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8" r:id="rId7"/>
    <p:sldId id="452" r:id="rId8"/>
    <p:sldId id="440" r:id="rId9"/>
    <p:sldId id="430" r:id="rId10"/>
    <p:sldId id="453" r:id="rId11"/>
    <p:sldId id="431" r:id="rId12"/>
    <p:sldId id="433" r:id="rId13"/>
    <p:sldId id="303" r:id="rId14"/>
    <p:sldId id="451" r:id="rId15"/>
    <p:sldId id="450" r:id="rId16"/>
    <p:sldId id="435" r:id="rId17"/>
    <p:sldId id="436" r:id="rId18"/>
    <p:sldId id="441" r:id="rId19"/>
    <p:sldId id="442" r:id="rId20"/>
    <p:sldId id="443" r:id="rId21"/>
    <p:sldId id="444" r:id="rId22"/>
    <p:sldId id="437" r:id="rId23"/>
    <p:sldId id="445" r:id="rId24"/>
    <p:sldId id="446" r:id="rId25"/>
    <p:sldId id="447" r:id="rId26"/>
    <p:sldId id="438" r:id="rId27"/>
    <p:sldId id="439" r:id="rId28"/>
    <p:sldId id="448" r:id="rId29"/>
    <p:sldId id="449" r:id="rId30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977682-118A-CB92-CDFB-0102639E1FC7}" name="Vijay Soma" initials="VS" userId="S::Vijay.Soma@kapiticoast.govt.nz::a3f782b6-9a8c-4e51-a96e-7d3b80b9a45a" providerId="AD"/>
  <p188:author id="{6ADBB787-0D1A-B09B-3076-447384358644}" name="Ron Minnema" initials="RM" userId="S::Ron.Minnema@kapiticoast.govt.nz::314fc873-69d0-4d50-9e58-828707941b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00"/>
    <a:srgbClr val="FFCB25"/>
    <a:srgbClr val="6CFC7A"/>
    <a:srgbClr val="003300"/>
    <a:srgbClr val="006600"/>
    <a:srgbClr val="FFE181"/>
    <a:srgbClr val="008080"/>
    <a:srgbClr val="F27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62"/>
    </p:cViewPr>
  </p:sorterViewPr>
  <p:notesViewPr>
    <p:cSldViewPr snapToGrid="0">
      <p:cViewPr>
        <p:scale>
          <a:sx n="1" d="2"/>
          <a:sy n="1" d="2"/>
        </p:scale>
        <p:origin x="4524" y="9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2FB34DD-C325-4FB9-BD32-D41BEAE91B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GB" altLang="en-US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1F0F5A2-7A5D-4068-BD9D-FB20226008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GB" altLang="en-US"/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F76DFA51-B827-444C-8525-0CA627A5703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GB" altLang="en-US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5A6260B7-82AD-4F82-9006-6BAD272E60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152AA9D7-080B-4424-8C3D-3BF1FF7503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2E53355-BA2A-42ED-AB14-D1AB170558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GB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BC2FCE4-0255-4034-B3EC-A3A3A78B18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1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GB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92F32080-8CF5-4B80-87AD-2786C0DC3BC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6D5A5155-5C1D-480E-97C9-4DAF8AFF4D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66B3CAC1-2ECA-4EFE-A5C1-C9AC65BACD1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endParaRPr lang="en-GB" altLang="en-US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81DD0DD0-3A0A-438D-935E-D99CB4EA4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133" tIns="44567" rIns="89133" bIns="44567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77B9BA92-3178-44A6-AB35-012C745252D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2688" y="698500"/>
            <a:ext cx="4645025" cy="3484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9BA92-3178-44A6-AB35-012C745252DF}" type="slidenum">
              <a:rPr lang="en-GB" altLang="en-US" smtClean="0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41011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7125" indent="-167125">
              <a:buFontTx/>
              <a:buChar char="-"/>
            </a:pPr>
            <a:endParaRPr lang="en-US"/>
          </a:p>
          <a:p>
            <a:pPr marL="167125" indent="-167125">
              <a:buFontTx/>
              <a:buChar char="-"/>
            </a:pPr>
            <a:endParaRPr 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81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456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211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078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66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217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871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156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110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76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7125" indent="-167125">
              <a:buFontTx/>
              <a:buChar char="-"/>
            </a:pPr>
            <a:endParaRPr lang="en-US"/>
          </a:p>
          <a:p>
            <a:pPr marL="167125" indent="-167125">
              <a:buFontTx/>
              <a:buChar char="-"/>
            </a:pPr>
            <a:endParaRPr 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350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105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711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563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1263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460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24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7125" indent="-167125">
              <a:buFontTx/>
              <a:buChar char="-"/>
            </a:pPr>
            <a:endParaRPr lang="en-US"/>
          </a:p>
          <a:p>
            <a:pPr marL="167125" indent="-167125">
              <a:buFontTx/>
              <a:buChar char="-"/>
            </a:pPr>
            <a:endParaRPr 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607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7125" indent="-167125">
              <a:buFontTx/>
              <a:buChar char="-"/>
            </a:pPr>
            <a:endParaRPr lang="en-US"/>
          </a:p>
          <a:p>
            <a:pPr marL="167125" indent="-167125">
              <a:buFontTx/>
              <a:buChar char="-"/>
            </a:pPr>
            <a:endParaRPr 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40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7125" indent="-167125">
              <a:buFontTx/>
              <a:buChar char="-"/>
            </a:pPr>
            <a:endParaRPr lang="en-US"/>
          </a:p>
          <a:p>
            <a:pPr marL="167125" indent="-167125">
              <a:buFontTx/>
              <a:buChar char="-"/>
            </a:pPr>
            <a:endParaRPr 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92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7125" indent="-167125">
              <a:buFontTx/>
              <a:buChar char="-"/>
            </a:pPr>
            <a:endParaRPr lang="en-US"/>
          </a:p>
          <a:p>
            <a:pPr marL="167125" indent="-167125">
              <a:buFontTx/>
              <a:buChar char="-"/>
            </a:pPr>
            <a:endParaRPr 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37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7125" indent="-167125">
              <a:buFontTx/>
              <a:buChar char="-"/>
            </a:pPr>
            <a:endParaRPr lang="en-US"/>
          </a:p>
          <a:p>
            <a:pPr marL="167125" indent="-167125">
              <a:buFontTx/>
              <a:buChar char="-"/>
            </a:pPr>
            <a:endParaRPr 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843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67125" indent="-167125">
              <a:buFontTx/>
              <a:buChar char="-"/>
            </a:pPr>
            <a:endParaRPr lang="en-US"/>
          </a:p>
          <a:p>
            <a:pPr marL="167125" indent="-167125">
              <a:buFontTx/>
              <a:buChar char="-"/>
            </a:pPr>
            <a:endParaRPr 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63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8F3029D9-A75D-4DB8-A426-50BAB5C12C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0541289-18A1-41A4-A58F-CB6824343B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33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B35E8E7-8CDC-40B7-87A6-5F171C098B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25538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A159AB9-D14E-47BA-87A2-65364B5130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007DC6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9111-A3E9-4E63-9E23-1DFC94D89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096DD-1D5F-46FF-9CDE-4BB8BC2FA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3B142-0C22-4F80-A143-347C55B9F8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77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0CCFB1-F1C3-4D16-9468-08AFC22B1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41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9D0B88-9383-498E-AB36-46A198946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41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F03D-764E-45F3-901A-8FF6D5547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279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CCA6-26AE-421C-82F6-5CA59E242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94FEC-170B-4C04-9B69-E08C19E4D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28AA9A-610E-42D0-95C5-1541ED261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086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B6E-CE91-4F6B-9B29-1F902B77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1A683-AF89-4960-9A57-452DF95C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6AE391-20F5-46C3-B68E-343725DE0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7792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CF08-9F5E-47CF-9950-ACC8E9B98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872EB-8C18-4C3E-BE0F-9F167AD93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91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27A497-4442-4D31-8383-D343FFCA5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916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851AD-9F71-46C0-ADAF-D23626FE89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215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C9E5-AAB1-4DB0-9096-5ABC2739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95D50-6A32-4A8A-B617-D0642D1B9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B1740-C5F7-4792-99AA-9A5C4B7404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74BB0-3CF0-4790-846E-A0757A50D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6A865-E435-4D6A-8FEF-D55CF71F4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839128-19B0-4766-977F-576691A6C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857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AD854-10CD-4327-852D-4D3E2DDF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2446A-7C74-427F-A234-31AD41C303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6507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ECE3B3-51CB-4932-9991-C1BBCB640B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557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3B702-CBBA-41FB-9341-505ED66C4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A817E-9738-41DE-860C-E9E5F2C281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FEE03-E75C-4FBF-B114-752D0C80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9A927-CFEC-4F6F-970B-8E50050083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473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8A24-71E0-4C03-83C2-F5F492B0A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62D1B-9CDC-4FED-B2A1-999C67FD8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F488C-FF0A-4D4B-9E07-3A5318100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C5BCC-136A-4AB8-9652-37551D1011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1593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BB0BA1-EF8F-4A6E-9514-86134102E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30066B-DB17-4A7D-BE5B-8D3F86247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B55320-C4CF-427D-8553-672BFC95EA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245225"/>
            <a:ext cx="9144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pic>
        <p:nvPicPr>
          <p:cNvPr id="1033" name="Picture 9">
            <a:extLst>
              <a:ext uri="{FF2B5EF4-FFF2-40B4-BE49-F238E27FC236}">
                <a16:creationId xmlns:a16="http://schemas.microsoft.com/office/drawing/2014/main" id="{C259AE14-37BF-488B-88BB-609F603DA7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446713"/>
            <a:ext cx="9142413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kern="1200">
          <a:solidFill>
            <a:srgbClr val="007DC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7DC6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7DC6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7DC6"/>
        </a:buClr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7DC6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7DC6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7DC6"/>
        </a:buClr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A4096CA-D9FE-4141-A0BB-04D8A651FB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7340" y="543288"/>
            <a:ext cx="7772400" cy="1470025"/>
          </a:xfrm>
        </p:spPr>
        <p:txBody>
          <a:bodyPr/>
          <a:lstStyle/>
          <a:p>
            <a:r>
              <a:rPr lang="en-US" sz="4000" b="0" dirty="0">
                <a:solidFill>
                  <a:srgbClr val="00B0F0"/>
                </a:solidFill>
              </a:rPr>
              <a:t>KCDC Speed Management Plan </a:t>
            </a:r>
            <a:r>
              <a:rPr lang="en-US" sz="2800" b="0" dirty="0">
                <a:solidFill>
                  <a:srgbClr val="00B0F0"/>
                </a:solidFill>
              </a:rPr>
              <a:t>(Part B: Implementation 2024-27)</a:t>
            </a:r>
            <a:br>
              <a:rPr lang="en-NZ" sz="4000" b="0" dirty="0">
                <a:solidFill>
                  <a:srgbClr val="00B0F0"/>
                </a:solidFill>
              </a:rPr>
            </a:br>
            <a:endParaRPr lang="en-US" altLang="en-US" sz="4000" b="0" dirty="0">
              <a:solidFill>
                <a:srgbClr val="00B0F0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C0D3CBE-2943-4316-ABCA-21CDD63E110E}"/>
              </a:ext>
            </a:extLst>
          </p:cNvPr>
          <p:cNvSpPr txBox="1">
            <a:spLocks/>
          </p:cNvSpPr>
          <p:nvPr/>
        </p:nvSpPr>
        <p:spPr>
          <a:xfrm>
            <a:off x="395536" y="5694439"/>
            <a:ext cx="1152128" cy="36004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7DC6"/>
              </a:buClr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13/02/2025</a:t>
            </a:r>
            <a:endParaRPr lang="en-NZ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E9A042-3470-4008-A7CD-AABB20E1A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163" y="2420888"/>
            <a:ext cx="4762500" cy="25336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B32522-7B3E-45C5-B7BD-4443CCF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-82213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APPENDIX: MAPS 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A27BD-4C31-AD8F-7EAA-ECC010B8BFFE}"/>
              </a:ext>
            </a:extLst>
          </p:cNvPr>
          <p:cNvSpPr txBox="1"/>
          <p:nvPr/>
        </p:nvSpPr>
        <p:spPr>
          <a:xfrm>
            <a:off x="5854359" y="2691314"/>
            <a:ext cx="261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159804-D444-71C2-461B-B7FD2F3A2D9C}"/>
              </a:ext>
            </a:extLst>
          </p:cNvPr>
          <p:cNvSpPr txBox="1"/>
          <p:nvPr/>
        </p:nvSpPr>
        <p:spPr>
          <a:xfrm>
            <a:off x="144893" y="813136"/>
            <a:ext cx="69036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654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E9269B-DFE6-1133-724A-DBBA94AB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269" y="104310"/>
            <a:ext cx="5002374" cy="675368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6280669-8158-DE97-6638-741321A284DB}"/>
              </a:ext>
            </a:extLst>
          </p:cNvPr>
          <p:cNvSpPr/>
          <p:nvPr/>
        </p:nvSpPr>
        <p:spPr>
          <a:xfrm>
            <a:off x="5343525" y="5019675"/>
            <a:ext cx="1647825" cy="18383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1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DB2A8E-5440-FBA4-BE8E-F355DABA2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978" y="0"/>
            <a:ext cx="5030394" cy="66484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E4ABFE3-B298-9EF5-74E6-00267CA97C1A}"/>
              </a:ext>
            </a:extLst>
          </p:cNvPr>
          <p:cNvSpPr/>
          <p:nvPr/>
        </p:nvSpPr>
        <p:spPr>
          <a:xfrm>
            <a:off x="3152775" y="1695450"/>
            <a:ext cx="1600200" cy="8191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6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9BC301-F458-F4C8-C7B2-B42F19C19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66" y="114300"/>
            <a:ext cx="4890760" cy="643837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4D7AE7-EE6E-482D-7D0F-06962985ED77}"/>
              </a:ext>
            </a:extLst>
          </p:cNvPr>
          <p:cNvSpPr/>
          <p:nvPr/>
        </p:nvSpPr>
        <p:spPr>
          <a:xfrm>
            <a:off x="4152900" y="3048000"/>
            <a:ext cx="1114425" cy="71437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0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D9A527-7632-9DBC-50FD-AD06D82BE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369" y="80520"/>
            <a:ext cx="4925112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64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8608B-8574-BF72-B6DC-0E0F95774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628" y="423443"/>
            <a:ext cx="4972744" cy="601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8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7827E2-234D-ACF6-E2F9-CB836AFCC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80" y="361522"/>
            <a:ext cx="4934639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9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7FD6F-2DF8-0696-5CC4-E0FF4002D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80" y="394864"/>
            <a:ext cx="4934639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3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B43577-6349-2063-4B35-F2D19F91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933" y="171450"/>
            <a:ext cx="5327538" cy="65151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C01C17-922F-9FC0-CF58-12A7D2ADA758}"/>
              </a:ext>
            </a:extLst>
          </p:cNvPr>
          <p:cNvSpPr/>
          <p:nvPr/>
        </p:nvSpPr>
        <p:spPr>
          <a:xfrm>
            <a:off x="4353886" y="171450"/>
            <a:ext cx="1602297" cy="138051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6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014410-1371-C2EA-FB62-E0383CEB9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242" y="266258"/>
            <a:ext cx="5668166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10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B32522-7B3E-45C5-B7BD-4443CCF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713" y="22482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>
                <a:solidFill>
                  <a:srgbClr val="003399"/>
                </a:solidFill>
              </a:rPr>
              <a:t>Briefing purpose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709AD02-A123-469D-B631-DD003360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19" y="944154"/>
            <a:ext cx="8690362" cy="3916363"/>
          </a:xfrm>
        </p:spPr>
        <p:txBody>
          <a:bodyPr/>
          <a:lstStyle/>
          <a:p>
            <a:pPr lvl="1">
              <a:tabLst>
                <a:tab pos="271463" algn="l"/>
              </a:tabLst>
            </a:pPr>
            <a:endParaRPr lang="en-US" sz="1800" dirty="0"/>
          </a:p>
          <a:p>
            <a:pPr lvl="1">
              <a:buClrTx/>
              <a:tabLst>
                <a:tab pos="271463" algn="l"/>
              </a:tabLst>
            </a:pPr>
            <a:r>
              <a:rPr lang="en-US" sz="2200" dirty="0"/>
              <a:t>Confirm process for implementing Part B (SMP) – Schools</a:t>
            </a:r>
          </a:p>
          <a:p>
            <a:pPr lvl="1">
              <a:buClrTx/>
              <a:tabLst>
                <a:tab pos="271463" algn="l"/>
              </a:tabLst>
            </a:pPr>
            <a:endParaRPr lang="en-US" sz="2200" dirty="0"/>
          </a:p>
          <a:p>
            <a:pPr lvl="1">
              <a:buClrTx/>
              <a:tabLst>
                <a:tab pos="271463" algn="l"/>
              </a:tabLst>
            </a:pPr>
            <a:r>
              <a:rPr lang="en-US" sz="2200" dirty="0"/>
              <a:t>Confirm the effect on individual schools following October 2024 Briefing</a:t>
            </a:r>
          </a:p>
          <a:p>
            <a:pPr lvl="1">
              <a:buClrTx/>
              <a:tabLst>
                <a:tab pos="271463" algn="l"/>
              </a:tabLst>
            </a:pPr>
            <a:endParaRPr lang="en-US" sz="2200" dirty="0"/>
          </a:p>
          <a:p>
            <a:pPr marL="457200" lvl="1" indent="0">
              <a:buClrTx/>
              <a:buNone/>
              <a:tabLst>
                <a:tab pos="271463" algn="l"/>
              </a:tabLst>
            </a:pPr>
            <a:r>
              <a:rPr lang="en-US" sz="2200" dirty="0"/>
              <a:t>(Reflects Land Transport Rule: Setting of Speed Limits 2024) </a:t>
            </a:r>
          </a:p>
          <a:p>
            <a:pPr marL="2743200" lvl="6" indent="0">
              <a:buNone/>
              <a:tabLst>
                <a:tab pos="271463" algn="l"/>
                <a:tab pos="3600450" algn="l"/>
              </a:tabLst>
            </a:pPr>
            <a:r>
              <a:rPr lang="en-US" sz="2200" dirty="0"/>
              <a:t>(the ‘Rule’ - operable 10/24)</a:t>
            </a:r>
          </a:p>
          <a:p>
            <a:pPr marL="457200" lvl="1" indent="0" algn="ctr">
              <a:buClrTx/>
              <a:buNone/>
              <a:tabLst>
                <a:tab pos="271463" algn="l"/>
              </a:tabLst>
            </a:pPr>
            <a:endParaRPr lang="en-US" sz="2200" dirty="0"/>
          </a:p>
          <a:p>
            <a:pPr lvl="1">
              <a:buClrTx/>
              <a:tabLst>
                <a:tab pos="271463" algn="l"/>
              </a:tabLst>
            </a:pPr>
            <a:endParaRPr lang="en-US" sz="1400" dirty="0"/>
          </a:p>
          <a:p>
            <a:pPr>
              <a:buClrTx/>
              <a:tabLst>
                <a:tab pos="271463" algn="l"/>
              </a:tabLst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89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465888-8430-9BD8-5431-6962B142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680" y="180521"/>
            <a:ext cx="4934639" cy="6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15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47FC1B-0CAC-80E0-2B7E-C316C19D7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154" y="156706"/>
            <a:ext cx="4953691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2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0B150D-3020-E130-E213-0297DBB4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391" y="175758"/>
            <a:ext cx="4963218" cy="650648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0E5FF49-95AE-A666-1D4A-CCB1EF0C895F}"/>
              </a:ext>
            </a:extLst>
          </p:cNvPr>
          <p:cNvSpPr/>
          <p:nvPr/>
        </p:nvSpPr>
        <p:spPr>
          <a:xfrm>
            <a:off x="3263317" y="2743200"/>
            <a:ext cx="1308683" cy="771787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ED082D-EABA-199E-D143-34F0E995A8E4}"/>
              </a:ext>
            </a:extLst>
          </p:cNvPr>
          <p:cNvSpPr/>
          <p:nvPr/>
        </p:nvSpPr>
        <p:spPr>
          <a:xfrm>
            <a:off x="3638550" y="1743075"/>
            <a:ext cx="581025" cy="43815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54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7AFAA-9CEC-C762-D8A4-C34F0F3D7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708" y="123944"/>
            <a:ext cx="4867617" cy="661011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133E19-C9C0-7A88-AC23-A49C1F559572}"/>
              </a:ext>
            </a:extLst>
          </p:cNvPr>
          <p:cNvSpPr/>
          <p:nvPr/>
        </p:nvSpPr>
        <p:spPr>
          <a:xfrm>
            <a:off x="4333875" y="1171575"/>
            <a:ext cx="1362075" cy="657225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67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BE0740-EF51-548E-393E-D6705354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154" y="185285"/>
            <a:ext cx="4953691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73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0DD377-F06A-4FE1-6D3D-B8C3C265B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444" y="475838"/>
            <a:ext cx="4925112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81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B32522-7B3E-45C5-B7BD-4443CCF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713" y="22482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>
                <a:solidFill>
                  <a:srgbClr val="003399"/>
                </a:solidFill>
              </a:rPr>
              <a:t>2023 SMP RECAP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709AD02-A123-469D-B631-DD0033607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819" y="944154"/>
            <a:ext cx="8690362" cy="3916363"/>
          </a:xfrm>
        </p:spPr>
        <p:txBody>
          <a:bodyPr/>
          <a:lstStyle/>
          <a:p>
            <a:pPr lvl="1">
              <a:tabLst>
                <a:tab pos="271463" algn="l"/>
              </a:tabLst>
            </a:pPr>
            <a:endParaRPr lang="en-US" sz="1800" dirty="0"/>
          </a:p>
          <a:p>
            <a:pPr>
              <a:buClrTx/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en-US" sz="2200" dirty="0"/>
              <a:t>October 2023  </a:t>
            </a:r>
          </a:p>
          <a:p>
            <a:pPr lvl="1">
              <a:buClrTx/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en-US" sz="2200" dirty="0"/>
              <a:t>Speed Management Plan approved</a:t>
            </a:r>
          </a:p>
          <a:p>
            <a:pPr lvl="1">
              <a:buClrTx/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en-US" sz="22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en-US" sz="2200" dirty="0"/>
              <a:t>June 2024 – SMP Implementation Plan, Part A </a:t>
            </a:r>
            <a:r>
              <a:rPr lang="en-US" sz="2200" dirty="0">
                <a:solidFill>
                  <a:srgbClr val="FF0000"/>
                </a:solidFill>
              </a:rPr>
              <a:t>(Completed)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en-US" sz="2200" dirty="0"/>
              <a:t>13 schools – New 30km/h Variable Speed Limit (VSL) signs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en-US" sz="2200" dirty="0"/>
              <a:t>7 roads – New permanent speed limits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en-US" sz="2200" dirty="0"/>
              <a:t>New speed limits - enforceable</a:t>
            </a:r>
          </a:p>
          <a:p>
            <a:pPr>
              <a:buClrTx/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en-US" sz="2200" dirty="0"/>
          </a:p>
          <a:p>
            <a:pPr>
              <a:buClrTx/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en-US" sz="2200" dirty="0"/>
              <a:t>2024 to 27 - SMP Implementation Plan, Part B </a:t>
            </a:r>
            <a:r>
              <a:rPr lang="en-US" sz="2200" dirty="0">
                <a:solidFill>
                  <a:srgbClr val="FF0000"/>
                </a:solidFill>
              </a:rPr>
              <a:t>(To be completed)</a:t>
            </a:r>
          </a:p>
          <a:p>
            <a:pPr lvl="1">
              <a:buClrTx/>
              <a:buFont typeface="Wingdings" panose="05000000000000000000" pitchFamily="2" charset="2"/>
              <a:buChar char="Ø"/>
              <a:tabLst>
                <a:tab pos="271463" algn="l"/>
              </a:tabLst>
            </a:pPr>
            <a:r>
              <a:rPr lang="en-US" sz="2200" dirty="0"/>
              <a:t>Implement 30km/h speed limits</a:t>
            </a:r>
          </a:p>
          <a:p>
            <a:pPr lvl="2">
              <a:buClrTx/>
              <a:buFont typeface="Courier New" panose="02070309020205020404" pitchFamily="49" charset="0"/>
              <a:buChar char="o"/>
              <a:tabLst>
                <a:tab pos="271463" algn="l"/>
              </a:tabLst>
            </a:pPr>
            <a:r>
              <a:rPr lang="en-US" sz="2200" dirty="0"/>
              <a:t>schools </a:t>
            </a:r>
          </a:p>
          <a:p>
            <a:pPr lvl="2">
              <a:buClrTx/>
              <a:buFont typeface="Courier New" panose="02070309020205020404" pitchFamily="49" charset="0"/>
              <a:buChar char="o"/>
              <a:tabLst>
                <a:tab pos="271463" algn="l"/>
              </a:tabLst>
            </a:pPr>
            <a:r>
              <a:rPr lang="en-US" sz="2200" dirty="0"/>
              <a:t>towns/ villages </a:t>
            </a:r>
          </a:p>
          <a:p>
            <a:pPr lvl="1">
              <a:buClrTx/>
              <a:tabLst>
                <a:tab pos="271463" algn="l"/>
              </a:tabLst>
            </a:pPr>
            <a:endParaRPr lang="en-US" sz="1800" dirty="0">
              <a:solidFill>
                <a:srgbClr val="003399"/>
              </a:solidFill>
            </a:endParaRPr>
          </a:p>
          <a:p>
            <a:pPr lvl="1">
              <a:buClrTx/>
              <a:tabLst>
                <a:tab pos="271463" algn="l"/>
              </a:tabLst>
            </a:pPr>
            <a:endParaRPr lang="en-US" sz="1400" dirty="0">
              <a:solidFill>
                <a:srgbClr val="FF0000"/>
              </a:solidFill>
            </a:endParaRPr>
          </a:p>
          <a:p>
            <a:pPr>
              <a:buClrTx/>
              <a:tabLst>
                <a:tab pos="271463" algn="l"/>
              </a:tabLst>
            </a:pP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13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B32522-7B3E-45C5-B7BD-4443CCF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-82213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2024 Briefing summary (Oct. 24)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A27BD-4C31-AD8F-7EAA-ECC010B8BFFE}"/>
              </a:ext>
            </a:extLst>
          </p:cNvPr>
          <p:cNvSpPr txBox="1"/>
          <p:nvPr/>
        </p:nvSpPr>
        <p:spPr>
          <a:xfrm>
            <a:off x="5854359" y="2691314"/>
            <a:ext cx="261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159804-D444-71C2-461B-B7FD2F3A2D9C}"/>
              </a:ext>
            </a:extLst>
          </p:cNvPr>
          <p:cNvSpPr txBox="1"/>
          <p:nvPr/>
        </p:nvSpPr>
        <p:spPr>
          <a:xfrm>
            <a:off x="-1" y="659011"/>
            <a:ext cx="8772525" cy="492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/>
              <a:t>Part B: Implementation (Option 5)</a:t>
            </a:r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</a:rPr>
              <a:t>Targets risk (schools)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Deferred until 2027-30 NLTP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Paekakariki speed humps (Wellington Rd) excl. RSP outside school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Waikanae Beach Village speed humps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Te Horo beach speed humps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Pedestrian crossing points (Te Moana, Tutere, Mazengarb)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Mill Road 30km/h permanent speed limit extension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Withdrawn – 2 sites (not permitted under the ‘Rule’)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Waikanae Town Centre  (Marae Lane, Ngaio Street)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2000" dirty="0"/>
              <a:t>Raumati South (Poplar Ave)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4BFA59-C302-1BB9-5A5F-ABA8B8A2EF19}"/>
              </a:ext>
            </a:extLst>
          </p:cNvPr>
          <p:cNvSpPr txBox="1"/>
          <p:nvPr/>
        </p:nvSpPr>
        <p:spPr>
          <a:xfrm>
            <a:off x="485775" y="5705475"/>
            <a:ext cx="594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Includes construction of Te Moana Pedestrian Refuge - east of Nimmo Street West</a:t>
            </a:r>
          </a:p>
        </p:txBody>
      </p:sp>
    </p:spTree>
    <p:extLst>
      <p:ext uri="{BB962C8B-B14F-4D97-AF65-F5344CB8AC3E}">
        <p14:creationId xmlns:p14="http://schemas.microsoft.com/office/powerpoint/2010/main" val="407788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B32522-7B3E-45C5-B7BD-4443CCF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-82213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2024 Speed Limits Rule – Key messages 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A27BD-4C31-AD8F-7EAA-ECC010B8BFFE}"/>
              </a:ext>
            </a:extLst>
          </p:cNvPr>
          <p:cNvSpPr txBox="1"/>
          <p:nvPr/>
        </p:nvSpPr>
        <p:spPr>
          <a:xfrm>
            <a:off x="5854359" y="2691314"/>
            <a:ext cx="261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159804-D444-71C2-461B-B7FD2F3A2D9C}"/>
              </a:ext>
            </a:extLst>
          </p:cNvPr>
          <p:cNvSpPr txBox="1"/>
          <p:nvPr/>
        </p:nvSpPr>
        <p:spPr>
          <a:xfrm>
            <a:off x="144892" y="1060787"/>
            <a:ext cx="787515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Roads fronting schools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sz="2000" dirty="0"/>
              <a:t>30km/h Variable speed limits (not 30km/h permanent)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Consultation required 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sz="2000" dirty="0"/>
              <a:t>Speed Management Plans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Consultation NOT required 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sz="2000" dirty="0"/>
              <a:t>30km/h VSL fronting schools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Funding assistance 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sz="2000" dirty="0"/>
              <a:t>NTLP Dec’ 24 – now possible (application submitted)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000" dirty="0"/>
              <a:t>NZTA Certification, either,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sz="2000" dirty="0"/>
              <a:t>Speed Management Plan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r>
              <a:rPr lang="en-US" sz="2000" dirty="0"/>
              <a:t>Alternative Method</a:t>
            </a:r>
          </a:p>
          <a:p>
            <a:pPr marL="1428750" lvl="2" indent="-5143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75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B32522-7B3E-45C5-B7BD-4443CCF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-82213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Confirm process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A27BD-4C31-AD8F-7EAA-ECC010B8BFFE}"/>
              </a:ext>
            </a:extLst>
          </p:cNvPr>
          <p:cNvSpPr txBox="1"/>
          <p:nvPr/>
        </p:nvSpPr>
        <p:spPr>
          <a:xfrm>
            <a:off x="5854359" y="2691314"/>
            <a:ext cx="261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7E812E-B6FA-8E8D-339B-AD238C3BB3F9}"/>
              </a:ext>
            </a:extLst>
          </p:cNvPr>
          <p:cNvSpPr txBox="1"/>
          <p:nvPr/>
        </p:nvSpPr>
        <p:spPr>
          <a:xfrm>
            <a:off x="371475" y="766732"/>
            <a:ext cx="794385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dirty="0"/>
              <a:t>Submit Alternative Method (Not SMP) for remaining schools: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Via Excel template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NZTA certify – KCDC can then implement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Speed humps/ Raised pedestrian zebra crossings etc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8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30km/h Variable speed limits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11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/>
              <a:t>Consultation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consultation required as per ‘Rule’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Schools invited comment proposals prior to Xmas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Consultation adjacent residents re signs/ speed humps*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39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B32522-7B3E-45C5-B7BD-4443CCF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-82213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Effects (Changes from Oct. 2024 briefing)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A27BD-4C31-AD8F-7EAA-ECC010B8BFFE}"/>
              </a:ext>
            </a:extLst>
          </p:cNvPr>
          <p:cNvSpPr txBox="1"/>
          <p:nvPr/>
        </p:nvSpPr>
        <p:spPr>
          <a:xfrm>
            <a:off x="5854359" y="2691314"/>
            <a:ext cx="261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159804-D444-71C2-461B-B7FD2F3A2D9C}"/>
              </a:ext>
            </a:extLst>
          </p:cNvPr>
          <p:cNvSpPr txBox="1"/>
          <p:nvPr/>
        </p:nvSpPr>
        <p:spPr>
          <a:xfrm>
            <a:off x="144893" y="813136"/>
            <a:ext cx="8456182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Paekākāriki –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2 x Speed humps deferred to 2027 – 30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Wellington Road raised pedestrian zebra crossing RETAINED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 Ra Waldorf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Pedestrian platform REPLACED with temporary speed hump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Raumati Beach School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Raised pedestrian zebra crossing REMOVED (does not qualify)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30km/h variable SL REPLACES 30km/h permanent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Kapakapanui School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Proposed 30km/h VSL EXTENDED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 kura-</a:t>
            </a:r>
            <a:r>
              <a:rPr lang="mi-NZ" sz="1600" dirty="0"/>
              <a:t>ā</a:t>
            </a:r>
            <a:r>
              <a:rPr lang="en-US" sz="1600" dirty="0"/>
              <a:t>-iwi Whakatupuranga Rua Mano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Raised threshold REPLACED with Speed hump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30km/h variable SL REPLACES 30km/h permanent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Te Kura Kaupapa Māori o </a:t>
            </a:r>
            <a:r>
              <a:rPr lang="en-US" sz="1600" dirty="0" err="1"/>
              <a:t>te</a:t>
            </a:r>
            <a:r>
              <a:rPr lang="en-US" sz="1600" dirty="0"/>
              <a:t> Rito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1600" dirty="0"/>
              <a:t>30km/h variable SL REPLACES 30km/h permanent </a:t>
            </a:r>
          </a:p>
        </p:txBody>
      </p:sp>
    </p:spTree>
    <p:extLst>
      <p:ext uri="{BB962C8B-B14F-4D97-AF65-F5344CB8AC3E}">
        <p14:creationId xmlns:p14="http://schemas.microsoft.com/office/powerpoint/2010/main" val="420060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08B32522-7B3E-45C5-B7BD-4443CCF914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1475" y="-82213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003399"/>
                </a:solidFill>
              </a:rPr>
              <a:t>Next Steps </a:t>
            </a:r>
            <a:endParaRPr lang="en-US" altLang="en-US" dirty="0">
              <a:solidFill>
                <a:srgbClr val="003399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BA27BD-4C31-AD8F-7EAA-ECC010B8BFFE}"/>
              </a:ext>
            </a:extLst>
          </p:cNvPr>
          <p:cNvSpPr txBox="1"/>
          <p:nvPr/>
        </p:nvSpPr>
        <p:spPr>
          <a:xfrm>
            <a:off x="5854359" y="2691314"/>
            <a:ext cx="2618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159804-D444-71C2-461B-B7FD2F3A2D9C}"/>
              </a:ext>
            </a:extLst>
          </p:cNvPr>
          <p:cNvSpPr txBox="1"/>
          <p:nvPr/>
        </p:nvSpPr>
        <p:spPr>
          <a:xfrm>
            <a:off x="152400" y="813136"/>
            <a:ext cx="8448675" cy="5509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i-NZ" sz="2200" dirty="0"/>
              <a:t>February – KCDC submit alternative Method to NZTA*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mi-NZ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i-NZ" sz="2200" dirty="0"/>
              <a:t>March/ </a:t>
            </a:r>
            <a:r>
              <a:rPr lang="mi-NZ" sz="2200" dirty="0" err="1"/>
              <a:t>April</a:t>
            </a:r>
            <a:r>
              <a:rPr lang="mi-NZ" sz="2200" dirty="0"/>
              <a:t> - NZTA Certify Alternative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mi-NZ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i-NZ" sz="2200" dirty="0"/>
              <a:t>1st half 2025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mi-NZ" sz="2200" dirty="0"/>
              <a:t>Targeted consultation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mi-NZ" sz="2200" dirty="0"/>
              <a:t>Package 1 - 30km/h VSL signs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mi-NZ" sz="2200" dirty="0"/>
              <a:t>Package 2 - RSP’s/ speed humps/ speed cushions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mi-NZ" sz="2200" dirty="0"/>
              <a:t>Design commences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mi-NZ" sz="2200" dirty="0"/>
              <a:t>Package 1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mi-NZ" sz="2200" dirty="0"/>
              <a:t>Package 2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mi-NZ" sz="2200" dirty="0"/>
              <a:t>Construction of Te Moana Road Pedestrian Refuge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mi-NZ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i-NZ" sz="2200" dirty="0"/>
              <a:t>Late 2025/ early 2026 – Package 1 (Install)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mi-NZ" sz="2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mi-NZ" sz="2200" dirty="0"/>
              <a:t>1st half 2026 – Package 2 (Construct)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06012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44AFE8-08E2-4B52-A75F-ECF133A8C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268760"/>
            <a:ext cx="5244807" cy="33217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D20791-C816-7580-5CE4-1B2ECBF629C4}"/>
              </a:ext>
            </a:extLst>
          </p:cNvPr>
          <p:cNvSpPr txBox="1"/>
          <p:nvPr/>
        </p:nvSpPr>
        <p:spPr>
          <a:xfrm>
            <a:off x="244940" y="5108881"/>
            <a:ext cx="40691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Ron Minnema</a:t>
            </a:r>
          </a:p>
          <a:p>
            <a:r>
              <a:rPr lang="en-US">
                <a:solidFill>
                  <a:srgbClr val="00B0F0"/>
                </a:solidFill>
              </a:rPr>
              <a:t>Transport Safety Lead</a:t>
            </a:r>
          </a:p>
          <a:p>
            <a:r>
              <a:rPr lang="en-US">
                <a:solidFill>
                  <a:srgbClr val="00B0F0"/>
                </a:solidFill>
              </a:rPr>
              <a:t>Te </a:t>
            </a:r>
            <a:r>
              <a:rPr lang="en-US" err="1">
                <a:solidFill>
                  <a:srgbClr val="00B0F0"/>
                </a:solidFill>
              </a:rPr>
              <a:t>kaitaataki</a:t>
            </a:r>
            <a:r>
              <a:rPr lang="en-US">
                <a:solidFill>
                  <a:srgbClr val="00B0F0"/>
                </a:solidFill>
              </a:rPr>
              <a:t> Waka </a:t>
            </a:r>
            <a:r>
              <a:rPr lang="en-US" err="1">
                <a:solidFill>
                  <a:srgbClr val="00B0F0"/>
                </a:solidFill>
              </a:rPr>
              <a:t>Whakaruru</a:t>
            </a:r>
            <a:endParaRPr lang="en-US">
              <a:solidFill>
                <a:srgbClr val="00B0F0"/>
              </a:solidFill>
            </a:endParaRPr>
          </a:p>
          <a:p>
            <a:r>
              <a:rPr lang="en-US">
                <a:solidFill>
                  <a:srgbClr val="00B0F0"/>
                </a:solidFill>
              </a:rPr>
              <a:t>Ron.minnema@kapiticoast.govt.nz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66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f37e0360-3b46-4e73-9940-567cdfdcdeea">NA</Project>
    <Channel xmlns="f37e0360-3b46-4e73-9940-567cdfdcdeea">NA</Channel>
    <Subactivity xmlns="f37e0360-3b46-4e73-9940-567cdfdcdeea">Safety</Subactivity>
    <PRAType xmlns="f37e0360-3b46-4e73-9940-567cdfdcdeea">Doc</PRAType>
    <Year xmlns="f37e0360-3b46-4e73-9940-567cdfdcdeea">NA</Year>
    <FunctionGroup xmlns="f37e0360-3b46-4e73-9940-567cdfdcdeea">Infrastructure Management</FunctionGroup>
    <CategoryName xmlns="f37e0360-3b46-4e73-9940-567cdfdcdeea">NA</CategoryName>
    <Function xmlns="f37e0360-3b46-4e73-9940-567cdfdcdeea">Transport</Function>
    <Case xmlns="f37e0360-3b46-4e73-9940-567cdfdcdeea">NA</Case>
    <AggregationStatus xmlns="f37e0360-3b46-4e73-9940-567cdfdcdeea">Normal</AggregationStatus>
    <CategoryValue xmlns="f37e0360-3b46-4e73-9940-567cdfdcdeea">NA</CategoryValue>
    <Level2 xmlns="f37e0360-3b46-4e73-9940-567cdfdcdeea">NA</Level2>
    <BusinessValue xmlns="f37e0360-3b46-4e73-9940-567cdfdcdeea" xsi:nil="true"/>
    <PRADateDisposal xmlns="f37e0360-3b46-4e73-9940-567cdfdcdeea" xsi:nil="true"/>
    <KeyWords xmlns="f37e0360-3b46-4e73-9940-567cdfdcdeea" xsi:nil="true"/>
    <SecurityClassification xmlns="f37e0360-3b46-4e73-9940-567cdfdcdeea" xsi:nil="true"/>
    <PRADate3 xmlns="f37e0360-3b46-4e73-9940-567cdfdcdeea" xsi:nil="true"/>
    <PRAText5 xmlns="f37e0360-3b46-4e73-9940-567cdfdcdeea" xsi:nil="true"/>
    <Activity xmlns="f37e0360-3b46-4e73-9940-567cdfdcdeea">Transport Safety</Activity>
    <Comments xmlns="f37e0360-3b46-4e73-9940-567cdfdcdeea" xsi:nil="true"/>
    <PRADate2 xmlns="f37e0360-3b46-4e73-9940-567cdfdcdeea" xsi:nil="true"/>
    <PRAText1 xmlns="f37e0360-3b46-4e73-9940-567cdfdcdeea" xsi:nil="true"/>
    <PRAText4 xmlns="f37e0360-3b46-4e73-9940-567cdfdcdeea" xsi:nil="true"/>
    <Level3 xmlns="f37e0360-3b46-4e73-9940-567cdfdcdeea" xsi:nil="true"/>
    <Team xmlns="f37e0360-3b46-4e73-9940-567cdfdcdeea" xsi:nil="true"/>
    <RelatedPeople xmlns="f37e0360-3b46-4e73-9940-567cdfdcdeea">
      <UserInfo>
        <DisplayName/>
        <AccountId xsi:nil="true"/>
        <AccountType/>
      </UserInfo>
    </RelatedPeople>
    <AggregationNarrative xmlns="f37e0360-3b46-4e73-9940-567cdfdcdeea" xsi:nil="true"/>
    <PRADate1 xmlns="f37e0360-3b46-4e73-9940-567cdfdcdeea" xsi:nil="true"/>
    <DocumentType xmlns="f37e0360-3b46-4e73-9940-567cdfdcdeea" xsi:nil="true"/>
    <PRAText3 xmlns="f37e0360-3b46-4e73-9940-567cdfdcdeea" xsi:nil="true"/>
    <Narrative xmlns="f37e0360-3b46-4e73-9940-567cdfdcdeea" xsi:nil="true"/>
    <PRADateTrigger xmlns="f37e0360-3b46-4e73-9940-567cdfdcdeea" xsi:nil="true"/>
    <PRAText2 xmlns="f37e0360-3b46-4e73-9940-567cdfdcdeea" xsi:nil="true"/>
    <ServiceRequestNumber xmlns="f37e0360-3b46-4e73-9940-567cdfdcdeea" xsi:nil="true"/>
    <InternalOnly xmlns="f37e0360-3b46-4e73-9940-567cdfdcdeea">false</InternalOnly>
    <HarmonieUIHidden xmlns="f37e0360-3b46-4e73-9940-567cdfdcdeea" xsi:nil="true"/>
    <Received xmlns="f37e0360-3b46-4e73-9940-567cdfdcdeea" xsi:nil="true"/>
    <Sent xmlns="f37e0360-3b46-4e73-9940-567cdfdcdeea" xsi:nil="true"/>
    <ILFrom xmlns="f37e0360-3b46-4e73-9940-567cdfdcdeea" xsi:nil="true"/>
    <To xmlns="f37e0360-3b46-4e73-9940-567cdfdcdeea" xsi:nil="true"/>
    <MailPreviewData xmlns="f37e0360-3b46-4e73-9940-567cdfdcdeea" xsi:nil="true"/>
    <FilePath xmlns="f37e0360-3b46-4e73-9940-567cdfdcdeea" xsi:nil="true"/>
    <FolderPath xmlns="f37e0360-3b46-4e73-9940-567cdfdcdeea" xsi:nil="true"/>
    <OriginalSubject xmlns="f37e0360-3b46-4e73-9940-567cdfdcdeea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32B93429FD5649A5CB4001832FD225" ma:contentTypeVersion="53" ma:contentTypeDescription="Create a new document." ma:contentTypeScope="" ma:versionID="2421adbc6d7722b3b57ef850ce0e470a">
  <xsd:schema xmlns:xsd="http://www.w3.org/2001/XMLSchema" xmlns:xs="http://www.w3.org/2001/XMLSchema" xmlns:p="http://schemas.microsoft.com/office/2006/metadata/properties" xmlns:ns2="f37e0360-3b46-4e73-9940-567cdfdcdeea" targetNamespace="http://schemas.microsoft.com/office/2006/metadata/properties" ma:root="true" ma:fieldsID="fd4b486e13fe77abc419cd5d0f8475d0" ns2:_="">
    <xsd:import namespace="f37e0360-3b46-4e73-9940-567cdfdcdeea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2:FunctionGroup" minOccurs="0"/>
                <xsd:element ref="ns2:Function" minOccurs="0"/>
                <xsd:element ref="ns2:Activity" minOccurs="0"/>
                <xsd:element ref="ns2:Subactivity" minOccurs="0"/>
                <xsd:element ref="ns2:Case" minOccurs="0"/>
                <xsd:element ref="ns2:Project" minOccurs="0"/>
                <xsd:element ref="ns2:CategoryName" minOccurs="0"/>
                <xsd:element ref="ns2:CategoryValue" minOccurs="0"/>
                <xsd:element ref="ns2:BusinessValue" minOccurs="0"/>
                <xsd:element ref="ns2:Narrative" minOccurs="0"/>
                <xsd:element ref="ns2:RelatedPeople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To" minOccurs="0"/>
                <xsd:element ref="ns2:Sent" minOccurs="0"/>
                <xsd:element ref="ns2:OriginalSubject" minOccurs="0"/>
                <xsd:element ref="ns2:SecurityClassification" minOccurs="0"/>
                <xsd:element ref="ns2:KeyWords" minOccurs="0"/>
                <xsd:element ref="ns2:Received" minOccurs="0"/>
                <xsd:element ref="ns2:HarmonieUIHidden" minOccurs="0"/>
                <xsd:element ref="ns2:MailPreviewData" minOccurs="0"/>
                <xsd:element ref="ns2:AggregationNarrative" minOccurs="0"/>
                <xsd:element ref="ns2:Team" minOccurs="0"/>
                <xsd:element ref="ns2:Channel" minOccurs="0"/>
                <xsd:element ref="ns2:Level2" minOccurs="0"/>
                <xsd:element ref="ns2:Level3" minOccurs="0"/>
                <xsd:element ref="ns2:Year" minOccurs="0"/>
                <xsd:element ref="ns2:ILFrom" minOccurs="0"/>
                <xsd:element ref="ns2:Comments" minOccurs="0"/>
                <xsd:element ref="ns2:ServiceRequestNumber" minOccurs="0"/>
                <xsd:element ref="ns2:InternalOnly" minOccurs="0"/>
                <xsd:element ref="ns2:FilePath" minOccurs="0"/>
                <xsd:element ref="ns2:FolderPath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e0360-3b46-4e73-9940-567cdfdcdeea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restriction base="dms:Choice">
          <xsd:enumeration value="APPLICATION, certificate, consent related"/>
          <xsd:enumeration value="CONTRACT, Variation, Agreement"/>
          <xsd:enumeration value="CORRESPONDENCE"/>
          <xsd:enumeration value="DRAWING, Plan, Map"/>
          <xsd:enumeration value="EMPLOYMENT related"/>
          <xsd:enumeration value="FINANCIAL related"/>
          <xsd:enumeration value="KNOWLEDGE article"/>
          <xsd:enumeration value="MEETING related"/>
          <xsd:enumeration value="MEMO, Filenote, Email"/>
          <xsd:enumeration value="MODEL, Calculation, Working"/>
          <xsd:enumeration value="PHOTO, Image or Multi-media"/>
          <xsd:enumeration value="PRESENTATION"/>
          <xsd:enumeration value="PUBLICATION material"/>
          <xsd:enumeration value="PURCHASING related"/>
          <xsd:enumeration value="REPORT, or planning related"/>
          <xsd:enumeration value="RULES, Policy, Bylaw, procedure"/>
          <xsd:enumeration value="SERVICE REQUEST related"/>
          <xsd:enumeration value="SPECIFICATION or standard"/>
          <xsd:enumeration value="SUPPLIER PRODUCT Info"/>
          <xsd:enumeration value="TEMPLATE, Checklist or Form"/>
        </xsd:restriction>
      </xsd:simpleType>
    </xsd:element>
    <xsd:element name="FunctionGroup" ma:index="9" nillable="true" ma:displayName="Function Group" ma:default="Corporate Support" ma:internalName="FunctionGroup">
      <xsd:simpleType>
        <xsd:restriction base="dms:Text">
          <xsd:maxLength value="255"/>
        </xsd:restriction>
      </xsd:simpleType>
    </xsd:element>
    <xsd:element name="Function" ma:index="10" nillable="true" ma:displayName="Function" ma:default="Business Unit Management" ma:internalName="Function">
      <xsd:simpleType>
        <xsd:restriction base="dms:Text">
          <xsd:maxLength value="255"/>
        </xsd:restriction>
      </xsd:simpleType>
    </xsd:element>
    <xsd:element name="Activity" ma:index="11" nillable="true" ma:displayName="Activity" ma:default="NA" ma:internalName="Activity">
      <xsd:simpleType>
        <xsd:restriction base="dms:Text">
          <xsd:maxLength value="255"/>
        </xsd:restriction>
      </xsd:simpleType>
    </xsd:element>
    <xsd:element name="Subactivity" ma:index="12" nillable="true" ma:displayName="Subactivity" ma:default="NA" ma:internalName="Subactivity">
      <xsd:simpleType>
        <xsd:restriction base="dms:Text">
          <xsd:maxLength value="255"/>
        </xsd:restriction>
      </xsd:simpleType>
    </xsd:element>
    <xsd:element name="Case" ma:index="13" nillable="true" ma:displayName="Case" ma:default="NA" ma:internalName="Case">
      <xsd:simpleType>
        <xsd:restriction base="dms:Text">
          <xsd:maxLength value="255"/>
        </xsd:restriction>
      </xsd:simpleType>
    </xsd:element>
    <xsd:element name="Project" ma:index="14" nillable="true" ma:displayName="Project" ma:default="NA" ma:internalName="Project">
      <xsd:simpleType>
        <xsd:restriction base="dms:Text">
          <xsd:maxLength value="255"/>
        </xsd:restriction>
      </xsd:simpleType>
    </xsd:element>
    <xsd:element name="CategoryName" ma:index="15" nillable="true" ma:displayName="Category 1" ma:default="NA" ma:internalName="CategoryNam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internalName="CategoryValu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internalName="BusinessValue">
      <xsd:simpleType>
        <xsd:restriction base="dms:Text">
          <xsd:maxLength value="255"/>
        </xsd:restriction>
      </xsd:simpleType>
    </xsd:element>
    <xsd:element name="Narrative" ma:index="18" nillable="true" ma:displayName="Narrative" ma:internalName="Narrative">
      <xsd:simpleType>
        <xsd:restriction base="dms:Note">
          <xsd:maxLength value="255"/>
        </xsd:restriction>
      </xsd:simpleType>
    </xsd:element>
    <xsd:element name="RelatedPeople" ma:index="19" nillable="true" ma:displayName="Related People" ma:list="UserInfo" ma:SharePointGroup="0" ma:internalName="RelatedPeopl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RAType" ma:index="20" nillable="true" ma:displayName="PRA Type" ma:default="Doc" ma:internalName="PRATyp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internalName="PRADate1">
      <xsd:simpleType>
        <xsd:restriction base="dms:DateTime"/>
      </xsd:simpleType>
    </xsd:element>
    <xsd:element name="PRADate2" ma:index="22" nillable="true" ma:displayName="PRA Date 2" ma:format="DateOnly" ma:internalName="PRADate2">
      <xsd:simpleType>
        <xsd:restriction base="dms:DateTime"/>
      </xsd:simpleType>
    </xsd:element>
    <xsd:element name="PRADate3" ma:index="23" nillable="true" ma:displayName="PRA Date 3" ma:format="DateOnly" ma:internalName="PRADate3">
      <xsd:simpleType>
        <xsd:restriction base="dms:DateTime"/>
      </xsd:simpleType>
    </xsd:element>
    <xsd:element name="PRADateDisposal" ma:index="24" nillable="true" ma:displayName="PRA Date Disposal" ma:format="DateOnly" ma:internalName="PRADateDisposal">
      <xsd:simpleType>
        <xsd:restriction base="dms:DateTime"/>
      </xsd:simpleType>
    </xsd:element>
    <xsd:element name="PRADateTrigger" ma:index="25" nillable="true" ma:displayName="PRA Date Trigger" ma:format="DateOnly" ma:internalName="PRADateTrigger">
      <xsd:simpleType>
        <xsd:restriction base="dms:DateTime"/>
      </xsd:simpleType>
    </xsd:element>
    <xsd:element name="PRAText1" ma:index="26" nillable="true" ma:displayName="PRA Text 1" ma:internalName="PRAText1">
      <xsd:simpleType>
        <xsd:restriction base="dms:Text">
          <xsd:maxLength value="255"/>
        </xsd:restriction>
      </xsd:simpleType>
    </xsd:element>
    <xsd:element name="PRAText2" ma:index="27" nillable="true" ma:displayName="PRA Text 2" ma:internalName="PRAText2">
      <xsd:simpleType>
        <xsd:restriction base="dms:Text">
          <xsd:maxLength value="255"/>
        </xsd:restriction>
      </xsd:simpleType>
    </xsd:element>
    <xsd:element name="PRAText3" ma:index="28" nillable="true" ma:displayName="PRA Text 3" ma:internalName="PRAText3">
      <xsd:simpleType>
        <xsd:restriction base="dms:Text">
          <xsd:maxLength value="255"/>
        </xsd:restriction>
      </xsd:simpleType>
    </xsd:element>
    <xsd:element name="PRAText4" ma:index="29" nillable="true" ma:displayName="PRA Text 4" ma:internalName="PRAText4">
      <xsd:simpleType>
        <xsd:restriction base="dms:Text">
          <xsd:maxLength value="255"/>
        </xsd:restriction>
      </xsd:simpleType>
    </xsd:element>
    <xsd:element name="PRAText5" ma:index="30" nillable="true" ma:displayName="PRA Text 5" ma:internalName="PRAText5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internalName="AggregationStatus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To" ma:index="32" nillable="true" ma:displayName="To" ma:internalName="To">
      <xsd:simpleType>
        <xsd:restriction base="dms:Text">
          <xsd:maxLength value="255"/>
        </xsd:restriction>
      </xsd:simpleType>
    </xsd:element>
    <xsd:element name="Sent" ma:index="33" nillable="true" ma:displayName="Sent" ma:format="DateTime" ma:internalName="Sent">
      <xsd:simpleType>
        <xsd:restriction base="dms:DateTime"/>
      </xsd:simpleType>
    </xsd:element>
    <xsd:element name="OriginalSubject" ma:index="34" nillable="true" ma:displayName="Original Subject" ma:internalName="OriginalSubject">
      <xsd:simpleType>
        <xsd:restriction base="dms:Text">
          <xsd:maxLength value="255"/>
        </xsd:restriction>
      </xsd:simpleType>
    </xsd:element>
    <xsd:element name="SecurityClassification" ma:index="35" nillable="true" ma:displayName="Security Classification" ma:format="Dropdown" ma:internalName="SecurityClassification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  <xsd:element name="KeyWords" ma:index="36" nillable="true" ma:displayName="Key Words" ma:internalName="KeyWords">
      <xsd:simpleType>
        <xsd:restriction base="dms:Note">
          <xsd:maxLength value="255"/>
        </xsd:restriction>
      </xsd:simpleType>
    </xsd:element>
    <xsd:element name="Received" ma:index="37" nillable="true" ma:displayName="Received" ma:format="DateOnly" ma:internalName="Received">
      <xsd:simpleType>
        <xsd:restriction base="dms:DateTime"/>
      </xsd:simpleType>
    </xsd:element>
    <xsd:element name="HarmonieUIHidden" ma:index="38" nillable="true" ma:displayName="HarmonieUIHidden" ma:internalName="HarmonieUIHidden">
      <xsd:simpleType>
        <xsd:restriction base="dms:Text">
          <xsd:maxLength value="255"/>
        </xsd:restriction>
      </xsd:simpleType>
    </xsd:element>
    <xsd:element name="MailPreviewData" ma:index="39" nillable="true" ma:displayName="MailPreviewData" ma:internalName="MailPreviewData">
      <xsd:simpleType>
        <xsd:restriction base="dms:Note"/>
      </xsd:simpleType>
    </xsd:element>
    <xsd:element name="AggregationNarrative" ma:index="40" nillable="true" ma:displayName="Aggregation Narrative" ma:internalName="AggregationNarrative">
      <xsd:simpleType>
        <xsd:restriction base="dms:Text">
          <xsd:maxLength value="255"/>
        </xsd:restriction>
      </xsd:simpleType>
    </xsd:element>
    <xsd:element name="Team" ma:index="41" nillable="true" ma:displayName="Team" ma:default="Democracy Services" ma:internalName="Team">
      <xsd:simpleType>
        <xsd:restriction base="dms:Text">
          <xsd:maxLength value="255"/>
        </xsd:restriction>
      </xsd:simpleType>
    </xsd:element>
    <xsd:element name="Channel" ma:index="42" nillable="true" ma:displayName="Channel" ma:default="NA" ma:internalName="Channel">
      <xsd:simpleType>
        <xsd:restriction base="dms:Text">
          <xsd:maxLength value="255"/>
        </xsd:restriction>
      </xsd:simpleType>
    </xsd:element>
    <xsd:element name="Level2" ma:index="44" nillable="true" ma:displayName="Level2" ma:internalName="Level2">
      <xsd:simpleType>
        <xsd:restriction base="dms:Text">
          <xsd:maxLength value="255"/>
        </xsd:restriction>
      </xsd:simpleType>
    </xsd:element>
    <xsd:element name="Level3" ma:index="45" nillable="true" ma:displayName="Level3" ma:internalName="Level3">
      <xsd:simpleType>
        <xsd:restriction base="dms:Text">
          <xsd:maxLength value="255"/>
        </xsd:restriction>
      </xsd:simpleType>
    </xsd:element>
    <xsd:element name="Year" ma:index="46" nillable="true" ma:displayName="Year" ma:internalName="Year">
      <xsd:simpleType>
        <xsd:restriction base="dms:Text">
          <xsd:maxLength value="255"/>
        </xsd:restriction>
      </xsd:simpleType>
    </xsd:element>
    <xsd:element name="ILFrom" ma:index="47" nillable="true" ma:displayName="From" ma:internalName="ILFrom">
      <xsd:simpleType>
        <xsd:restriction base="dms:Text">
          <xsd:maxLength value="255"/>
        </xsd:restriction>
      </xsd:simpleType>
    </xsd:element>
    <xsd:element name="Comments" ma:index="48" nillable="true" ma:displayName="Comments" ma:internalName="Comments">
      <xsd:simpleType>
        <xsd:restriction base="dms:Note">
          <xsd:maxLength value="255"/>
        </xsd:restriction>
      </xsd:simpleType>
    </xsd:element>
    <xsd:element name="ServiceRequestNumber" ma:index="49" nillable="true" ma:displayName="Service Request Number" ma:internalName="ServiceRequestNumber">
      <xsd:simpleType>
        <xsd:restriction base="dms:Text">
          <xsd:maxLength value="255"/>
        </xsd:restriction>
      </xsd:simpleType>
    </xsd:element>
    <xsd:element name="InternalOnly" ma:index="50" nillable="true" ma:displayName="Internal Only" ma:default="0" ma:internalName="InternalOnly">
      <xsd:simpleType>
        <xsd:restriction base="dms:Boolean"/>
      </xsd:simpleType>
    </xsd:element>
    <xsd:element name="FilePath" ma:index="51" nillable="true" ma:displayName="FilePath" ma:internalName="FilePath">
      <xsd:simpleType>
        <xsd:restriction base="dms:Text">
          <xsd:maxLength value="255"/>
        </xsd:restriction>
      </xsd:simpleType>
    </xsd:element>
    <xsd:element name="FolderPath" ma:index="52" nillable="true" ma:displayName="FolderPath" ma:internalName="FolderPath">
      <xsd:simpleType>
        <xsd:restriction base="dms:Text">
          <xsd:maxLength value="255"/>
        </xsd:restriction>
      </xsd:simpleType>
    </xsd:element>
    <xsd:element name="MediaServiceMetadata" ma:index="5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5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5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5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6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43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A1DAA-2256-448B-BF63-C3B3E7A41357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D8BF072F-DE38-45B6-A884-5237364CD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9FFB3C-E139-4974-B3C9-EEFB05870805}">
  <ds:schemaRefs>
    <ds:schemaRef ds:uri="55bcd593-d4c7-4359-a33f-8fe16413171d"/>
    <ds:schemaRef ds:uri="http://purl.org/dc/terms/"/>
    <ds:schemaRef ds:uri="725c79e5-42ce-4aa0-ac78-b6418001f0d2"/>
    <ds:schemaRef ds:uri="c91a514c-9034-4fa3-897a-8352025b26ed"/>
    <ds:schemaRef ds:uri="15ffb055-6eb4-45a1-bc20-bf2ac0d420da"/>
    <ds:schemaRef ds:uri="44f1fc5f-b325-4eee-aff1-f819b799bcaf"/>
    <ds:schemaRef ds:uri="8e543d81-bb75-497a-a4c0-f55b3cc746bc"/>
    <ds:schemaRef ds:uri="http://purl.org/dc/elements/1.1/"/>
    <ds:schemaRef ds:uri="http://schemas.microsoft.com/office/2006/metadata/properties"/>
    <ds:schemaRef ds:uri="5bd205ad-2945-4b0f-982a-48f644879018"/>
    <ds:schemaRef ds:uri="http://schemas.microsoft.com/office/2006/documentManagement/types"/>
    <ds:schemaRef ds:uri="381fdc19-f15d-467a-966c-d71857fcddc8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4f9c820c-e7e2-444d-97ee-45f2b3485c1d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8E0F049D-4FEC-406C-8CC9-23AC768402E8}"/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571</Words>
  <Application>Microsoft Office PowerPoint</Application>
  <PresentationFormat>On-screen Show (4:3)</PresentationFormat>
  <Paragraphs>143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Courier New</vt:lpstr>
      <vt:lpstr>Wingdings</vt:lpstr>
      <vt:lpstr>Default Design</vt:lpstr>
      <vt:lpstr>KCDC Speed Management Plan (Part B: Implementation 2024-27) </vt:lpstr>
      <vt:lpstr> Briefing purpose</vt:lpstr>
      <vt:lpstr> 2023 SMP RECAP</vt:lpstr>
      <vt:lpstr>2024 Briefing summary (Oct. 24)</vt:lpstr>
      <vt:lpstr>2024 Speed Limits Rule – Key messages </vt:lpstr>
      <vt:lpstr>Confirm process</vt:lpstr>
      <vt:lpstr>Effects (Changes from Oct. 2024 briefing)</vt:lpstr>
      <vt:lpstr>Next Steps </vt:lpstr>
      <vt:lpstr>PowerPoint Presentation</vt:lpstr>
      <vt:lpstr>APPENDIX: MAPS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Kapiti Coast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paulah</dc:creator>
  <cp:lastModifiedBy>Jessica Mackman</cp:lastModifiedBy>
  <cp:revision>5</cp:revision>
  <cp:lastPrinted>2025-02-13T01:31:24Z</cp:lastPrinted>
  <dcterms:created xsi:type="dcterms:W3CDTF">2014-03-05T00:43:34Z</dcterms:created>
  <dcterms:modified xsi:type="dcterms:W3CDTF">2025-02-13T03:57:10Z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unctionGroup">
    <vt:lpwstr>_General</vt:lpwstr>
  </property>
  <property fmtid="{D5CDD505-2E9C-101B-9397-08002B2CF9AE}" pid="3" name="EDTemplateID">
    <vt:lpwstr>1097131</vt:lpwstr>
  </property>
  <property fmtid="{D5CDD505-2E9C-101B-9397-08002B2CF9AE}" pid="4" name="ContentTypeId">
    <vt:lpwstr>0x0101004D32B93429FD5649A5CB4001832FD225</vt:lpwstr>
  </property>
  <property fmtid="{D5CDD505-2E9C-101B-9397-08002B2CF9AE}" pid="5" name="Property">
    <vt:lpwstr/>
  </property>
  <property fmtid="{D5CDD505-2E9C-101B-9397-08002B2CF9AE}" pid="6" name="MediaServiceImageTags">
    <vt:lpwstr/>
  </property>
</Properties>
</file>