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7" r:id="rId3"/>
    <p:sldId id="675" r:id="rId4"/>
    <p:sldId id="362" r:id="rId5"/>
    <p:sldId id="351" r:id="rId6"/>
    <p:sldId id="261" r:id="rId7"/>
    <p:sldId id="676" r:id="rId8"/>
    <p:sldId id="677" r:id="rId9"/>
    <p:sldId id="268" r:id="rId10"/>
    <p:sldId id="276" r:id="rId11"/>
    <p:sldId id="275" r:id="rId12"/>
    <p:sldId id="262" r:id="rId13"/>
    <p:sldId id="273" r:id="rId14"/>
    <p:sldId id="680" r:id="rId15"/>
    <p:sldId id="678" r:id="rId16"/>
    <p:sldId id="282" r:id="rId17"/>
    <p:sldId id="292" r:id="rId18"/>
    <p:sldId id="297" r:id="rId19"/>
    <p:sldId id="274" r:id="rId20"/>
    <p:sldId id="681" r:id="rId21"/>
  </p:sldIdLst>
  <p:sldSz cx="9144000" cy="6858000" type="screen4x3"/>
  <p:notesSz cx="7104063" cy="10234613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D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97B0B2-78CF-4403-B23E-F96391C00FBC}" v="1" dt="2025-02-12T22:14:56.8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1806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3" d="100"/>
          <a:sy n="73" d="100"/>
        </p:scale>
        <p:origin x="3996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9202" cy="512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96" tIns="47398" rIns="94796" bIns="47398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3203" y="0"/>
            <a:ext cx="3079202" cy="512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96" tIns="47398" rIns="94796" bIns="47398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0673"/>
            <a:ext cx="3079202" cy="512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96" tIns="47398" rIns="94796" bIns="47398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614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3203" y="9720673"/>
            <a:ext cx="3079202" cy="512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96" tIns="47398" rIns="94796" bIns="47398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C0BCF14-1FBA-427F-9F9F-902A8674B3D1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1220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9202" cy="512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96" tIns="47398" rIns="94796" bIns="47398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3203" y="0"/>
            <a:ext cx="3079202" cy="512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96" tIns="47398" rIns="94796" bIns="47398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593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3775" y="768350"/>
            <a:ext cx="5116513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93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075" y="4861155"/>
            <a:ext cx="5683914" cy="4605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96" tIns="47398" rIns="94796" bIns="473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0673"/>
            <a:ext cx="3079202" cy="512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96" tIns="47398" rIns="94796" bIns="47398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593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3203" y="9720673"/>
            <a:ext cx="3079202" cy="512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96" tIns="47398" rIns="94796" bIns="47398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09A0061-DC62-4C59-9289-E057678B790A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43094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9A0061-DC62-4C59-9289-E057678B790A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8409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9A0061-DC62-4C59-9289-E057678B790A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73475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6513" cy="3836988"/>
          </a:xfrm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7914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9A0061-DC62-4C59-9289-E057678B790A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34267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9A0061-DC62-4C59-9289-E057678B790A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84032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9A0061-DC62-4C59-9289-E057678B790A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6442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9A0061-DC62-4C59-9289-E057678B790A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73720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9A0061-DC62-4C59-9289-E057678B790A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39281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45A74-28FC-4B6D-BF61-3DCD357947E2}" type="slidenum">
              <a:rPr lang="en-NZ" smtClean="0"/>
              <a:pPr/>
              <a:t>17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722003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45A74-28FC-4B6D-BF61-3DCD357947E2}" type="slidenum">
              <a:rPr lang="en-NZ" smtClean="0"/>
              <a:pPr/>
              <a:t>18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617817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9A0061-DC62-4C59-9289-E057678B790A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6017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6513" cy="3836988"/>
          </a:xfrm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9A0061-DC62-4C59-9289-E057678B790A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3152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9A0061-DC62-4C59-9289-E057678B790A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3073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18BB5-7454-B445-9DEF-491E5E784C3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945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9A0061-DC62-4C59-9289-E057678B790A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33449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9A0061-DC62-4C59-9289-E057678B790A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90014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9A0061-DC62-4C59-9289-E057678B790A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27045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9A0061-DC62-4C59-9289-E057678B790A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00481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9A0061-DC62-4C59-9289-E057678B790A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4170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1125538"/>
            <a:ext cx="7772400" cy="1470025"/>
          </a:xfrm>
        </p:spPr>
        <p:txBody>
          <a:bodyPr/>
          <a:lstStyle>
            <a:lvl1pPr>
              <a:defRPr sz="3600"/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03350" y="2852738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3000">
                <a:solidFill>
                  <a:srgbClr val="007DC6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7470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2419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2419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4366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D721E-0865-3B47-9378-A5EF70E3C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BC4974-F58C-1A47-944C-9B4EF4AC0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C83D4-D5BF-0A42-BB40-3103B21D4ED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674A3C-3BA8-1140-A093-76CC7744A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00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8151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6589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3916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3916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2123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6780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5294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0751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408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0877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391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245225"/>
            <a:ext cx="9144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GB"/>
          </a:p>
        </p:txBody>
      </p:sp>
      <p:pic>
        <p:nvPicPr>
          <p:cNvPr id="1033" name="Picture 9" descr="Corporate PPT footer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5446713"/>
            <a:ext cx="9142413" cy="142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7DC6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7DC6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7DC6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7DC6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7DC6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7DC6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7DC6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7DC6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7DC6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7DC6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7DC6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7DC6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7DC6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07DC6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7DC6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7DC6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7DC6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7DC6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518815"/>
            <a:ext cx="7772400" cy="1470025"/>
          </a:xfrm>
        </p:spPr>
        <p:txBody>
          <a:bodyPr/>
          <a:lstStyle/>
          <a:p>
            <a:r>
              <a:rPr lang="en-GB"/>
              <a:t>Flood Hazard Mapping </a:t>
            </a:r>
            <a:br>
              <a:rPr lang="en-GB"/>
            </a:br>
            <a:r>
              <a:rPr lang="en-GB"/>
              <a:t>Update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49E4C0-7556-76FB-BB36-185815A929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" t="-3713" r="1001" b="-53632"/>
          <a:stretch/>
        </p:blipFill>
        <p:spPr bwMode="auto">
          <a:xfrm>
            <a:off x="1547664" y="1946697"/>
            <a:ext cx="5907332" cy="57673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land with red and blue lines&#10;&#10;Description automatically generated">
            <a:extLst>
              <a:ext uri="{FF2B5EF4-FFF2-40B4-BE49-F238E27FC236}">
                <a16:creationId xmlns:a16="http://schemas.microsoft.com/office/drawing/2014/main" id="{E00C436C-3E52-66CD-0759-8DA204388C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849" y="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7224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/>
              <a:t>Project Overview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12167"/>
            <a:ext cx="8229600" cy="4862295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Purpose</a:t>
            </a:r>
            <a:r>
              <a:rPr lang="en-US" sz="2000" dirty="0"/>
              <a:t>: </a:t>
            </a:r>
            <a:r>
              <a:rPr lang="en-US" sz="2000" dirty="0" err="1"/>
              <a:t>Socialise</a:t>
            </a:r>
            <a:r>
              <a:rPr lang="en-US" sz="2000" dirty="0"/>
              <a:t> updated flood hazard models </a:t>
            </a:r>
            <a:r>
              <a:rPr lang="en-US" sz="2000" dirty="0" err="1"/>
              <a:t>utilising</a:t>
            </a:r>
            <a:r>
              <a:rPr lang="en-US" sz="2000" dirty="0"/>
              <a:t> advanced software, updated LiDAR data, groundwater effects and climate change scenarios.</a:t>
            </a:r>
          </a:p>
          <a:p>
            <a:pPr marL="0" indent="0">
              <a:buNone/>
            </a:pPr>
            <a:br>
              <a:rPr lang="en-US" sz="2000" b="1" dirty="0"/>
            </a:br>
            <a:r>
              <a:rPr lang="en-US" sz="2000" b="1" dirty="0"/>
              <a:t>Outcomes</a:t>
            </a:r>
            <a:r>
              <a:rPr lang="en-US" sz="2000" dirty="0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Improved awareness of current and future flood risks.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Kāpiti</a:t>
            </a:r>
            <a:r>
              <a:rPr lang="en-US" sz="2000" dirty="0"/>
              <a:t> Coast community engaged for feedback and validation of new flood model.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Key stakeholders engaged including Mana whenua, developers, insurers, other agencies.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More accurate flood hazard model available to inform flood mitigation, infrastructure planning and policy development.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Set up third-party access to model for scenario testing and map update process to reflect changes on the ground.</a:t>
            </a:r>
          </a:p>
        </p:txBody>
      </p:sp>
    </p:spTree>
    <p:extLst>
      <p:ext uri="{BB962C8B-B14F-4D97-AF65-F5344CB8AC3E}">
        <p14:creationId xmlns:p14="http://schemas.microsoft.com/office/powerpoint/2010/main" val="32474507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/>
              <a:t>Project Staging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09DFCE5A-4D79-6381-77CE-BB20607969D5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547664" y="1268760"/>
            <a:ext cx="6671592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Phase 2: Flood Awareness Campaign – Dec 2024</a:t>
            </a:r>
          </a:p>
          <a:p>
            <a:pPr eaLnBrk="0" hangingPunct="0">
              <a:spcBef>
                <a:spcPct val="0"/>
              </a:spcBef>
              <a:buClrTx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Launch public awareness initiatives.</a:t>
            </a:r>
          </a:p>
          <a:p>
            <a:pPr eaLnBrk="0" hangingPunct="0">
              <a:spcBef>
                <a:spcPct val="0"/>
              </a:spcBef>
              <a:buClrTx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Educate on ‘living with more water’, flood risks and flood preparedness.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b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Phase 3: Community Engagement – Mar/Apr 2025</a:t>
            </a:r>
          </a:p>
          <a:p>
            <a:pPr eaLnBrk="0" hangingPunct="0">
              <a:spcBef>
                <a:spcPct val="0"/>
              </a:spcBef>
              <a:buClrTx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Release draft flood maps for public comment.</a:t>
            </a:r>
          </a:p>
          <a:p>
            <a:pPr eaLnBrk="0" hangingPunct="0">
              <a:spcBef>
                <a:spcPct val="0"/>
              </a:spcBef>
              <a:buClrTx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Host consultation events and provide online feedback tools.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b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Phase 4: Feedback and Refinement – </a:t>
            </a:r>
            <a:r>
              <a:rPr lang="en-US" altLang="en-US" sz="1800" b="1" dirty="0">
                <a:latin typeface="Arial" panose="020B0604020202020204" pitchFamily="34" charset="0"/>
              </a:rPr>
              <a:t>May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2025</a:t>
            </a:r>
          </a:p>
          <a:p>
            <a:pPr eaLnBrk="0" hangingPunct="0">
              <a:spcBef>
                <a:spcPct val="0"/>
              </a:spcBef>
              <a:buClrTx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Analyse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community feedback.</a:t>
            </a:r>
          </a:p>
          <a:p>
            <a:pPr eaLnBrk="0" hangingPunct="0">
              <a:spcBef>
                <a:spcPct val="0"/>
              </a:spcBef>
              <a:buClrTx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Refine models and update maps accordingly.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Phase 5: </a:t>
            </a:r>
            <a:r>
              <a:rPr lang="en-US" altLang="en-US" sz="1800" b="1" dirty="0">
                <a:latin typeface="Arial" panose="020B0604020202020204" pitchFamily="34" charset="0"/>
              </a:rPr>
              <a:t>Reporting 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and Integration – Jun/Jul 2025</a:t>
            </a:r>
          </a:p>
          <a:p>
            <a:pPr eaLnBrk="0" hangingPunct="0">
              <a:spcBef>
                <a:spcPct val="0"/>
              </a:spcBef>
              <a:buClrTx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Report back to Elected Members.</a:t>
            </a:r>
          </a:p>
          <a:p>
            <a:pPr eaLnBrk="0" hangingPunct="0">
              <a:spcBef>
                <a:spcPct val="0"/>
              </a:spcBef>
              <a:buClrTx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Update systems and documentation.</a:t>
            </a:r>
          </a:p>
          <a:p>
            <a:pPr eaLnBrk="0" hangingPunct="0">
              <a:spcBef>
                <a:spcPct val="0"/>
              </a:spcBef>
              <a:buClrTx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Communicate outcomes to the public.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7458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/>
              <a:t>Engagement Strategy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09DFCE5A-4D79-6381-77CE-BB20607969D5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187624" y="1512074"/>
            <a:ext cx="6768752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indent="0">
              <a:buNone/>
            </a:pPr>
            <a:r>
              <a:rPr lang="en-US" sz="2000" b="1"/>
              <a:t>Community Stakeholders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/>
              <a:t>Flood Awareness Campaign</a:t>
            </a:r>
            <a:r>
              <a:rPr lang="en-US" sz="2000"/>
              <a:t> (Phase 2 – Dec 2024)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/>
              <a:t>Educational materials on flood risks and preparedness – “Living with more water”.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/>
              <a:t>Clarify roles of KCDC and GWRC.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/>
              <a:t>Update LIMs – online landing page (general)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5140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/>
              <a:t>Engagement Strategy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09DFCE5A-4D79-6381-77CE-BB20607969D5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187624" y="1218238"/>
            <a:ext cx="6768752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indent="0">
              <a:buNone/>
            </a:pPr>
            <a:r>
              <a:rPr lang="en-US" sz="2000" b="1" dirty="0"/>
              <a:t>Community Stakeholders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Flood Map Consultation</a:t>
            </a:r>
            <a:r>
              <a:rPr lang="en-US" sz="2000" dirty="0"/>
              <a:t> (Phase 3 – Mar/Apr 2025)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Release draft maps, via online portal.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Direct communication to newly affected property owners (minor property vs building footprint).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Mana whenua engagement – TWOK, Marae briefings/drop-ins.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Targeted sessions with developers and insurance sector.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Host public drop-in sessions and information events.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Social media channels.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2458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/>
              <a:t>Engagement Strategy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09DFCE5A-4D79-6381-77CE-BB20607969D5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259632" y="1323920"/>
            <a:ext cx="6768752" cy="5386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indent="0">
              <a:buNone/>
            </a:pPr>
            <a:r>
              <a:rPr lang="en-US" sz="2000" b="1" dirty="0"/>
              <a:t>Online Portal </a:t>
            </a:r>
            <a:r>
              <a:rPr lang="en-US" sz="2000" dirty="0"/>
              <a:t>(Phase 3 – Mar/Apr 2025)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Interactive “story map”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Outline model build &amp; inputs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Draft Flood Maps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Existing flood extents (KCDC &amp; GW)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New flood extents &amp; depth (heatmap)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1 in 100 yr scenarios (current climate, 2070, 2130)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Building footprints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Searchable by property address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Model build reports (technical reports)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Have your say page &amp; feedback form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lvl="1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7152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181296E-06D3-6AB5-59A1-360B5E8B7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0568" y="0"/>
            <a:ext cx="108305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1322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1935" y="2024845"/>
            <a:ext cx="3671994" cy="3736214"/>
          </a:xfrm>
        </p:spPr>
        <p:txBody>
          <a:bodyPr/>
          <a:lstStyle/>
          <a:p>
            <a:pPr marL="0" indent="0">
              <a:buNone/>
            </a:pPr>
            <a:r>
              <a:rPr lang="en-NZ" sz="2400" dirty="0"/>
              <a:t>GW is updating the flood hazard maps for the Kāpiti area in the following major river and stream areas:</a:t>
            </a:r>
          </a:p>
          <a:p>
            <a:r>
              <a:rPr lang="en-NZ" sz="2400" dirty="0"/>
              <a:t>Ōtaki River, including the </a:t>
            </a:r>
            <a:r>
              <a:rPr lang="en-NZ" sz="2400" dirty="0" err="1"/>
              <a:t>Waitohu</a:t>
            </a:r>
            <a:r>
              <a:rPr lang="en-NZ" sz="2400" dirty="0"/>
              <a:t> Stream and </a:t>
            </a:r>
            <a:r>
              <a:rPr lang="en-NZ" sz="2400" dirty="0" err="1"/>
              <a:t>Mangapouri</a:t>
            </a:r>
            <a:r>
              <a:rPr lang="en-NZ" sz="2400" dirty="0"/>
              <a:t> Stream</a:t>
            </a:r>
          </a:p>
          <a:p>
            <a:r>
              <a:rPr lang="en-NZ" sz="2400" dirty="0"/>
              <a:t>Waikanae River</a:t>
            </a:r>
          </a:p>
          <a:p>
            <a:r>
              <a:rPr lang="en-NZ" sz="2400" dirty="0" err="1"/>
              <a:t>Mangaone</a:t>
            </a:r>
            <a:r>
              <a:rPr lang="en-NZ" sz="2400" dirty="0"/>
              <a:t> Stream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What GW is doing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CAF42BD-CF63-7E94-76FB-09F3E7243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286" y="2067016"/>
            <a:ext cx="5177709" cy="365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6948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7BB850-3A21-4DE9-9982-B9F69B6C29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0F16FA5-0F80-A7A5-479F-479CF18EB3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617955" y="1916832"/>
            <a:ext cx="11876891" cy="5865915"/>
          </a:xfrm>
        </p:spPr>
        <p:txBody>
          <a:bodyPr/>
          <a:lstStyle/>
          <a:p>
            <a:pPr marL="0" indent="0">
              <a:buNone/>
            </a:pPr>
            <a:endParaRPr lang="en-NZ"/>
          </a:p>
          <a:p>
            <a:endParaRPr lang="en-NZ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94FB046-D385-FC33-38DE-09BDD39DB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GW’s engagement plan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A57F7B-6882-7A9B-48C3-BCCFDB741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560" y="2132856"/>
            <a:ext cx="5806651" cy="343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4610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/>
              <a:t>Next Steps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6ADE9526-67FA-D253-61AA-E56E0C975D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632" y="1814184"/>
            <a:ext cx="6768752" cy="4478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DC6"/>
              </a:buClr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DC6"/>
              </a:buClr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DC6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DC6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DC6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DC6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DC6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DC6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DC6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kern="0" dirty="0" err="1"/>
              <a:t>Finalise</a:t>
            </a:r>
            <a:r>
              <a:rPr lang="en-US" sz="2000" b="1" kern="0" dirty="0"/>
              <a:t> Engagement Materials: </a:t>
            </a:r>
            <a:r>
              <a:rPr lang="en-US" sz="2000" kern="0" dirty="0"/>
              <a:t>Prepare for public awareness campaign and consultation phase.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kern="0" dirty="0"/>
              <a:t>Coordinate with GW: </a:t>
            </a:r>
            <a:r>
              <a:rPr lang="en-US" sz="2000" kern="0" dirty="0"/>
              <a:t>Align messaging and engagement.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kern="0" dirty="0"/>
              <a:t>Plan Community Engagement Events: </a:t>
            </a:r>
            <a:r>
              <a:rPr lang="en-US" sz="2000" kern="0" dirty="0"/>
              <a:t>Schedule sessions and encourage participation.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kern="0" dirty="0"/>
              <a:t>Model Sharing Arrangements: </a:t>
            </a:r>
            <a:r>
              <a:rPr lang="en-US" sz="2000" kern="0" dirty="0"/>
              <a:t>Set up training and model management for third parties.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kern="0" dirty="0"/>
              <a:t>EM Briefing Prior to Consultation Phase: </a:t>
            </a:r>
            <a:r>
              <a:rPr lang="en-US" sz="2000" kern="0" dirty="0"/>
              <a:t>Engagement package, portal &amp; activities.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kern="0" dirty="0"/>
          </a:p>
          <a:p>
            <a:pPr marL="0" indent="0" eaLnBrk="0" hangingPunct="0">
              <a:spcBef>
                <a:spcPct val="0"/>
              </a:spcBef>
              <a:buClrTx/>
              <a:buFontTx/>
              <a:buNone/>
            </a:pPr>
            <a:endParaRPr lang="en-US" altLang="en-US" sz="2000" kern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6680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/>
              <a:t>Outline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7704" y="1772816"/>
            <a:ext cx="5904656" cy="2836912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n-US" sz="2000" b="1" dirty="0">
                <a:solidFill>
                  <a:srgbClr val="0070C0"/>
                </a:solidFill>
              </a:rPr>
              <a:t>History / Background </a:t>
            </a:r>
          </a:p>
          <a:p>
            <a:pPr marL="457200" indent="-457200">
              <a:buAutoNum type="arabicPeriod"/>
            </a:pPr>
            <a:r>
              <a:rPr lang="en-US" sz="2000" b="1" dirty="0">
                <a:solidFill>
                  <a:srgbClr val="0070C0"/>
                </a:solidFill>
              </a:rPr>
              <a:t>New Model Build</a:t>
            </a:r>
          </a:p>
          <a:p>
            <a:pPr marL="457200" indent="-457200">
              <a:buFontTx/>
              <a:buAutoNum type="arabicPeriod"/>
            </a:pPr>
            <a:r>
              <a:rPr lang="en-US" sz="2000" b="1" dirty="0">
                <a:solidFill>
                  <a:srgbClr val="0070C0"/>
                </a:solidFill>
              </a:rPr>
              <a:t>Project Overview</a:t>
            </a:r>
          </a:p>
          <a:p>
            <a:pPr marL="457200" indent="-457200">
              <a:buFontTx/>
              <a:buAutoNum type="arabicPeriod"/>
            </a:pPr>
            <a:r>
              <a:rPr lang="en-US" sz="2000" b="1" dirty="0">
                <a:solidFill>
                  <a:srgbClr val="0070C0"/>
                </a:solidFill>
              </a:rPr>
              <a:t>Engagement Strategy</a:t>
            </a:r>
          </a:p>
          <a:p>
            <a:pPr marL="457200" indent="-457200">
              <a:buFontTx/>
              <a:buAutoNum type="arabicPeriod"/>
            </a:pPr>
            <a:r>
              <a:rPr lang="en-US" sz="2000" b="1" dirty="0">
                <a:solidFill>
                  <a:srgbClr val="0070C0"/>
                </a:solidFill>
              </a:rPr>
              <a:t>GW Major River Flooding Project </a:t>
            </a:r>
          </a:p>
          <a:p>
            <a:pPr marL="457200" indent="-457200">
              <a:buAutoNum type="arabicPeriod"/>
            </a:pPr>
            <a:endParaRPr lang="en-US" sz="2000" b="1" dirty="0"/>
          </a:p>
          <a:p>
            <a:pPr marL="457200" indent="-457200">
              <a:buAutoNum type="arabicPeriod"/>
            </a:pPr>
            <a:endParaRPr lang="en-US" sz="2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13992"/>
            <a:ext cx="8229600" cy="1143000"/>
          </a:xfrm>
        </p:spPr>
        <p:txBody>
          <a:bodyPr/>
          <a:lstStyle/>
          <a:p>
            <a:r>
              <a:rPr lang="en-GB" sz="320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291061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/>
              <a:t>Flood Model History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A9856B7-B4EF-96A2-CE4D-4A7E4B46D15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043608" y="1905798"/>
            <a:ext cx="7200800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RMA 1992 required Flood Hazards to be identified.</a:t>
            </a:r>
          </a:p>
          <a:p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1998 flooding in Kapiti led to development of first hydraulic models (MIKE model).</a:t>
            </a:r>
          </a:p>
          <a:p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Incorporated into the District Plan through Plan Change 51.</a:t>
            </a:r>
          </a:p>
          <a:p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Included KCDC and GWRC hazard layers.</a:t>
            </a:r>
          </a:p>
          <a:p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Updated mid 2010s</a:t>
            </a:r>
          </a:p>
        </p:txBody>
      </p:sp>
    </p:spTree>
    <p:extLst>
      <p:ext uri="{BB962C8B-B14F-4D97-AF65-F5344CB8AC3E}">
        <p14:creationId xmlns:p14="http://schemas.microsoft.com/office/powerpoint/2010/main" val="202251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3B24C9D7-47AE-4AB5-A1C6-B2AE6EF29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932" y="908720"/>
            <a:ext cx="8678135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521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9B22C-7917-4BFB-A179-ECA2E459D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sz="3200"/>
              <a:t>District Plan Maps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3F1B999C-DA1B-4974-975F-F7A2B6D608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1484784"/>
            <a:ext cx="6331012" cy="4480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527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/>
              <a:t>Background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A9856B7-B4EF-96A2-CE4D-4A7E4B46D15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81851" y="1340768"/>
            <a:ext cx="8229600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Current Maps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</a:t>
            </a:r>
          </a:p>
          <a:p>
            <a:pPr eaLnBrk="0" hangingPunct="0">
              <a:spcBef>
                <a:spcPct val="0"/>
              </a:spcBef>
              <a:buClrTx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Based on outdated 2010 LiDAR data and 2007 climate change predictions.</a:t>
            </a:r>
          </a:p>
          <a:p>
            <a:pPr eaLnBrk="0" hangingPunct="0">
              <a:spcBef>
                <a:spcPct val="0"/>
              </a:spcBef>
              <a:buClrTx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Do not account for recent developments (expressways, private developments).</a:t>
            </a:r>
          </a:p>
          <a:p>
            <a:pPr eaLnBrk="0" hangingPunct="0">
              <a:spcBef>
                <a:spcPct val="0"/>
              </a:spcBef>
              <a:buClrTx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Lack adequate representation of significant groundwater effects.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Updated Models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</a:t>
            </a:r>
          </a:p>
          <a:p>
            <a:pPr eaLnBrk="0" hangingPunct="0">
              <a:spcBef>
                <a:spcPct val="0"/>
              </a:spcBef>
              <a:buClrTx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Developed by Awa Environmental using advanced TUFLOW software.</a:t>
            </a:r>
            <a:endParaRPr lang="en-US" altLang="en-US" sz="2000">
              <a:latin typeface="Arial" panose="020B0604020202020204" pitchFamily="34" charset="0"/>
            </a:endParaRPr>
          </a:p>
          <a:p>
            <a:pPr eaLnBrk="0" hangingPunct="0">
              <a:spcBef>
                <a:spcPct val="0"/>
              </a:spcBef>
              <a:buClrTx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Incorporates </a:t>
            </a:r>
            <a:r>
              <a:rPr lang="en-US" altLang="en-US" sz="2000">
                <a:latin typeface="Arial" panose="020B0604020202020204" pitchFamily="34" charset="0"/>
              </a:rPr>
              <a:t>latest 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climate change </a:t>
            </a:r>
            <a:r>
              <a:rPr lang="en-US" altLang="en-US" sz="2000">
                <a:latin typeface="Arial" panose="020B0604020202020204" pitchFamily="34" charset="0"/>
              </a:rPr>
              <a:t>projections and groundwater modelling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eaLnBrk="0" hangingPunct="0">
              <a:spcBef>
                <a:spcPct val="0"/>
              </a:spcBef>
              <a:buClrTx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Incorporates new developments and infrastructure</a:t>
            </a:r>
          </a:p>
          <a:p>
            <a:pPr eaLnBrk="0" hangingPunct="0">
              <a:spcBef>
                <a:spcPct val="0"/>
              </a:spcBef>
              <a:buClrTx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Provides more accurate predictions for range of flood events.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b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5416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/>
              <a:t>New Model Build – Software / Method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A9856B7-B4EF-96A2-CE4D-4A7E4B46D15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57200" y="1759379"/>
            <a:ext cx="3988565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000"/>
              <a:t>Built on TUFLOW modelling software (rain-on-grid).</a:t>
            </a:r>
          </a:p>
          <a:p>
            <a:r>
              <a:rPr lang="en-US" sz="2000"/>
              <a:t>More accurate results.</a:t>
            </a:r>
          </a:p>
          <a:p>
            <a:r>
              <a:rPr lang="en-US" sz="2000"/>
              <a:t>Improved model run times.</a:t>
            </a:r>
          </a:p>
          <a:p>
            <a:r>
              <a:rPr lang="en-US" sz="2000"/>
              <a:t>Easier to update (e.g. new LiDAR, network upgrades)</a:t>
            </a:r>
          </a:p>
          <a:p>
            <a:r>
              <a:rPr lang="en-US" sz="2000"/>
              <a:t>Integrated modules (e.g. water quality for ICM)</a:t>
            </a:r>
          </a:p>
          <a:p>
            <a:endParaRPr lang="en-US" sz="2000"/>
          </a:p>
        </p:txBody>
      </p:sp>
      <p:pic>
        <p:nvPicPr>
          <p:cNvPr id="6" name="Picture 5" descr="A map of land with water and mountains&#10;&#10;Description automatically generated">
            <a:extLst>
              <a:ext uri="{FF2B5EF4-FFF2-40B4-BE49-F238E27FC236}">
                <a16:creationId xmlns:a16="http://schemas.microsoft.com/office/drawing/2014/main" id="{7B51A76F-8BAC-1E63-0EF9-2B51E809F8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84" b="1827"/>
          <a:stretch/>
        </p:blipFill>
        <p:spPr>
          <a:xfrm>
            <a:off x="4698236" y="1547812"/>
            <a:ext cx="3737806" cy="4185444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660194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/>
              <a:t>New Model Build – Inputs / Data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A9856B7-B4EF-96A2-CE4D-4A7E4B46D15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03593" y="1200504"/>
            <a:ext cx="4114800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0"/>
              </a:spcBef>
              <a:buClrTx/>
            </a:pPr>
            <a:r>
              <a:rPr kumimoji="0" lang="en-US" altLang="en-US" sz="20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DEM Lidar</a:t>
            </a:r>
          </a:p>
          <a:p>
            <a:pPr eaLnBrk="0" hangingPunct="0">
              <a:spcBef>
                <a:spcPct val="0"/>
              </a:spcBef>
              <a:buClrTx/>
            </a:pPr>
            <a:r>
              <a:rPr kumimoji="0" lang="en-US" altLang="en-US" sz="20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Soils (infiltration rates)</a:t>
            </a:r>
          </a:p>
          <a:p>
            <a:pPr eaLnBrk="0" hangingPunct="0">
              <a:spcBef>
                <a:spcPct val="0"/>
              </a:spcBef>
              <a:buClrTx/>
            </a:pPr>
            <a:r>
              <a:rPr kumimoji="0" lang="en-US" altLang="en-US" sz="200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Landuse</a:t>
            </a:r>
            <a:endParaRPr kumimoji="0" lang="en-US" altLang="en-US" sz="200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eaLnBrk="0" hangingPunct="0">
              <a:spcBef>
                <a:spcPct val="0"/>
              </a:spcBef>
              <a:buClrTx/>
            </a:pPr>
            <a:r>
              <a:rPr kumimoji="0" lang="en-US" altLang="en-US" sz="20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Hydrology</a:t>
            </a:r>
          </a:p>
          <a:p>
            <a:pPr eaLnBrk="0" hangingPunct="0">
              <a:spcBef>
                <a:spcPct val="0"/>
              </a:spcBef>
              <a:buClrTx/>
            </a:pPr>
            <a:r>
              <a:rPr kumimoji="0" lang="en-US" altLang="en-US" sz="20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Rainfall</a:t>
            </a:r>
          </a:p>
          <a:p>
            <a:pPr eaLnBrk="0" hangingPunct="0">
              <a:spcBef>
                <a:spcPct val="0"/>
              </a:spcBef>
              <a:buClrTx/>
            </a:pPr>
            <a:r>
              <a:rPr kumimoji="0" lang="en-US" altLang="en-US" sz="20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Groundwater</a:t>
            </a:r>
          </a:p>
          <a:p>
            <a:pPr eaLnBrk="0" hangingPunct="0">
              <a:spcBef>
                <a:spcPct val="0"/>
              </a:spcBef>
              <a:buClrTx/>
            </a:pPr>
            <a:r>
              <a:rPr lang="en-US" altLang="en-US" sz="2000">
                <a:latin typeface="Arial" panose="020B0604020202020204" pitchFamily="34" charset="0"/>
              </a:rPr>
              <a:t>Climate change  </a:t>
            </a:r>
          </a:p>
          <a:p>
            <a:pPr eaLnBrk="0" hangingPunct="0">
              <a:spcBef>
                <a:spcPct val="0"/>
              </a:spcBef>
              <a:buClrTx/>
            </a:pPr>
            <a:r>
              <a:rPr kumimoji="0" lang="en-US" altLang="en-US" sz="20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Stormwater network (as-builts)</a:t>
            </a:r>
          </a:p>
          <a:p>
            <a:pPr eaLnBrk="0" hangingPunct="0">
              <a:spcBef>
                <a:spcPct val="0"/>
              </a:spcBef>
              <a:buClrTx/>
            </a:pPr>
            <a:r>
              <a:rPr kumimoji="0" lang="en-US" altLang="en-US" sz="20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Building footprints</a:t>
            </a:r>
          </a:p>
          <a:p>
            <a:pPr marL="0" indent="0" eaLnBrk="0" hangingPunct="0">
              <a:spcBef>
                <a:spcPct val="0"/>
              </a:spcBef>
              <a:buClrTx/>
              <a:buNone/>
            </a:pPr>
            <a:endParaRPr lang="en-US" altLang="en-US" sz="2000">
              <a:latin typeface="Arial" panose="020B0604020202020204" pitchFamily="34" charset="0"/>
            </a:endParaRPr>
          </a:p>
          <a:p>
            <a:pPr marL="0" indent="0" eaLnBrk="0" hangingPunct="0">
              <a:spcBef>
                <a:spcPct val="0"/>
              </a:spcBef>
              <a:buClrTx/>
              <a:buNone/>
            </a:pPr>
            <a:r>
              <a:rPr lang="en-US" altLang="en-US" sz="2000">
                <a:latin typeface="Arial" panose="020B0604020202020204" pitchFamily="34" charset="0"/>
                <a:sym typeface="Wingdings" panose="05000000000000000000" pitchFamily="2" charset="2"/>
              </a:rPr>
              <a:t>Includes j</a:t>
            </a:r>
            <a:r>
              <a:rPr kumimoji="0" lang="en-US" altLang="en-US" sz="20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sym typeface="Wingdings" panose="05000000000000000000" pitchFamily="2" charset="2"/>
              </a:rPr>
              <a:t>oint probability analysis of combined </a:t>
            </a:r>
            <a:r>
              <a:rPr lang="en-US" altLang="en-US" sz="2000">
                <a:latin typeface="Arial" panose="020B0604020202020204" pitchFamily="34" charset="0"/>
                <a:sym typeface="Wingdings" panose="05000000000000000000" pitchFamily="2" charset="2"/>
              </a:rPr>
              <a:t>conditions</a:t>
            </a:r>
            <a:r>
              <a:rPr kumimoji="0" lang="en-US" altLang="en-US" sz="20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sym typeface="Wingdings" panose="05000000000000000000" pitchFamily="2" charset="2"/>
              </a:rPr>
              <a:t> (rainfall, groundwater, storm-surge)</a:t>
            </a:r>
            <a:endParaRPr kumimoji="0" lang="en-US" altLang="en-US" sz="200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365C49-8D04-D052-3E6E-00024C7D2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1642" y="1200504"/>
            <a:ext cx="3375515" cy="25229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6210C6-D34B-419E-458C-62C6F566AD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3086" y="3933056"/>
            <a:ext cx="3404071" cy="252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857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/>
              <a:t>Wider Context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A9856B7-B4EF-96A2-CE4D-4A7E4B46D15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57200" y="1109862"/>
            <a:ext cx="8229600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Regional Context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</a:t>
            </a:r>
          </a:p>
          <a:p>
            <a:pPr eaLnBrk="0" hangingPunct="0">
              <a:spcBef>
                <a:spcPct val="0"/>
              </a:spcBef>
              <a:buClrTx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Greater Wellington Regional Council (GWRC) revising their flood models for major rivers.</a:t>
            </a:r>
          </a:p>
          <a:p>
            <a:pPr eaLnBrk="0" hangingPunct="0">
              <a:spcBef>
                <a:spcPct val="0"/>
              </a:spcBef>
              <a:buClrTx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Potential overlaps with KCDC mapping requiring coordinated communication.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b="1">
                <a:latin typeface="Arial" panose="020B0604020202020204" pitchFamily="34" charset="0"/>
              </a:rPr>
              <a:t>National Context:</a:t>
            </a:r>
          </a:p>
          <a:p>
            <a:pPr eaLnBrk="0" hangingPunct="0">
              <a:spcBef>
                <a:spcPct val="0"/>
              </a:spcBef>
              <a:buClrTx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NIWA undertaking </a:t>
            </a:r>
            <a:r>
              <a:rPr lang="en-US" altLang="en-US" sz="2000">
                <a:latin typeface="Arial" panose="020B0604020202020204" pitchFamily="34" charset="0"/>
              </a:rPr>
              <a:t>Central Government funded n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ational flood hazard mapping project – products due June/July 2025</a:t>
            </a:r>
          </a:p>
          <a:p>
            <a:pPr eaLnBrk="0" hangingPunct="0">
              <a:spcBef>
                <a:spcPct val="0"/>
              </a:spcBef>
              <a:buClrTx/>
            </a:pPr>
            <a:r>
              <a:rPr lang="en-US" altLang="en-US" sz="2000">
                <a:latin typeface="Arial" panose="020B0604020202020204" pitchFamily="34" charset="0"/>
              </a:rPr>
              <a:t>Other TAs updating their flood hazard mapping – highlighting issues with insurers.</a:t>
            </a:r>
            <a:endParaRPr kumimoji="0" lang="en-US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361758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D32B93429FD5649A5CB4001832FD225" ma:contentTypeVersion="53" ma:contentTypeDescription="Create a new document." ma:contentTypeScope="" ma:versionID="2421adbc6d7722b3b57ef850ce0e470a">
  <xsd:schema xmlns:xsd="http://www.w3.org/2001/XMLSchema" xmlns:xs="http://www.w3.org/2001/XMLSchema" xmlns:p="http://schemas.microsoft.com/office/2006/metadata/properties" xmlns:ns2="f37e0360-3b46-4e73-9940-567cdfdcdeea" targetNamespace="http://schemas.microsoft.com/office/2006/metadata/properties" ma:root="true" ma:fieldsID="fd4b486e13fe77abc419cd5d0f8475d0" ns2:_="">
    <xsd:import namespace="f37e0360-3b46-4e73-9940-567cdfdcdeea"/>
    <xsd:element name="properties">
      <xsd:complexType>
        <xsd:sequence>
          <xsd:element name="documentManagement">
            <xsd:complexType>
              <xsd:all>
                <xsd:element ref="ns2:DocumentType" minOccurs="0"/>
                <xsd:element ref="ns2:FunctionGroup" minOccurs="0"/>
                <xsd:element ref="ns2:Function" minOccurs="0"/>
                <xsd:element ref="ns2:Activity" minOccurs="0"/>
                <xsd:element ref="ns2:Subactivity" minOccurs="0"/>
                <xsd:element ref="ns2:Case" minOccurs="0"/>
                <xsd:element ref="ns2:Project" minOccurs="0"/>
                <xsd:element ref="ns2:CategoryName" minOccurs="0"/>
                <xsd:element ref="ns2:CategoryValue" minOccurs="0"/>
                <xsd:element ref="ns2:BusinessValue" minOccurs="0"/>
                <xsd:element ref="ns2:Narrative" minOccurs="0"/>
                <xsd:element ref="ns2:RelatedPeople" minOccurs="0"/>
                <xsd:element ref="ns2:PRAType" minOccurs="0"/>
                <xsd:element ref="ns2:PRADate1" minOccurs="0"/>
                <xsd:element ref="ns2:PRADate2" minOccurs="0"/>
                <xsd:element ref="ns2:PRADate3" minOccurs="0"/>
                <xsd:element ref="ns2:PRADateDisposal" minOccurs="0"/>
                <xsd:element ref="ns2:PRADateTrigger" minOccurs="0"/>
                <xsd:element ref="ns2:PRAText1" minOccurs="0"/>
                <xsd:element ref="ns2:PRAText2" minOccurs="0"/>
                <xsd:element ref="ns2:PRAText3" minOccurs="0"/>
                <xsd:element ref="ns2:PRAText4" minOccurs="0"/>
                <xsd:element ref="ns2:PRAText5" minOccurs="0"/>
                <xsd:element ref="ns2:AggregationStatus" minOccurs="0"/>
                <xsd:element ref="ns2:To" minOccurs="0"/>
                <xsd:element ref="ns2:Sent" minOccurs="0"/>
                <xsd:element ref="ns2:OriginalSubject" minOccurs="0"/>
                <xsd:element ref="ns2:SecurityClassification" minOccurs="0"/>
                <xsd:element ref="ns2:KeyWords" minOccurs="0"/>
                <xsd:element ref="ns2:Received" minOccurs="0"/>
                <xsd:element ref="ns2:HarmonieUIHidden" minOccurs="0"/>
                <xsd:element ref="ns2:MailPreviewData" minOccurs="0"/>
                <xsd:element ref="ns2:AggregationNarrative" minOccurs="0"/>
                <xsd:element ref="ns2:Team" minOccurs="0"/>
                <xsd:element ref="ns2:Channel" minOccurs="0"/>
                <xsd:element ref="ns2:Level2" minOccurs="0"/>
                <xsd:element ref="ns2:Level3" minOccurs="0"/>
                <xsd:element ref="ns2:Year" minOccurs="0"/>
                <xsd:element ref="ns2:ILFrom" minOccurs="0"/>
                <xsd:element ref="ns2:Comments" minOccurs="0"/>
                <xsd:element ref="ns2:ServiceRequestNumber" minOccurs="0"/>
                <xsd:element ref="ns2:InternalOnly" minOccurs="0"/>
                <xsd:element ref="ns2:FilePath" minOccurs="0"/>
                <xsd:element ref="ns2:FolderPath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7e0360-3b46-4e73-9940-567cdfdcdeea" elementFormDefault="qualified">
    <xsd:import namespace="http://schemas.microsoft.com/office/2006/documentManagement/types"/>
    <xsd:import namespace="http://schemas.microsoft.com/office/infopath/2007/PartnerControls"/>
    <xsd:element name="DocumentType" ma:index="8" nillable="true" ma:displayName="Document Type" ma:format="Dropdown" ma:internalName="DocumentType">
      <xsd:simpleType>
        <xsd:restriction base="dms:Choice">
          <xsd:enumeration value="APPLICATION, certificate, consent related"/>
          <xsd:enumeration value="CONTRACT, Variation, Agreement"/>
          <xsd:enumeration value="CORRESPONDENCE"/>
          <xsd:enumeration value="DRAWING, Plan, Map"/>
          <xsd:enumeration value="EMPLOYMENT related"/>
          <xsd:enumeration value="FINANCIAL related"/>
          <xsd:enumeration value="KNOWLEDGE article"/>
          <xsd:enumeration value="MEETING related"/>
          <xsd:enumeration value="MEMO, Filenote, Email"/>
          <xsd:enumeration value="MODEL, Calculation, Working"/>
          <xsd:enumeration value="PHOTO, Image or Multi-media"/>
          <xsd:enumeration value="PRESENTATION"/>
          <xsd:enumeration value="PUBLICATION material"/>
          <xsd:enumeration value="PURCHASING related"/>
          <xsd:enumeration value="REPORT, or planning related"/>
          <xsd:enumeration value="RULES, Policy, Bylaw, procedure"/>
          <xsd:enumeration value="SERVICE REQUEST related"/>
          <xsd:enumeration value="SPECIFICATION or standard"/>
          <xsd:enumeration value="SUPPLIER PRODUCT Info"/>
          <xsd:enumeration value="TEMPLATE, Checklist or Form"/>
        </xsd:restriction>
      </xsd:simpleType>
    </xsd:element>
    <xsd:element name="FunctionGroup" ma:index="9" nillable="true" ma:displayName="Function Group" ma:default="Corporate Support" ma:internalName="FunctionGroup">
      <xsd:simpleType>
        <xsd:restriction base="dms:Text">
          <xsd:maxLength value="255"/>
        </xsd:restriction>
      </xsd:simpleType>
    </xsd:element>
    <xsd:element name="Function" ma:index="10" nillable="true" ma:displayName="Function" ma:default="Business Unit Management" ma:internalName="Function">
      <xsd:simpleType>
        <xsd:restriction base="dms:Text">
          <xsd:maxLength value="255"/>
        </xsd:restriction>
      </xsd:simpleType>
    </xsd:element>
    <xsd:element name="Activity" ma:index="11" nillable="true" ma:displayName="Activity" ma:default="NA" ma:internalName="Activity">
      <xsd:simpleType>
        <xsd:restriction base="dms:Text">
          <xsd:maxLength value="255"/>
        </xsd:restriction>
      </xsd:simpleType>
    </xsd:element>
    <xsd:element name="Subactivity" ma:index="12" nillable="true" ma:displayName="Subactivity" ma:default="NA" ma:internalName="Subactivity">
      <xsd:simpleType>
        <xsd:restriction base="dms:Text">
          <xsd:maxLength value="255"/>
        </xsd:restriction>
      </xsd:simpleType>
    </xsd:element>
    <xsd:element name="Case" ma:index="13" nillable="true" ma:displayName="Case" ma:default="NA" ma:internalName="Case">
      <xsd:simpleType>
        <xsd:restriction base="dms:Text">
          <xsd:maxLength value="255"/>
        </xsd:restriction>
      </xsd:simpleType>
    </xsd:element>
    <xsd:element name="Project" ma:index="14" nillable="true" ma:displayName="Project" ma:default="NA" ma:internalName="Project">
      <xsd:simpleType>
        <xsd:restriction base="dms:Text">
          <xsd:maxLength value="255"/>
        </xsd:restriction>
      </xsd:simpleType>
    </xsd:element>
    <xsd:element name="CategoryName" ma:index="15" nillable="true" ma:displayName="Category 1" ma:default="NA" ma:internalName="CategoryName">
      <xsd:simpleType>
        <xsd:restriction base="dms:Text">
          <xsd:maxLength value="255"/>
        </xsd:restriction>
      </xsd:simpleType>
    </xsd:element>
    <xsd:element name="CategoryValue" ma:index="16" nillable="true" ma:displayName="Category 2" ma:default="NA" ma:internalName="CategoryValue">
      <xsd:simpleType>
        <xsd:restriction base="dms:Text">
          <xsd:maxLength value="255"/>
        </xsd:restriction>
      </xsd:simpleType>
    </xsd:element>
    <xsd:element name="BusinessValue" ma:index="17" nillable="true" ma:displayName="Business Value" ma:internalName="BusinessValue">
      <xsd:simpleType>
        <xsd:restriction base="dms:Text">
          <xsd:maxLength value="255"/>
        </xsd:restriction>
      </xsd:simpleType>
    </xsd:element>
    <xsd:element name="Narrative" ma:index="18" nillable="true" ma:displayName="Narrative" ma:internalName="Narrative">
      <xsd:simpleType>
        <xsd:restriction base="dms:Note">
          <xsd:maxLength value="255"/>
        </xsd:restriction>
      </xsd:simpleType>
    </xsd:element>
    <xsd:element name="RelatedPeople" ma:index="19" nillable="true" ma:displayName="Related People" ma:list="UserInfo" ma:SharePointGroup="0" ma:internalName="RelatedPeopl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PRAType" ma:index="20" nillable="true" ma:displayName="PRA Type" ma:default="Doc" ma:internalName="PRAType">
      <xsd:simpleType>
        <xsd:restriction base="dms:Text">
          <xsd:maxLength value="255"/>
        </xsd:restriction>
      </xsd:simpleType>
    </xsd:element>
    <xsd:element name="PRADate1" ma:index="21" nillable="true" ma:displayName="PRA Date 1" ma:format="DateOnly" ma:internalName="PRADate1">
      <xsd:simpleType>
        <xsd:restriction base="dms:DateTime"/>
      </xsd:simpleType>
    </xsd:element>
    <xsd:element name="PRADate2" ma:index="22" nillable="true" ma:displayName="PRA Date 2" ma:format="DateOnly" ma:internalName="PRADate2">
      <xsd:simpleType>
        <xsd:restriction base="dms:DateTime"/>
      </xsd:simpleType>
    </xsd:element>
    <xsd:element name="PRADate3" ma:index="23" nillable="true" ma:displayName="PRA Date 3" ma:format="DateOnly" ma:internalName="PRADate3">
      <xsd:simpleType>
        <xsd:restriction base="dms:DateTime"/>
      </xsd:simpleType>
    </xsd:element>
    <xsd:element name="PRADateDisposal" ma:index="24" nillable="true" ma:displayName="PRA Date Disposal" ma:format="DateOnly" ma:internalName="PRADateDisposal">
      <xsd:simpleType>
        <xsd:restriction base="dms:DateTime"/>
      </xsd:simpleType>
    </xsd:element>
    <xsd:element name="PRADateTrigger" ma:index="25" nillable="true" ma:displayName="PRA Date Trigger" ma:format="DateOnly" ma:internalName="PRADateTrigger">
      <xsd:simpleType>
        <xsd:restriction base="dms:DateTime"/>
      </xsd:simpleType>
    </xsd:element>
    <xsd:element name="PRAText1" ma:index="26" nillable="true" ma:displayName="PRA Text 1" ma:internalName="PRAText1">
      <xsd:simpleType>
        <xsd:restriction base="dms:Text">
          <xsd:maxLength value="255"/>
        </xsd:restriction>
      </xsd:simpleType>
    </xsd:element>
    <xsd:element name="PRAText2" ma:index="27" nillable="true" ma:displayName="PRA Text 2" ma:internalName="PRAText2">
      <xsd:simpleType>
        <xsd:restriction base="dms:Text">
          <xsd:maxLength value="255"/>
        </xsd:restriction>
      </xsd:simpleType>
    </xsd:element>
    <xsd:element name="PRAText3" ma:index="28" nillable="true" ma:displayName="PRA Text 3" ma:internalName="PRAText3">
      <xsd:simpleType>
        <xsd:restriction base="dms:Text">
          <xsd:maxLength value="255"/>
        </xsd:restriction>
      </xsd:simpleType>
    </xsd:element>
    <xsd:element name="PRAText4" ma:index="29" nillable="true" ma:displayName="PRA Text 4" ma:internalName="PRAText4">
      <xsd:simpleType>
        <xsd:restriction base="dms:Text">
          <xsd:maxLength value="255"/>
        </xsd:restriction>
      </xsd:simpleType>
    </xsd:element>
    <xsd:element name="PRAText5" ma:index="30" nillable="true" ma:displayName="PRA Text 5" ma:internalName="PRAText5">
      <xsd:simpleType>
        <xsd:restriction base="dms:Text">
          <xsd:maxLength value="255"/>
        </xsd:restriction>
      </xsd:simpleType>
    </xsd:element>
    <xsd:element name="AggregationStatus" ma:index="31" nillable="true" ma:displayName="Aggregation Status" ma:default="Normal" ma:format="Dropdown" ma:internalName="AggregationStatus">
      <xsd:simpleType>
        <xsd:union memberTypes="dms:Text">
          <xsd:simpleType>
            <xsd:restriction base="dms:Choice">
              <xsd:enumeration value="Delete Soon"/>
              <xsd:enumeration value="Transfer Soon"/>
              <xsd:enumeration value="Appraise Soon"/>
              <xsd:enumeration value="Delete"/>
              <xsd:enumeration value="Transfer"/>
              <xsd:enumeration value="Appraise"/>
              <xsd:enumeration value="Hold"/>
              <xsd:enumeration value="Normal"/>
              <xsd:enumeration value="Archive"/>
            </xsd:restriction>
          </xsd:simpleType>
        </xsd:union>
      </xsd:simpleType>
    </xsd:element>
    <xsd:element name="To" ma:index="32" nillable="true" ma:displayName="To" ma:internalName="To">
      <xsd:simpleType>
        <xsd:restriction base="dms:Text">
          <xsd:maxLength value="255"/>
        </xsd:restriction>
      </xsd:simpleType>
    </xsd:element>
    <xsd:element name="Sent" ma:index="33" nillable="true" ma:displayName="Sent" ma:format="DateTime" ma:internalName="Sent">
      <xsd:simpleType>
        <xsd:restriction base="dms:DateTime"/>
      </xsd:simpleType>
    </xsd:element>
    <xsd:element name="OriginalSubject" ma:index="34" nillable="true" ma:displayName="Original Subject" ma:internalName="OriginalSubject">
      <xsd:simpleType>
        <xsd:restriction base="dms:Text">
          <xsd:maxLength value="255"/>
        </xsd:restriction>
      </xsd:simpleType>
    </xsd:element>
    <xsd:element name="SecurityClassification" ma:index="35" nillable="true" ma:displayName="Security Classification" ma:format="Dropdown" ma:internalName="SecurityClassification">
      <xsd:simpleType>
        <xsd:restriction base="dms:Choice">
          <xsd:enumeration value="Confidential"/>
          <xsd:enumeration value="Restricted"/>
          <xsd:enumeration value="Unrestricted"/>
        </xsd:restriction>
      </xsd:simpleType>
    </xsd:element>
    <xsd:element name="KeyWords" ma:index="36" nillable="true" ma:displayName="Key Words" ma:internalName="KeyWords">
      <xsd:simpleType>
        <xsd:restriction base="dms:Note">
          <xsd:maxLength value="255"/>
        </xsd:restriction>
      </xsd:simpleType>
    </xsd:element>
    <xsd:element name="Received" ma:index="37" nillable="true" ma:displayName="Received" ma:format="DateOnly" ma:internalName="Received">
      <xsd:simpleType>
        <xsd:restriction base="dms:DateTime"/>
      </xsd:simpleType>
    </xsd:element>
    <xsd:element name="HarmonieUIHidden" ma:index="38" nillable="true" ma:displayName="HarmonieUIHidden" ma:internalName="HarmonieUIHidden">
      <xsd:simpleType>
        <xsd:restriction base="dms:Text">
          <xsd:maxLength value="255"/>
        </xsd:restriction>
      </xsd:simpleType>
    </xsd:element>
    <xsd:element name="MailPreviewData" ma:index="39" nillable="true" ma:displayName="MailPreviewData" ma:internalName="MailPreviewData">
      <xsd:simpleType>
        <xsd:restriction base="dms:Note"/>
      </xsd:simpleType>
    </xsd:element>
    <xsd:element name="AggregationNarrative" ma:index="40" nillable="true" ma:displayName="Aggregation Narrative" ma:internalName="AggregationNarrative">
      <xsd:simpleType>
        <xsd:restriction base="dms:Text">
          <xsd:maxLength value="255"/>
        </xsd:restriction>
      </xsd:simpleType>
    </xsd:element>
    <xsd:element name="Team" ma:index="41" nillable="true" ma:displayName="Team" ma:default="Democracy Services" ma:internalName="Team">
      <xsd:simpleType>
        <xsd:restriction base="dms:Text">
          <xsd:maxLength value="255"/>
        </xsd:restriction>
      </xsd:simpleType>
    </xsd:element>
    <xsd:element name="Channel" ma:index="42" nillable="true" ma:displayName="Channel" ma:default="NA" ma:internalName="Channel">
      <xsd:simpleType>
        <xsd:restriction base="dms:Text">
          <xsd:maxLength value="255"/>
        </xsd:restriction>
      </xsd:simpleType>
    </xsd:element>
    <xsd:element name="Level2" ma:index="44" nillable="true" ma:displayName="Level2" ma:internalName="Level2">
      <xsd:simpleType>
        <xsd:restriction base="dms:Text">
          <xsd:maxLength value="255"/>
        </xsd:restriction>
      </xsd:simpleType>
    </xsd:element>
    <xsd:element name="Level3" ma:index="45" nillable="true" ma:displayName="Level3" ma:internalName="Level3">
      <xsd:simpleType>
        <xsd:restriction base="dms:Text">
          <xsd:maxLength value="255"/>
        </xsd:restriction>
      </xsd:simpleType>
    </xsd:element>
    <xsd:element name="Year" ma:index="46" nillable="true" ma:displayName="Year" ma:internalName="Year">
      <xsd:simpleType>
        <xsd:restriction base="dms:Text">
          <xsd:maxLength value="255"/>
        </xsd:restriction>
      </xsd:simpleType>
    </xsd:element>
    <xsd:element name="ILFrom" ma:index="47" nillable="true" ma:displayName="From" ma:internalName="ILFrom">
      <xsd:simpleType>
        <xsd:restriction base="dms:Text">
          <xsd:maxLength value="255"/>
        </xsd:restriction>
      </xsd:simpleType>
    </xsd:element>
    <xsd:element name="Comments" ma:index="48" nillable="true" ma:displayName="Comments" ma:internalName="Comments">
      <xsd:simpleType>
        <xsd:restriction base="dms:Note">
          <xsd:maxLength value="255"/>
        </xsd:restriction>
      </xsd:simpleType>
    </xsd:element>
    <xsd:element name="ServiceRequestNumber" ma:index="49" nillable="true" ma:displayName="Service Request Number" ma:internalName="ServiceRequestNumber">
      <xsd:simpleType>
        <xsd:restriction base="dms:Text">
          <xsd:maxLength value="255"/>
        </xsd:restriction>
      </xsd:simpleType>
    </xsd:element>
    <xsd:element name="InternalOnly" ma:index="50" nillable="true" ma:displayName="Internal Only" ma:default="0" ma:internalName="InternalOnly">
      <xsd:simpleType>
        <xsd:restriction base="dms:Boolean"/>
      </xsd:simpleType>
    </xsd:element>
    <xsd:element name="FilePath" ma:index="51" nillable="true" ma:displayName="FilePath" ma:internalName="FilePath">
      <xsd:simpleType>
        <xsd:restriction base="dms:Text">
          <xsd:maxLength value="255"/>
        </xsd:restriction>
      </xsd:simpleType>
    </xsd:element>
    <xsd:element name="FolderPath" ma:index="52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Metadata" ma:index="5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5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5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5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5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5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5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6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 ma:index="43" ma:displayName="Subject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ategoryName xmlns="f37e0360-3b46-4e73-9940-567cdfdcdeea">NA</CategoryName>
    <Narrative xmlns="f37e0360-3b46-4e73-9940-567cdfdcdeea" xsi:nil="true"/>
    <PRAType xmlns="f37e0360-3b46-4e73-9940-567cdfdcdeea">Doc</PRAType>
    <Received xmlns="f37e0360-3b46-4e73-9940-567cdfdcdeea" xsi:nil="true"/>
    <Team xmlns="f37e0360-3b46-4e73-9940-567cdfdcdeea">Democracy Services</Team>
    <Case xmlns="f37e0360-3b46-4e73-9940-567cdfdcdeea">NA</Case>
    <PRAText5 xmlns="f37e0360-3b46-4e73-9940-567cdfdcdeea" xsi:nil="true"/>
    <FunctionGroup xmlns="f37e0360-3b46-4e73-9940-567cdfdcdeea">Corporate Support</FunctionGroup>
    <BusinessValue xmlns="f37e0360-3b46-4e73-9940-567cdfdcdeea" xsi:nil="true"/>
    <Level2 xmlns="f37e0360-3b46-4e73-9940-567cdfdcdeea" xsi:nil="true"/>
    <PRADate3 xmlns="f37e0360-3b46-4e73-9940-567cdfdcdeea" xsi:nil="true"/>
    <Sent xmlns="f37e0360-3b46-4e73-9940-567cdfdcdeea" xsi:nil="true"/>
    <SecurityClassification xmlns="f37e0360-3b46-4e73-9940-567cdfdcdeea" xsi:nil="true"/>
    <PRAText1 xmlns="f37e0360-3b46-4e73-9940-567cdfdcdeea" xsi:nil="true"/>
    <PRAText4 xmlns="f37e0360-3b46-4e73-9940-567cdfdcdeea" xsi:nil="true"/>
    <Year xmlns="f37e0360-3b46-4e73-9940-567cdfdcdeea" xsi:nil="true"/>
    <ILFrom xmlns="f37e0360-3b46-4e73-9940-567cdfdcdeea" xsi:nil="true"/>
    <PRADate2 xmlns="f37e0360-3b46-4e73-9940-567cdfdcdeea" xsi:nil="true"/>
    <PRADateTrigger xmlns="f37e0360-3b46-4e73-9940-567cdfdcdeea" xsi:nil="true"/>
    <KeyWords xmlns="f37e0360-3b46-4e73-9940-567cdfdcdeea" xsi:nil="true"/>
    <To xmlns="f37e0360-3b46-4e73-9940-567cdfdcdeea" xsi:nil="true"/>
    <HarmonieUIHidden xmlns="f37e0360-3b46-4e73-9940-567cdfdcdeea" xsi:nil="true"/>
    <Subactivity xmlns="f37e0360-3b46-4e73-9940-567cdfdcdeea">NA</Subactivity>
    <PRADateDisposal xmlns="f37e0360-3b46-4e73-9940-567cdfdcdeea" xsi:nil="true"/>
    <MailPreviewData xmlns="f37e0360-3b46-4e73-9940-567cdfdcdeea" xsi:nil="true"/>
    <Comments xmlns="f37e0360-3b46-4e73-9940-567cdfdcdeea" xsi:nil="true"/>
    <AggregationStatus xmlns="f37e0360-3b46-4e73-9940-567cdfdcdeea">Normal</AggregationStatus>
    <FilePath xmlns="f37e0360-3b46-4e73-9940-567cdfdcdeea" xsi:nil="true"/>
    <PRAText3 xmlns="f37e0360-3b46-4e73-9940-567cdfdcdeea" xsi:nil="true"/>
    <AggregationNarrative xmlns="f37e0360-3b46-4e73-9940-567cdfdcdeea" xsi:nil="true"/>
    <Channel xmlns="f37e0360-3b46-4e73-9940-567cdfdcdeea">NA</Channel>
    <ServiceRequestNumber xmlns="f37e0360-3b46-4e73-9940-567cdfdcdeea" xsi:nil="true"/>
    <Project xmlns="f37e0360-3b46-4e73-9940-567cdfdcdeea">NA</Project>
    <RelatedPeople xmlns="f37e0360-3b46-4e73-9940-567cdfdcdeea">
      <UserInfo>
        <DisplayName/>
        <AccountId xsi:nil="true"/>
        <AccountType/>
      </UserInfo>
    </RelatedPeople>
    <CategoryValue xmlns="f37e0360-3b46-4e73-9940-567cdfdcdeea">NA</CategoryValue>
    <PRADate1 xmlns="f37e0360-3b46-4e73-9940-567cdfdcdeea" xsi:nil="true"/>
    <InternalOnly xmlns="f37e0360-3b46-4e73-9940-567cdfdcdeea">false</InternalOnly>
    <DocumentType xmlns="f37e0360-3b46-4e73-9940-567cdfdcdeea" xsi:nil="true"/>
    <PRAText2 xmlns="f37e0360-3b46-4e73-9940-567cdfdcdeea" xsi:nil="true"/>
    <Function xmlns="f37e0360-3b46-4e73-9940-567cdfdcdeea">Business Unit Management</Function>
    <Activity xmlns="f37e0360-3b46-4e73-9940-567cdfdcdeea">NA</Activity>
    <FolderPath xmlns="f37e0360-3b46-4e73-9940-567cdfdcdeea" xsi:nil="true"/>
    <OriginalSubject xmlns="f37e0360-3b46-4e73-9940-567cdfdcdeea" xsi:nil="true"/>
    <Level3 xmlns="f37e0360-3b46-4e73-9940-567cdfdcdeea" xsi:nil="true"/>
  </documentManagement>
</p:properties>
</file>

<file path=customXml/itemProps1.xml><?xml version="1.0" encoding="utf-8"?>
<ds:datastoreItem xmlns:ds="http://schemas.openxmlformats.org/officeDocument/2006/customXml" ds:itemID="{E0C4048C-BE03-4FFF-BF1A-75B7FE13E637}"/>
</file>

<file path=customXml/itemProps2.xml><?xml version="1.0" encoding="utf-8"?>
<ds:datastoreItem xmlns:ds="http://schemas.openxmlformats.org/officeDocument/2006/customXml" ds:itemID="{FDE6C532-6CED-422D-A427-3AF252498379}"/>
</file>

<file path=customXml/itemProps3.xml><?xml version="1.0" encoding="utf-8"?>
<ds:datastoreItem xmlns:ds="http://schemas.openxmlformats.org/officeDocument/2006/customXml" ds:itemID="{6A200354-43F1-448E-A617-5D02D01C1DE5}"/>
</file>

<file path=docProps/app.xml><?xml version="1.0" encoding="utf-8"?>
<Properties xmlns="http://schemas.openxmlformats.org/officeDocument/2006/extended-properties" xmlns:vt="http://schemas.openxmlformats.org/officeDocument/2006/docPropsVTypes">
  <Template>KCDC PowerPoint Presentation - blank</Template>
  <TotalTime>285</TotalTime>
  <Words>816</Words>
  <Application>Microsoft Office PowerPoint</Application>
  <PresentationFormat>On-screen Show (4:3)</PresentationFormat>
  <Paragraphs>135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Arial</vt:lpstr>
      <vt:lpstr>Default Design</vt:lpstr>
      <vt:lpstr>Flood Hazard Mapping  Update</vt:lpstr>
      <vt:lpstr>Outline</vt:lpstr>
      <vt:lpstr>Flood Model History</vt:lpstr>
      <vt:lpstr>PowerPoint Presentation</vt:lpstr>
      <vt:lpstr>District Plan Maps</vt:lpstr>
      <vt:lpstr>Background</vt:lpstr>
      <vt:lpstr>New Model Build – Software / Method</vt:lpstr>
      <vt:lpstr>New Model Build – Inputs / Data</vt:lpstr>
      <vt:lpstr>Wider Context</vt:lpstr>
      <vt:lpstr>PowerPoint Presentation</vt:lpstr>
      <vt:lpstr>Project Overview</vt:lpstr>
      <vt:lpstr>Project Staging</vt:lpstr>
      <vt:lpstr>Engagement Strategy</vt:lpstr>
      <vt:lpstr>Engagement Strategy</vt:lpstr>
      <vt:lpstr>Engagement Strategy</vt:lpstr>
      <vt:lpstr>PowerPoint Presentation</vt:lpstr>
      <vt:lpstr>What GW is doing</vt:lpstr>
      <vt:lpstr>GW’s engagement plan</vt:lpstr>
      <vt:lpstr>Next Steps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Simon Scott</dc:creator>
  <cp:lastModifiedBy>Jessica Mackman</cp:lastModifiedBy>
  <cp:revision>3</cp:revision>
  <cp:lastPrinted>2024-11-25T19:36:22Z</cp:lastPrinted>
  <dcterms:created xsi:type="dcterms:W3CDTF">2024-10-07T22:22:36Z</dcterms:created>
  <dcterms:modified xsi:type="dcterms:W3CDTF">2025-02-17T02:14:50Z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0x0101004D32B93429FD5649A5CB4001832FD225</vt:lpwstr>
  </property>
</Properties>
</file>