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21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753600" cy="7315200"/>
  <p:notesSz cx="6858000" cy="9144000"/>
  <p:embeddedFontLst>
    <p:embeddedFont>
      <p:font typeface="Aileron Bold" panose="020B0604020202020204" charset="0"/>
      <p:regular r:id="rId22"/>
    </p:embeddedFont>
    <p:embeddedFont>
      <p:font typeface="Aileron Bold Italics" panose="020B0604020202020204" charset="0"/>
      <p:regular r:id="rId23"/>
    </p:embeddedFont>
    <p:embeddedFont>
      <p:font typeface="Arial Bold" panose="020B0704020202020204" pitchFamily="34" charset="0"/>
      <p:regular r:id="rId24"/>
      <p:bold r:id="rId2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884CC9-5C1E-DFDB-44CF-7A8D1ADC81EF}" v="125" dt="2024-11-04T03:49:03.9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99" d="100"/>
          <a:sy n="99" d="100"/>
        </p:scale>
        <p:origin x="175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88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font" Target="fonts/font4.fntdata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3.fntdata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font" Target="fonts/font2.fntdata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1.fntdata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68E1E-0E44-426D-905E-8AD9B19D2182}" type="datetimeFigureOut">
              <a:rPr lang="cs-CZ" smtClean="0"/>
              <a:t>03.11.2024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B2431-D351-4C6E-A3CF-9DFAC0E3E0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88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0675" y="512763"/>
            <a:ext cx="342265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Janice</a:t>
            </a:r>
          </a:p>
          <a:p>
            <a:r>
              <a:rPr lang="en-US"/>
              <a:t>Slide         Description</a:t>
            </a:r>
          </a:p>
          <a:p>
            <a:endParaRPr lang="en-US"/>
          </a:p>
          <a:p>
            <a:r>
              <a:rPr lang="en-US"/>
              <a:t>1              Title</a:t>
            </a:r>
          </a:p>
          <a:p>
            <a:r>
              <a:rPr lang="en-US"/>
              <a:t>2              Set the Scene (+)</a:t>
            </a:r>
          </a:p>
          <a:p>
            <a:r>
              <a:rPr lang="en-US"/>
              <a:t>3              Set the Scene (-)</a:t>
            </a:r>
          </a:p>
          <a:p>
            <a:endParaRPr lang="en-US"/>
          </a:p>
          <a:p>
            <a:r>
              <a:rPr lang="en-US"/>
              <a:t>Action Plan and Youth Development</a:t>
            </a:r>
          </a:p>
          <a:p>
            <a:r>
              <a:rPr lang="en-US"/>
              <a:t>4              Action Plan – Introduce Action Plan</a:t>
            </a:r>
          </a:p>
          <a:p>
            <a:r>
              <a:rPr lang="en-US"/>
              <a:t>5-11        Youth Development – Elaborate on YD (the Heart of the ActionPlan)</a:t>
            </a:r>
          </a:p>
          <a:p>
            <a:endParaRPr lang="en-US"/>
          </a:p>
          <a:p>
            <a:r>
              <a:rPr lang="en-US"/>
              <a:t>12           Reflection point – REMOVE???</a:t>
            </a:r>
          </a:p>
          <a:p>
            <a:endParaRPr lang="en-US"/>
          </a:p>
          <a:p>
            <a:r>
              <a:rPr lang="en-US"/>
              <a:t>Other Funding/Support</a:t>
            </a:r>
          </a:p>
          <a:p>
            <a:r>
              <a:rPr lang="en-US"/>
              <a:t>13            SIF overview</a:t>
            </a:r>
          </a:p>
          <a:p>
            <a:endParaRPr lang="en-US"/>
          </a:p>
          <a:p>
            <a:r>
              <a:rPr lang="en-US"/>
              <a:t>14            Other Funding Activity</a:t>
            </a:r>
          </a:p>
          <a:p>
            <a:r>
              <a:rPr lang="en-US"/>
              <a:t>15            Otaki Youth Space</a:t>
            </a:r>
          </a:p>
          <a:p>
            <a:r>
              <a:rPr lang="en-US"/>
              <a:t>16            ZEAL</a:t>
            </a:r>
          </a:p>
          <a:p>
            <a:r>
              <a:rPr lang="en-US"/>
              <a:t>17            KYS</a:t>
            </a:r>
          </a:p>
          <a:p>
            <a:endParaRPr lang="en-US"/>
          </a:p>
          <a:p>
            <a:r>
              <a:rPr lang="en-US"/>
              <a:t>Conclude</a:t>
            </a:r>
          </a:p>
          <a:p>
            <a:r>
              <a:rPr lang="en-US"/>
              <a:t>18           Councils Role</a:t>
            </a:r>
          </a:p>
          <a:p>
            <a:r>
              <a:rPr lang="en-US"/>
              <a:t>20           Elephant in the Room time?  (REMOVE?)</a:t>
            </a:r>
          </a:p>
          <a:p>
            <a:endParaRPr lang="en-US"/>
          </a:p>
          <a:p>
            <a:r>
              <a:rPr lang="en-US"/>
              <a:t>21           Next Steps </a:t>
            </a:r>
          </a:p>
          <a:p>
            <a:r>
              <a:rPr lang="en-US"/>
              <a:t>22           End </a:t>
            </a:r>
          </a:p>
          <a:p>
            <a:r>
              <a:rPr lang="en-US"/>
              <a:t>‹#›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‹#›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0675" y="512763"/>
            <a:ext cx="342265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Janice</a:t>
            </a:r>
          </a:p>
          <a:p>
            <a:r>
              <a:rPr lang="en-US"/>
              <a:t>‹#›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0675" y="512763"/>
            <a:ext cx="342265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Janice</a:t>
            </a:r>
          </a:p>
          <a:p>
            <a:r>
              <a:rPr lang="en-US"/>
              <a:t>‹#›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0675" y="512763"/>
            <a:ext cx="342265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Janice</a:t>
            </a:r>
          </a:p>
          <a:p>
            <a:r>
              <a:rPr lang="en-US"/>
              <a:t>‹#›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0675" y="512763"/>
            <a:ext cx="342265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Janice</a:t>
            </a:r>
          </a:p>
          <a:p>
            <a:r>
              <a:rPr lang="en-US"/>
              <a:t>‹#›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0675" y="512763"/>
            <a:ext cx="342265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Janice</a:t>
            </a:r>
          </a:p>
          <a:p>
            <a:r>
              <a:rPr lang="en-US"/>
              <a:t>‹#›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0675" y="512763"/>
            <a:ext cx="342265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Janice</a:t>
            </a:r>
          </a:p>
          <a:p>
            <a:r>
              <a:rPr lang="en-US"/>
              <a:t>‹#›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0675" y="512763"/>
            <a:ext cx="342265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Janice</a:t>
            </a:r>
          </a:p>
          <a:p>
            <a:r>
              <a:rPr lang="en-US"/>
              <a:t>‹#›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0675" y="512763"/>
            <a:ext cx="342265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Janice</a:t>
            </a:r>
          </a:p>
          <a:p>
            <a:r>
              <a:rPr lang="en-US"/>
              <a:t>‹#›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9753600" cy="7315200"/>
          </a:xfrm>
          <a:custGeom>
            <a:avLst/>
            <a:gdLst/>
            <a:ahLst/>
            <a:cxnLst/>
            <a:rect l="l" t="t" r="r" b="b"/>
            <a:pathLst>
              <a:path w="9753600" h="7315200">
                <a:moveTo>
                  <a:pt x="0" y="0"/>
                </a:moveTo>
                <a:lnTo>
                  <a:pt x="9753600" y="0"/>
                </a:lnTo>
                <a:lnTo>
                  <a:pt x="9753600" y="7315200"/>
                </a:lnTo>
                <a:lnTo>
                  <a:pt x="0" y="731520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</p:sp>
      <p:sp>
        <p:nvSpPr>
          <p:cNvPr id="3" name="TextBox 3"/>
          <p:cNvSpPr txBox="1"/>
          <p:nvPr/>
        </p:nvSpPr>
        <p:spPr>
          <a:xfrm>
            <a:off x="914370" y="1124913"/>
            <a:ext cx="8107710" cy="31337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847"/>
              </a:lnSpc>
            </a:pPr>
            <a:r>
              <a:rPr lang="en-US" sz="4039" b="1" dirty="0">
                <a:solidFill>
                  <a:srgbClr val="024676"/>
                </a:solidFill>
                <a:latin typeface="Arial Bold"/>
                <a:ea typeface="Arial Bold"/>
                <a:cs typeface="Arial Bold"/>
                <a:sym typeface="Arial Bold"/>
              </a:rPr>
              <a:t>Strengthening the Advisory Groups</a:t>
            </a:r>
          </a:p>
          <a:p>
            <a:pPr algn="ctr">
              <a:lnSpc>
                <a:spcPts val="4847"/>
              </a:lnSpc>
            </a:pPr>
            <a:endParaRPr lang="en-US" sz="4039" b="1" dirty="0">
              <a:solidFill>
                <a:srgbClr val="024676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algn="ctr">
              <a:lnSpc>
                <a:spcPts val="3288"/>
              </a:lnSpc>
            </a:pPr>
            <a:r>
              <a:rPr lang="en-US" sz="2740" b="1" dirty="0">
                <a:solidFill>
                  <a:srgbClr val="0A66A0"/>
                </a:solidFill>
                <a:latin typeface="Arial Bold"/>
                <a:ea typeface="Arial Bold"/>
                <a:cs typeface="Arial Bold"/>
                <a:sym typeface="Arial Bold"/>
              </a:rPr>
              <a:t>Disability Advisory Group </a:t>
            </a:r>
          </a:p>
          <a:p>
            <a:pPr algn="ctr">
              <a:lnSpc>
                <a:spcPts val="3288"/>
              </a:lnSpc>
            </a:pPr>
            <a:r>
              <a:rPr lang="en-US" sz="2740" b="1" dirty="0">
                <a:solidFill>
                  <a:srgbClr val="0A66A0"/>
                </a:solidFill>
                <a:latin typeface="Arial Bold"/>
                <a:ea typeface="Arial Bold"/>
                <a:cs typeface="Arial Bold"/>
                <a:sym typeface="Arial Bold"/>
              </a:rPr>
              <a:t>Youth Council </a:t>
            </a:r>
          </a:p>
          <a:p>
            <a:pPr algn="ctr">
              <a:lnSpc>
                <a:spcPts val="3288"/>
              </a:lnSpc>
            </a:pPr>
            <a:r>
              <a:rPr lang="en-US" sz="2740" b="1" dirty="0">
                <a:solidFill>
                  <a:srgbClr val="0A66A0"/>
                </a:solidFill>
                <a:latin typeface="Arial Bold"/>
                <a:ea typeface="Arial Bold"/>
                <a:cs typeface="Arial Bold"/>
                <a:sym typeface="Arial Bold"/>
              </a:rPr>
              <a:t>Older Persons’ Council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5400000">
            <a:off x="-1252220" y="3508609"/>
            <a:ext cx="3967480" cy="712308"/>
            <a:chOff x="0" y="0"/>
            <a:chExt cx="1469437" cy="263818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469437" cy="263818"/>
            </a:xfrm>
            <a:custGeom>
              <a:avLst/>
              <a:gdLst/>
              <a:ahLst/>
              <a:cxnLst/>
              <a:rect l="l" t="t" r="r" b="b"/>
              <a:pathLst>
                <a:path w="1469437" h="263818">
                  <a:moveTo>
                    <a:pt x="70248" y="0"/>
                  </a:moveTo>
                  <a:lnTo>
                    <a:pt x="1399189" y="0"/>
                  </a:lnTo>
                  <a:cubicBezTo>
                    <a:pt x="1437986" y="0"/>
                    <a:pt x="1469437" y="31451"/>
                    <a:pt x="1469437" y="70248"/>
                  </a:cubicBezTo>
                  <a:lnTo>
                    <a:pt x="1469437" y="193569"/>
                  </a:lnTo>
                  <a:cubicBezTo>
                    <a:pt x="1469437" y="232367"/>
                    <a:pt x="1437986" y="263818"/>
                    <a:pt x="1399189" y="263818"/>
                  </a:cubicBezTo>
                  <a:lnTo>
                    <a:pt x="70248" y="263818"/>
                  </a:lnTo>
                  <a:cubicBezTo>
                    <a:pt x="31451" y="263818"/>
                    <a:pt x="0" y="232367"/>
                    <a:pt x="0" y="193569"/>
                  </a:cubicBezTo>
                  <a:lnTo>
                    <a:pt x="0" y="70248"/>
                  </a:lnTo>
                  <a:cubicBezTo>
                    <a:pt x="0" y="31451"/>
                    <a:pt x="31451" y="0"/>
                    <a:pt x="70248" y="0"/>
                  </a:cubicBezTo>
                  <a:close/>
                </a:path>
              </a:pathLst>
            </a:custGeom>
            <a:solidFill>
              <a:srgbClr val="DAEDF6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1469437" cy="30191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6773" y="5809827"/>
            <a:ext cx="9751907" cy="1517227"/>
          </a:xfrm>
          <a:custGeom>
            <a:avLst/>
            <a:gdLst/>
            <a:ahLst/>
            <a:cxnLst/>
            <a:rect l="l" t="t" r="r" b="b"/>
            <a:pathLst>
              <a:path w="9751907" h="1517227">
                <a:moveTo>
                  <a:pt x="0" y="0"/>
                </a:moveTo>
                <a:lnTo>
                  <a:pt x="9751908" y="0"/>
                </a:lnTo>
                <a:lnTo>
                  <a:pt x="9751908" y="1517227"/>
                </a:lnTo>
                <a:lnTo>
                  <a:pt x="0" y="151722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r="-17"/>
            </a:stretch>
          </a:blipFill>
        </p:spPr>
      </p:sp>
      <p:grpSp>
        <p:nvGrpSpPr>
          <p:cNvPr id="6" name="Group 6"/>
          <p:cNvGrpSpPr/>
          <p:nvPr/>
        </p:nvGrpSpPr>
        <p:grpSpPr>
          <a:xfrm>
            <a:off x="2602564" y="268037"/>
            <a:ext cx="3967480" cy="712308"/>
            <a:chOff x="0" y="0"/>
            <a:chExt cx="1469437" cy="263818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469437" cy="263818"/>
            </a:xfrm>
            <a:custGeom>
              <a:avLst/>
              <a:gdLst/>
              <a:ahLst/>
              <a:cxnLst/>
              <a:rect l="l" t="t" r="r" b="b"/>
              <a:pathLst>
                <a:path w="1469437" h="263818">
                  <a:moveTo>
                    <a:pt x="70248" y="0"/>
                  </a:moveTo>
                  <a:lnTo>
                    <a:pt x="1399189" y="0"/>
                  </a:lnTo>
                  <a:cubicBezTo>
                    <a:pt x="1437986" y="0"/>
                    <a:pt x="1469437" y="31451"/>
                    <a:pt x="1469437" y="70248"/>
                  </a:cubicBezTo>
                  <a:lnTo>
                    <a:pt x="1469437" y="193569"/>
                  </a:lnTo>
                  <a:cubicBezTo>
                    <a:pt x="1469437" y="232367"/>
                    <a:pt x="1437986" y="263818"/>
                    <a:pt x="1399189" y="263818"/>
                  </a:cubicBezTo>
                  <a:lnTo>
                    <a:pt x="70248" y="263818"/>
                  </a:lnTo>
                  <a:cubicBezTo>
                    <a:pt x="31451" y="263818"/>
                    <a:pt x="0" y="232367"/>
                    <a:pt x="0" y="193569"/>
                  </a:cubicBezTo>
                  <a:lnTo>
                    <a:pt x="0" y="70248"/>
                  </a:lnTo>
                  <a:cubicBezTo>
                    <a:pt x="0" y="31451"/>
                    <a:pt x="31451" y="0"/>
                    <a:pt x="70248" y="0"/>
                  </a:cubicBezTo>
                  <a:close/>
                </a:path>
              </a:pathLst>
            </a:custGeom>
            <a:solidFill>
              <a:srgbClr val="DAEDF6"/>
            </a:solidFill>
          </p:spPr>
        </p:sp>
        <p:sp>
          <p:nvSpPr>
            <p:cNvPr id="8" name="TextBox 8"/>
            <p:cNvSpPr txBox="1"/>
            <p:nvPr/>
          </p:nvSpPr>
          <p:spPr>
            <a:xfrm>
              <a:off x="0" y="-38100"/>
              <a:ext cx="1469437" cy="30191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9" name="TextBox 9"/>
          <p:cNvSpPr txBox="1"/>
          <p:nvPr/>
        </p:nvSpPr>
        <p:spPr>
          <a:xfrm>
            <a:off x="1485127" y="2687692"/>
            <a:ext cx="2234872" cy="5026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320"/>
              </a:lnSpc>
              <a:spcBef>
                <a:spcPct val="0"/>
              </a:spcBef>
            </a:pPr>
            <a:r>
              <a:rPr lang="en-US" sz="3050" b="1" dirty="0">
                <a:solidFill>
                  <a:srgbClr val="024676"/>
                </a:solidFill>
                <a:latin typeface="Arial Bold"/>
                <a:ea typeface="Aileron Bold"/>
                <a:cs typeface="Aileron Bold"/>
                <a:sym typeface="Aileron Bold"/>
              </a:rPr>
              <a:t>structure     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417531" y="3798441"/>
            <a:ext cx="2234872" cy="5026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320"/>
              </a:lnSpc>
              <a:spcBef>
                <a:spcPct val="0"/>
              </a:spcBef>
            </a:pPr>
            <a:r>
              <a:rPr lang="en-US" sz="3050" b="1" dirty="0">
                <a:solidFill>
                  <a:srgbClr val="024676"/>
                </a:solidFill>
                <a:latin typeface="Arial Bold"/>
                <a:ea typeface="Aileron Bold"/>
                <a:cs typeface="Aileron Bold"/>
                <a:sym typeface="Aileron Bold"/>
              </a:rPr>
              <a:t>evaluation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3900053" y="1276640"/>
            <a:ext cx="2234872" cy="108325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320"/>
              </a:lnSpc>
              <a:spcBef>
                <a:spcPct val="0"/>
              </a:spcBef>
            </a:pPr>
            <a:r>
              <a:rPr lang="en-US" sz="3050" b="1" dirty="0">
                <a:solidFill>
                  <a:srgbClr val="024676"/>
                </a:solidFill>
                <a:latin typeface="Arial Bold"/>
                <a:ea typeface="Aileron Bold"/>
                <a:cs typeface="Aileron Bold"/>
                <a:sym typeface="Aileron Bold"/>
              </a:rPr>
              <a:t>clarity of scope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3900053" y="3016414"/>
            <a:ext cx="2234872" cy="108325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320"/>
              </a:lnSpc>
              <a:spcBef>
                <a:spcPct val="0"/>
              </a:spcBef>
            </a:pPr>
            <a:r>
              <a:rPr lang="en-US" sz="3050" b="1" dirty="0">
                <a:solidFill>
                  <a:srgbClr val="024676"/>
                </a:solidFill>
                <a:latin typeface="Arial Bold"/>
                <a:ea typeface="Aileron Bold"/>
                <a:cs typeface="Aileron Bold"/>
                <a:sym typeface="Aileron Bold"/>
              </a:rPr>
              <a:t>fit for purpose</a:t>
            </a:r>
          </a:p>
        </p:txBody>
      </p:sp>
      <p:grpSp>
        <p:nvGrpSpPr>
          <p:cNvPr id="13" name="Group 13"/>
          <p:cNvGrpSpPr/>
          <p:nvPr/>
        </p:nvGrpSpPr>
        <p:grpSpPr>
          <a:xfrm rot="5400000">
            <a:off x="7038340" y="3301446"/>
            <a:ext cx="3967480" cy="712308"/>
            <a:chOff x="0" y="0"/>
            <a:chExt cx="1469437" cy="263818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1469437" cy="263818"/>
            </a:xfrm>
            <a:custGeom>
              <a:avLst/>
              <a:gdLst/>
              <a:ahLst/>
              <a:cxnLst/>
              <a:rect l="l" t="t" r="r" b="b"/>
              <a:pathLst>
                <a:path w="1469437" h="263818">
                  <a:moveTo>
                    <a:pt x="70248" y="0"/>
                  </a:moveTo>
                  <a:lnTo>
                    <a:pt x="1399189" y="0"/>
                  </a:lnTo>
                  <a:cubicBezTo>
                    <a:pt x="1437986" y="0"/>
                    <a:pt x="1469437" y="31451"/>
                    <a:pt x="1469437" y="70248"/>
                  </a:cubicBezTo>
                  <a:lnTo>
                    <a:pt x="1469437" y="193569"/>
                  </a:lnTo>
                  <a:cubicBezTo>
                    <a:pt x="1469437" y="232367"/>
                    <a:pt x="1437986" y="263818"/>
                    <a:pt x="1399189" y="263818"/>
                  </a:cubicBezTo>
                  <a:lnTo>
                    <a:pt x="70248" y="263818"/>
                  </a:lnTo>
                  <a:cubicBezTo>
                    <a:pt x="31451" y="263818"/>
                    <a:pt x="0" y="232367"/>
                    <a:pt x="0" y="193569"/>
                  </a:cubicBezTo>
                  <a:lnTo>
                    <a:pt x="0" y="70248"/>
                  </a:lnTo>
                  <a:cubicBezTo>
                    <a:pt x="0" y="31451"/>
                    <a:pt x="31451" y="0"/>
                    <a:pt x="70248" y="0"/>
                  </a:cubicBezTo>
                  <a:close/>
                </a:path>
              </a:pathLst>
            </a:custGeom>
            <a:solidFill>
              <a:srgbClr val="DAEDF6"/>
            </a:solidFill>
          </p:spPr>
        </p:sp>
        <p:sp>
          <p:nvSpPr>
            <p:cNvPr id="15" name="TextBox 15"/>
            <p:cNvSpPr txBox="1"/>
            <p:nvPr/>
          </p:nvSpPr>
          <p:spPr>
            <a:xfrm>
              <a:off x="0" y="-38100"/>
              <a:ext cx="1469437" cy="30191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16" name="TextBox 16"/>
          <p:cNvSpPr txBox="1"/>
          <p:nvPr/>
        </p:nvSpPr>
        <p:spPr>
          <a:xfrm>
            <a:off x="6024348" y="1345250"/>
            <a:ext cx="3456209" cy="5026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320"/>
              </a:lnSpc>
              <a:spcBef>
                <a:spcPct val="0"/>
              </a:spcBef>
            </a:pPr>
            <a:r>
              <a:rPr lang="en-US" sz="3050" b="1" dirty="0">
                <a:solidFill>
                  <a:srgbClr val="024676"/>
                </a:solidFill>
                <a:latin typeface="Arial Bold"/>
                <a:ea typeface="Aileron Bold"/>
                <a:cs typeface="Aileron Bold"/>
                <a:sym typeface="Aileron Bold"/>
              </a:rPr>
              <a:t>voice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6270111" y="4323540"/>
            <a:ext cx="2234872" cy="108325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320"/>
              </a:lnSpc>
              <a:spcBef>
                <a:spcPct val="0"/>
              </a:spcBef>
            </a:pPr>
            <a:r>
              <a:rPr lang="en-US" sz="3050" b="1" dirty="0">
                <a:solidFill>
                  <a:srgbClr val="024676"/>
                </a:solidFill>
                <a:latin typeface="Arial Bold"/>
                <a:ea typeface="Aileron Bold"/>
                <a:cs typeface="Aileron Bold"/>
                <a:sym typeface="Aileron Bold"/>
              </a:rPr>
              <a:t>reflective of community</a:t>
            </a:r>
            <a:endParaRPr lang="en-US" sz="3050" b="1" dirty="0">
              <a:solidFill>
                <a:srgbClr val="024676"/>
              </a:solidFill>
              <a:latin typeface="Arial Bold"/>
              <a:ea typeface="Aileron Bold"/>
              <a:cs typeface="Aileron Bold"/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3468867" y="292223"/>
            <a:ext cx="2234872" cy="57195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880"/>
              </a:lnSpc>
              <a:spcBef>
                <a:spcPct val="0"/>
              </a:spcBef>
            </a:pPr>
            <a:r>
              <a:rPr lang="en-US" sz="3450" b="1" dirty="0">
                <a:solidFill>
                  <a:srgbClr val="007DC6"/>
                </a:solidFill>
                <a:latin typeface="Arial Bold"/>
                <a:ea typeface="Aileron Bold"/>
                <a:cs typeface="Aileron Bold"/>
                <a:sym typeface="Aileron Bold"/>
              </a:rPr>
              <a:t>PURPOSE</a:t>
            </a:r>
          </a:p>
        </p:txBody>
      </p:sp>
      <p:sp>
        <p:nvSpPr>
          <p:cNvPr id="19" name="TextBox 19"/>
          <p:cNvSpPr txBox="1"/>
          <p:nvPr/>
        </p:nvSpPr>
        <p:spPr>
          <a:xfrm rot="16200000">
            <a:off x="-388510" y="3371624"/>
            <a:ext cx="2234872" cy="57195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880"/>
              </a:lnSpc>
              <a:spcBef>
                <a:spcPct val="0"/>
              </a:spcBef>
            </a:pPr>
            <a:r>
              <a:rPr lang="en-US" sz="3450" b="1" dirty="0">
                <a:solidFill>
                  <a:srgbClr val="007DC6"/>
                </a:solidFill>
                <a:latin typeface="Arial Bold"/>
                <a:ea typeface="Aileron Bold"/>
                <a:cs typeface="Aileron Bold"/>
                <a:sym typeface="Aileron Bold"/>
              </a:rPr>
              <a:t>PROCESS</a:t>
            </a:r>
          </a:p>
        </p:txBody>
      </p:sp>
      <p:sp>
        <p:nvSpPr>
          <p:cNvPr id="20" name="TextBox 20"/>
          <p:cNvSpPr txBox="1"/>
          <p:nvPr/>
        </p:nvSpPr>
        <p:spPr>
          <a:xfrm rot="5400000">
            <a:off x="7937982" y="3191351"/>
            <a:ext cx="2234872" cy="57195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880"/>
              </a:lnSpc>
              <a:spcBef>
                <a:spcPct val="0"/>
              </a:spcBef>
            </a:pPr>
            <a:r>
              <a:rPr lang="en-US" sz="3450" b="1" dirty="0">
                <a:solidFill>
                  <a:srgbClr val="007DC6"/>
                </a:solidFill>
                <a:latin typeface="Arial Bold"/>
                <a:ea typeface="Aileron Bold"/>
                <a:cs typeface="Aileron Bold"/>
                <a:sym typeface="Aileron Bold"/>
              </a:rPr>
              <a:t>PEOPLE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417531" y="5105567"/>
            <a:ext cx="2234872" cy="5026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320"/>
              </a:lnSpc>
              <a:spcBef>
                <a:spcPct val="0"/>
              </a:spcBef>
            </a:pPr>
            <a:r>
              <a:rPr lang="en-US" sz="3050" b="1" dirty="0">
                <a:solidFill>
                  <a:srgbClr val="024676"/>
                </a:solidFill>
                <a:latin typeface="Arial Bold"/>
                <a:ea typeface="Aileron Bold"/>
                <a:cs typeface="Aileron Bold"/>
                <a:sym typeface="Aileron Bold"/>
              </a:rPr>
              <a:t>accessible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1376428" y="1550379"/>
            <a:ext cx="2234872" cy="5026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320"/>
              </a:lnSpc>
              <a:spcBef>
                <a:spcPct val="0"/>
              </a:spcBef>
            </a:pPr>
            <a:r>
              <a:rPr lang="en-US" sz="3050" b="1" dirty="0">
                <a:solidFill>
                  <a:srgbClr val="024676"/>
                </a:solidFill>
                <a:latin typeface="Arial Bold"/>
                <a:ea typeface="Aileron Bold"/>
                <a:cs typeface="Aileron Bold"/>
                <a:sym typeface="Aileron Bold"/>
              </a:rPr>
              <a:t>good info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6018306" y="2394076"/>
            <a:ext cx="2486676" cy="108325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320"/>
              </a:lnSpc>
              <a:spcBef>
                <a:spcPct val="0"/>
              </a:spcBef>
            </a:pPr>
            <a:r>
              <a:rPr lang="en-US" sz="3050" b="1" dirty="0">
                <a:solidFill>
                  <a:srgbClr val="024676"/>
                </a:solidFill>
                <a:latin typeface="Arial Bold"/>
                <a:ea typeface="Aileron Bold"/>
                <a:cs typeface="Aileron Bold"/>
                <a:sym typeface="Aileron Bold"/>
              </a:rPr>
              <a:t>appropriate engagement</a:t>
            </a:r>
            <a:endParaRPr lang="en-US" sz="3050" b="1" dirty="0">
              <a:solidFill>
                <a:srgbClr val="024676"/>
              </a:solidFill>
              <a:latin typeface="Arial Bold"/>
              <a:ea typeface="Aileron Bold"/>
              <a:cs typeface="Aileron Bold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26382" y="1603234"/>
            <a:ext cx="9427218" cy="53244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82930" lvl="1" indent="-291465" algn="l">
              <a:lnSpc>
                <a:spcPts val="3240"/>
              </a:lnSpc>
              <a:buFont typeface="Arial"/>
              <a:buChar char="•"/>
            </a:pPr>
            <a:r>
              <a:rPr lang="en-US" sz="2700" b="1" dirty="0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Offer real roles and relevant issues </a:t>
            </a:r>
            <a:endParaRPr lang="en-US" sz="27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l">
              <a:lnSpc>
                <a:spcPts val="3240"/>
              </a:lnSpc>
            </a:pPr>
            <a:endParaRPr lang="en-US" sz="27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marL="582930" lvl="1" indent="-291465" algn="l">
              <a:lnSpc>
                <a:spcPts val="3240"/>
              </a:lnSpc>
              <a:buFont typeface="Arial"/>
              <a:buChar char="•"/>
            </a:pPr>
            <a:r>
              <a:rPr lang="en-US" sz="2700" b="1" dirty="0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Value advisory group contribution</a:t>
            </a:r>
            <a:endParaRPr lang="en-US" sz="27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l">
              <a:lnSpc>
                <a:spcPts val="3240"/>
              </a:lnSpc>
            </a:pPr>
            <a:endParaRPr lang="en-US" sz="27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marL="582930" lvl="1" indent="-291465" algn="l">
              <a:lnSpc>
                <a:spcPts val="3240"/>
              </a:lnSpc>
              <a:buFont typeface="Arial"/>
              <a:buChar char="•"/>
            </a:pPr>
            <a:r>
              <a:rPr lang="en-US" sz="2700" b="1" dirty="0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Involve advisory groups at the most appropriate times</a:t>
            </a:r>
            <a:endParaRPr lang="en-US" sz="27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l">
              <a:lnSpc>
                <a:spcPts val="3240"/>
              </a:lnSpc>
            </a:pPr>
            <a:endParaRPr lang="en-US" sz="27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marL="582930" lvl="1" indent="-291465" algn="l">
              <a:lnSpc>
                <a:spcPts val="3240"/>
              </a:lnSpc>
              <a:buFont typeface="Arial"/>
              <a:buChar char="•"/>
            </a:pPr>
            <a:r>
              <a:rPr lang="en-US" sz="2700" b="1" dirty="0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Have a diverse range of representation </a:t>
            </a:r>
            <a:endParaRPr lang="en-US" sz="27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l">
              <a:lnSpc>
                <a:spcPts val="3240"/>
              </a:lnSpc>
            </a:pPr>
            <a:endParaRPr lang="en-US" sz="27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marL="582930" lvl="1" indent="-291465" algn="l">
              <a:lnSpc>
                <a:spcPts val="3240"/>
              </a:lnSpc>
              <a:buFont typeface="Arial"/>
              <a:buChar char="•"/>
            </a:pPr>
            <a:r>
              <a:rPr lang="en-US" sz="2700" b="1" dirty="0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Ensure opportunities are accessible</a:t>
            </a:r>
            <a:endParaRPr lang="en-US" sz="27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l">
              <a:lnSpc>
                <a:spcPts val="3240"/>
              </a:lnSpc>
            </a:pPr>
            <a:endParaRPr lang="en-US" sz="27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marL="582930" lvl="1" indent="-291465" algn="l">
              <a:lnSpc>
                <a:spcPts val="3240"/>
              </a:lnSpc>
              <a:buFont typeface="Arial"/>
              <a:buChar char="•"/>
            </a:pPr>
            <a:r>
              <a:rPr lang="en-US" sz="2700" b="1" dirty="0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Opportunities for advisory groups to meet with decision makers </a:t>
            </a:r>
            <a:endParaRPr lang="en-US" sz="27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l">
              <a:lnSpc>
                <a:spcPts val="3240"/>
              </a:lnSpc>
            </a:pPr>
            <a:endParaRPr lang="en-US" sz="2700" b="1" dirty="0">
              <a:solidFill>
                <a:srgbClr val="0A66A0"/>
              </a:solidFill>
              <a:latin typeface="Aileron Bold"/>
              <a:ea typeface="Aileron Bold"/>
              <a:cs typeface="Aileron Bold"/>
              <a:sym typeface="Aileron Bold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3436891" y="762000"/>
            <a:ext cx="2879818" cy="50456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320"/>
              </a:lnSpc>
              <a:spcBef>
                <a:spcPct val="0"/>
              </a:spcBef>
            </a:pPr>
            <a:r>
              <a:rPr lang="en-US" sz="3050" b="1" dirty="0">
                <a:solidFill>
                  <a:srgbClr val="024676"/>
                </a:solidFill>
                <a:latin typeface="Arial Bold"/>
                <a:ea typeface="Aileron Bold"/>
                <a:cs typeface="Aileron Bold"/>
                <a:sym typeface="Aileron Bold"/>
              </a:rPr>
              <a:t>Best Practice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90138" y="1624012"/>
            <a:ext cx="8431942" cy="45140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240"/>
              </a:lnSpc>
              <a:spcBef>
                <a:spcPct val="0"/>
              </a:spcBef>
            </a:pPr>
            <a:endParaRPr dirty="0"/>
          </a:p>
          <a:p>
            <a:pPr algn="l">
              <a:lnSpc>
                <a:spcPts val="3240"/>
              </a:lnSpc>
              <a:spcBef>
                <a:spcPct val="0"/>
              </a:spcBef>
            </a:pPr>
            <a:r>
              <a:rPr lang="en-US" sz="2700" b="1" dirty="0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What kind of information do we need to provide, to help advisory groups develop informed opinions and encourage their full participation? </a:t>
            </a:r>
            <a:endParaRPr lang="en-US" sz="27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l">
              <a:lnSpc>
                <a:spcPts val="3240"/>
              </a:lnSpc>
              <a:spcBef>
                <a:spcPct val="0"/>
              </a:spcBef>
            </a:pPr>
            <a:endParaRPr lang="en-US" sz="27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marL="582930" lvl="1" indent="-291465" algn="l">
              <a:lnSpc>
                <a:spcPts val="3240"/>
              </a:lnSpc>
              <a:buFont typeface="Arial"/>
              <a:buChar char="•"/>
            </a:pPr>
            <a:r>
              <a:rPr lang="en-US" sz="2700" b="1" dirty="0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Good information about: </a:t>
            </a:r>
            <a:endParaRPr lang="en-US" sz="27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marL="1165860" lvl="2" indent="-388620">
              <a:lnSpc>
                <a:spcPts val="3240"/>
              </a:lnSpc>
              <a:buFont typeface="Arial"/>
              <a:buChar char="⚬"/>
            </a:pPr>
            <a:r>
              <a:rPr lang="en-US" sz="2700" b="1" dirty="0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the role/expectations (terms of reference)</a:t>
            </a:r>
            <a:endParaRPr lang="en-US" sz="27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marL="1165860" lvl="2" indent="-388620" algn="l">
              <a:lnSpc>
                <a:spcPts val="3240"/>
              </a:lnSpc>
              <a:buFont typeface="Arial"/>
              <a:buChar char="⚬"/>
            </a:pPr>
            <a:r>
              <a:rPr lang="en-US" sz="2700" b="1" dirty="0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issues/projects </a:t>
            </a:r>
            <a:endParaRPr lang="en-US" sz="27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marL="1165860" lvl="2" indent="-388620" algn="l">
              <a:lnSpc>
                <a:spcPts val="3240"/>
              </a:lnSpc>
              <a:buFont typeface="Arial"/>
              <a:buChar char="⚬"/>
            </a:pPr>
            <a:r>
              <a:rPr lang="en-US" sz="2700" b="1" dirty="0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the decision-making process and how their input was used (timely feedback)</a:t>
            </a:r>
            <a:endParaRPr lang="en-US" sz="27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ctr">
              <a:lnSpc>
                <a:spcPts val="3240"/>
              </a:lnSpc>
              <a:spcBef>
                <a:spcPct val="0"/>
              </a:spcBef>
            </a:pPr>
            <a:endParaRPr lang="en-US" sz="2700" b="1" dirty="0">
              <a:solidFill>
                <a:srgbClr val="0A66A0"/>
              </a:solidFill>
              <a:latin typeface="Aileron Bold"/>
              <a:ea typeface="Aileron Bold"/>
              <a:cs typeface="Aileron Bold"/>
              <a:sym typeface="Aileron Bold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077051" y="664845"/>
            <a:ext cx="5469252" cy="50456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320"/>
              </a:lnSpc>
              <a:spcBef>
                <a:spcPct val="0"/>
              </a:spcBef>
            </a:pPr>
            <a:r>
              <a:rPr lang="en-US" sz="3050" b="1" dirty="0">
                <a:solidFill>
                  <a:srgbClr val="024676"/>
                </a:solidFill>
                <a:latin typeface="Arial Bold"/>
                <a:ea typeface="Aileron Bold"/>
                <a:cs typeface="Aileron Bold"/>
                <a:sym typeface="Aileron Bold"/>
              </a:rPr>
              <a:t>Good Information &amp; Process</a:t>
            </a:r>
            <a:endParaRPr lang="en-US" sz="3050" b="1" dirty="0">
              <a:solidFill>
                <a:srgbClr val="024676"/>
              </a:solidFill>
              <a:latin typeface="Arial Bold"/>
              <a:ea typeface="Aileron Bold"/>
              <a:cs typeface="Aileron Bold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69479" y="645795"/>
            <a:ext cx="7614642" cy="6667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608"/>
              </a:lnSpc>
              <a:spcBef>
                <a:spcPct val="0"/>
              </a:spcBef>
            </a:pPr>
            <a:r>
              <a:rPr lang="en-US" sz="3840" b="1">
                <a:solidFill>
                  <a:srgbClr val="024676"/>
                </a:solidFill>
                <a:latin typeface="Arial Bold"/>
                <a:ea typeface="Arial Bold"/>
                <a:cs typeface="Arial Bold"/>
                <a:sym typeface="Arial Bold"/>
              </a:rPr>
              <a:t>What makes good engagement? 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007834" y="1683231"/>
            <a:ext cx="7918847" cy="45140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82930" lvl="1" indent="-291465" algn="l">
              <a:lnSpc>
                <a:spcPts val="3240"/>
              </a:lnSpc>
              <a:buFont typeface="Arial"/>
              <a:buChar char="•"/>
            </a:pPr>
            <a:r>
              <a:rPr lang="en-US" sz="2700" b="1" dirty="0">
                <a:solidFill>
                  <a:srgbClr val="0A66A0"/>
                </a:solidFill>
                <a:latin typeface="Arial Bold"/>
                <a:ea typeface="Arial Bold"/>
                <a:cs typeface="Arial Bold"/>
                <a:sym typeface="Arial Bold"/>
              </a:rPr>
              <a:t>Engaging early in the process</a:t>
            </a:r>
          </a:p>
          <a:p>
            <a:pPr marL="291465" lvl="1" algn="l">
              <a:lnSpc>
                <a:spcPts val="3240"/>
              </a:lnSpc>
            </a:pPr>
            <a:endParaRPr lang="en-US" sz="2700" b="1" dirty="0">
              <a:solidFill>
                <a:srgbClr val="0A66A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582930" lvl="1" indent="-291465">
              <a:lnSpc>
                <a:spcPts val="3240"/>
              </a:lnSpc>
              <a:buFont typeface="Arial"/>
              <a:buChar char="•"/>
            </a:pPr>
            <a:r>
              <a:rPr lang="en-US" sz="2700" b="1" dirty="0">
                <a:solidFill>
                  <a:srgbClr val="0A66A0"/>
                </a:solidFill>
                <a:latin typeface="Arial Bold"/>
                <a:ea typeface="Arial Bold"/>
                <a:cs typeface="Arial Bold"/>
                <a:sym typeface="Arial Bold"/>
              </a:rPr>
              <a:t>Engaging throughout the process</a:t>
            </a:r>
          </a:p>
          <a:p>
            <a:pPr algn="l">
              <a:lnSpc>
                <a:spcPts val="3240"/>
              </a:lnSpc>
            </a:pPr>
            <a:endParaRPr lang="en-US" sz="2700" b="1" dirty="0">
              <a:solidFill>
                <a:srgbClr val="0A66A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582930" lvl="1" indent="-291465" algn="l">
              <a:lnSpc>
                <a:spcPts val="3240"/>
              </a:lnSpc>
              <a:buFont typeface="Arial"/>
              <a:buChar char="•"/>
            </a:pPr>
            <a:r>
              <a:rPr lang="en-US" sz="2700" b="1" dirty="0">
                <a:solidFill>
                  <a:srgbClr val="0A66A0"/>
                </a:solidFill>
                <a:latin typeface="Arial Bold"/>
                <a:ea typeface="Arial Bold"/>
                <a:cs typeface="Arial Bold"/>
                <a:sym typeface="Arial Bold"/>
              </a:rPr>
              <a:t>Open and transparent engagement</a:t>
            </a:r>
          </a:p>
          <a:p>
            <a:pPr algn="l">
              <a:lnSpc>
                <a:spcPts val="3240"/>
              </a:lnSpc>
            </a:pPr>
            <a:endParaRPr lang="en-US" sz="2700" b="1" dirty="0">
              <a:solidFill>
                <a:srgbClr val="0A66A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582930" lvl="1" indent="-291465" algn="l">
              <a:lnSpc>
                <a:spcPts val="3240"/>
              </a:lnSpc>
              <a:buFont typeface="Arial"/>
              <a:buChar char="•"/>
            </a:pPr>
            <a:r>
              <a:rPr lang="en-US" sz="2700" b="1" dirty="0">
                <a:solidFill>
                  <a:srgbClr val="0A66A0"/>
                </a:solidFill>
                <a:latin typeface="Arial Bold"/>
                <a:ea typeface="Arial Bold"/>
                <a:cs typeface="Arial Bold"/>
                <a:sym typeface="Arial Bold"/>
              </a:rPr>
              <a:t>Genuine and meaningful engagement</a:t>
            </a:r>
          </a:p>
          <a:p>
            <a:pPr algn="l">
              <a:lnSpc>
                <a:spcPts val="3240"/>
              </a:lnSpc>
            </a:pPr>
            <a:endParaRPr lang="en-US" sz="2700" b="1" dirty="0">
              <a:solidFill>
                <a:srgbClr val="0A66A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582930" lvl="1" indent="-291465" algn="l">
              <a:lnSpc>
                <a:spcPts val="3240"/>
              </a:lnSpc>
              <a:buFont typeface="Arial"/>
              <a:buChar char="•"/>
            </a:pPr>
            <a:r>
              <a:rPr lang="en-US" sz="2700" b="1" dirty="0">
                <a:solidFill>
                  <a:srgbClr val="0A66A0"/>
                </a:solidFill>
                <a:latin typeface="Arial Bold"/>
                <a:ea typeface="Arial Bold"/>
                <a:cs typeface="Arial Bold"/>
                <a:sym typeface="Arial Bold"/>
              </a:rPr>
              <a:t>Being responsive and flexible</a:t>
            </a:r>
          </a:p>
          <a:p>
            <a:pPr algn="l">
              <a:lnSpc>
                <a:spcPts val="3240"/>
              </a:lnSpc>
            </a:pPr>
            <a:endParaRPr lang="en-US" sz="2700" b="1" dirty="0">
              <a:solidFill>
                <a:srgbClr val="0A66A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582930" lvl="1" indent="-291465" algn="l">
              <a:lnSpc>
                <a:spcPts val="3240"/>
              </a:lnSpc>
              <a:buFont typeface="Arial"/>
              <a:buChar char="•"/>
            </a:pPr>
            <a:r>
              <a:rPr lang="en-US" sz="2700" b="1" dirty="0">
                <a:solidFill>
                  <a:srgbClr val="0A66A0"/>
                </a:solidFill>
                <a:latin typeface="Arial Bold"/>
                <a:ea typeface="Arial Bold"/>
                <a:cs typeface="Arial Bold"/>
                <a:sym typeface="Arial Bold"/>
              </a:rPr>
              <a:t>Community engagement isn’t one size fits all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6773" y="5809827"/>
            <a:ext cx="9751907" cy="1517227"/>
          </a:xfrm>
          <a:custGeom>
            <a:avLst/>
            <a:gdLst/>
            <a:ahLst/>
            <a:cxnLst/>
            <a:rect l="l" t="t" r="r" b="b"/>
            <a:pathLst>
              <a:path w="9751907" h="1517227">
                <a:moveTo>
                  <a:pt x="0" y="0"/>
                </a:moveTo>
                <a:lnTo>
                  <a:pt x="9751908" y="0"/>
                </a:lnTo>
                <a:lnTo>
                  <a:pt x="9751908" y="1517227"/>
                </a:lnTo>
                <a:lnTo>
                  <a:pt x="0" y="151722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r="-17"/>
            </a:stretch>
          </a:blipFill>
        </p:spPr>
      </p:sp>
      <p:sp>
        <p:nvSpPr>
          <p:cNvPr id="3" name="TextBox 3"/>
          <p:cNvSpPr txBox="1"/>
          <p:nvPr/>
        </p:nvSpPr>
        <p:spPr>
          <a:xfrm>
            <a:off x="3862976" y="388753"/>
            <a:ext cx="2252365" cy="161696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326"/>
              </a:lnSpc>
            </a:pPr>
            <a:r>
              <a:rPr lang="en-US" sz="3050" b="1" dirty="0">
                <a:solidFill>
                  <a:srgbClr val="024676"/>
                </a:solidFill>
                <a:latin typeface="Arial Bold"/>
                <a:ea typeface="Aileron Bold"/>
                <a:cs typeface="Aileron Bold"/>
                <a:sym typeface="Aileron Bold"/>
              </a:rPr>
              <a:t>Our Actions</a:t>
            </a:r>
            <a:r>
              <a:rPr lang="en-US" sz="3050" b="1" dirty="0">
                <a:solidFill>
                  <a:srgbClr val="024676"/>
                </a:solidFill>
                <a:latin typeface="Aileron Bold"/>
                <a:ea typeface="Aileron Bold"/>
                <a:cs typeface="Aileron Bold"/>
                <a:sym typeface="Aileron Bold"/>
              </a:rPr>
              <a:t> </a:t>
            </a:r>
          </a:p>
          <a:p>
            <a:pPr algn="ctr">
              <a:lnSpc>
                <a:spcPts val="4326"/>
              </a:lnSpc>
            </a:pPr>
            <a:endParaRPr lang="en-US" sz="3090" b="1">
              <a:solidFill>
                <a:srgbClr val="024676"/>
              </a:solidFill>
              <a:latin typeface="Aileron Bold"/>
              <a:ea typeface="Aileron Bold"/>
              <a:cs typeface="Aileron Bold"/>
              <a:sym typeface="Aileron Bold"/>
            </a:endParaRPr>
          </a:p>
          <a:p>
            <a:pPr algn="l">
              <a:lnSpc>
                <a:spcPts val="4326"/>
              </a:lnSpc>
            </a:pPr>
            <a:r>
              <a:rPr lang="en-US" sz="3050" b="1" dirty="0">
                <a:solidFill>
                  <a:srgbClr val="1470AA"/>
                </a:solidFill>
                <a:latin typeface="Aileron Bold"/>
                <a:ea typeface="Aileron Bold"/>
                <a:cs typeface="Aileron Bold"/>
                <a:sym typeface="Aileron Bold"/>
              </a:rPr>
              <a:t> </a:t>
            </a:r>
            <a:endParaRPr lang="en-US" sz="3050" b="1" dirty="0">
              <a:solidFill>
                <a:srgbClr val="1470AA"/>
              </a:solidFill>
              <a:latin typeface="Aileron Bold"/>
              <a:ea typeface="Aileron Bold"/>
              <a:cs typeface="Aileron Bold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843878" y="1173422"/>
            <a:ext cx="8290560" cy="74295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82930" lvl="1" indent="-291465" algn="l">
              <a:lnSpc>
                <a:spcPts val="3240"/>
              </a:lnSpc>
              <a:buFont typeface="Arial"/>
              <a:buChar char="•"/>
            </a:pPr>
            <a:r>
              <a:rPr lang="en-US" sz="2700" b="1" dirty="0">
                <a:solidFill>
                  <a:srgbClr val="0A66A0"/>
                </a:solidFill>
                <a:latin typeface="Arial Bold"/>
                <a:ea typeface="Arial Bold"/>
                <a:cs typeface="Arial Bold"/>
                <a:sym typeface="Arial Bold"/>
              </a:rPr>
              <a:t>Co-design with the Chairs</a:t>
            </a:r>
            <a:endParaRPr lang="en-US" sz="2700" b="1" dirty="0">
              <a:solidFill>
                <a:srgbClr val="0A66A0"/>
              </a:solidFill>
              <a:latin typeface="Arial Bold"/>
              <a:ea typeface="Arial Bold"/>
              <a:cs typeface="Arial Bold"/>
            </a:endParaRPr>
          </a:p>
          <a:p>
            <a:pPr algn="l">
              <a:lnSpc>
                <a:spcPts val="3240"/>
              </a:lnSpc>
            </a:pPr>
            <a:endParaRPr lang="en-US" sz="2700" b="1" dirty="0">
              <a:solidFill>
                <a:srgbClr val="0A66A0"/>
              </a:solidFill>
              <a:latin typeface="Arial Bold"/>
              <a:ea typeface="Arial Bold"/>
              <a:cs typeface="Arial Bold"/>
            </a:endParaRPr>
          </a:p>
          <a:p>
            <a:pPr marL="582930" lvl="1" indent="-291465" algn="l">
              <a:lnSpc>
                <a:spcPts val="3240"/>
              </a:lnSpc>
              <a:buFont typeface="Arial"/>
              <a:buChar char="•"/>
            </a:pPr>
            <a:r>
              <a:rPr lang="en-US" sz="2700" b="1" dirty="0">
                <a:solidFill>
                  <a:srgbClr val="0A66A0"/>
                </a:solidFill>
                <a:latin typeface="Arial Bold"/>
                <a:ea typeface="Arial Bold"/>
                <a:cs typeface="Arial Bold"/>
                <a:sym typeface="Arial Bold"/>
              </a:rPr>
              <a:t>Youth Council - tailored process </a:t>
            </a:r>
            <a:endParaRPr lang="en-US" sz="2700" b="1" dirty="0">
              <a:solidFill>
                <a:srgbClr val="0A66A0"/>
              </a:solidFill>
              <a:latin typeface="Arial Bold"/>
              <a:ea typeface="Arial Bold"/>
              <a:cs typeface="Arial Bold"/>
            </a:endParaRPr>
          </a:p>
          <a:p>
            <a:pPr algn="l">
              <a:lnSpc>
                <a:spcPts val="3240"/>
              </a:lnSpc>
            </a:pPr>
            <a:endParaRPr lang="en-US" sz="2700" b="1" dirty="0">
              <a:solidFill>
                <a:srgbClr val="0A66A0"/>
              </a:solidFill>
              <a:latin typeface="Arial Bold"/>
              <a:ea typeface="Arial Bold"/>
              <a:cs typeface="Arial Bold"/>
            </a:endParaRPr>
          </a:p>
          <a:p>
            <a:pPr marL="582930" lvl="1" indent="-291465" algn="l">
              <a:lnSpc>
                <a:spcPts val="3240"/>
              </a:lnSpc>
              <a:buFont typeface="Arial"/>
              <a:buChar char="•"/>
            </a:pPr>
            <a:r>
              <a:rPr lang="en-US" sz="2700" b="1" dirty="0">
                <a:solidFill>
                  <a:srgbClr val="0A66A0"/>
                </a:solidFill>
                <a:latin typeface="Arial Bold"/>
                <a:ea typeface="Arial Bold"/>
                <a:cs typeface="Arial Bold"/>
                <a:sym typeface="Arial Bold"/>
              </a:rPr>
              <a:t>Individual chats with current members</a:t>
            </a:r>
            <a:endParaRPr lang="en-US" sz="2700" b="1" dirty="0">
              <a:solidFill>
                <a:srgbClr val="0A66A0"/>
              </a:solidFill>
              <a:latin typeface="Arial Bold"/>
              <a:ea typeface="Arial Bold"/>
              <a:cs typeface="Arial Bold"/>
            </a:endParaRPr>
          </a:p>
          <a:p>
            <a:pPr algn="l">
              <a:lnSpc>
                <a:spcPts val="3240"/>
              </a:lnSpc>
            </a:pPr>
            <a:endParaRPr lang="en-US" sz="2700" b="1" dirty="0">
              <a:solidFill>
                <a:srgbClr val="0A66A0"/>
              </a:solidFill>
              <a:latin typeface="Arial Bold"/>
              <a:ea typeface="Arial Bold"/>
              <a:cs typeface="Arial Bold"/>
            </a:endParaRPr>
          </a:p>
          <a:p>
            <a:pPr marL="582930" lvl="1" indent="-291465" algn="l">
              <a:lnSpc>
                <a:spcPts val="3240"/>
              </a:lnSpc>
              <a:buFont typeface="Arial"/>
              <a:buChar char="•"/>
            </a:pPr>
            <a:r>
              <a:rPr lang="en-US" sz="2700" b="1" dirty="0">
                <a:solidFill>
                  <a:srgbClr val="0A66A0"/>
                </a:solidFill>
                <a:latin typeface="Arial Bold"/>
                <a:ea typeface="Arial Bold"/>
                <a:cs typeface="Arial Bold"/>
                <a:sym typeface="Arial Bold"/>
              </a:rPr>
              <a:t>Workshops with each advisory group</a:t>
            </a:r>
            <a:endParaRPr lang="en-US" sz="2700" b="1" dirty="0">
              <a:solidFill>
                <a:srgbClr val="0A66A0"/>
              </a:solidFill>
              <a:latin typeface="Arial Bold"/>
              <a:ea typeface="Arial Bold"/>
              <a:cs typeface="Arial Bold"/>
            </a:endParaRPr>
          </a:p>
          <a:p>
            <a:pPr algn="l">
              <a:lnSpc>
                <a:spcPts val="3240"/>
              </a:lnSpc>
            </a:pPr>
            <a:endParaRPr lang="en-US" sz="2700" b="1" dirty="0">
              <a:solidFill>
                <a:srgbClr val="0A66A0"/>
              </a:solidFill>
              <a:latin typeface="Arial Bold"/>
              <a:ea typeface="Arial Bold"/>
              <a:cs typeface="Arial Bold"/>
            </a:endParaRPr>
          </a:p>
          <a:p>
            <a:pPr marL="582930" lvl="1" indent="-291465" algn="l">
              <a:lnSpc>
                <a:spcPts val="3240"/>
              </a:lnSpc>
              <a:buFont typeface="Arial"/>
              <a:buChar char="•"/>
            </a:pPr>
            <a:r>
              <a:rPr lang="en-US" sz="2700" b="1" dirty="0">
                <a:solidFill>
                  <a:srgbClr val="0A66A0"/>
                </a:solidFill>
                <a:latin typeface="Arial Bold"/>
                <a:ea typeface="Arial Bold"/>
                <a:cs typeface="Arial Bold"/>
                <a:sym typeface="Arial Bold"/>
              </a:rPr>
              <a:t>Advice from elected members appointed to groups</a:t>
            </a:r>
            <a:endParaRPr lang="en-US" sz="2700" b="1" dirty="0">
              <a:solidFill>
                <a:srgbClr val="0A66A0"/>
              </a:solidFill>
              <a:latin typeface="Arial Bold"/>
              <a:ea typeface="Arial Bold"/>
              <a:cs typeface="Arial Bold"/>
            </a:endParaRPr>
          </a:p>
          <a:p>
            <a:pPr algn="l">
              <a:lnSpc>
                <a:spcPts val="3240"/>
              </a:lnSpc>
            </a:pPr>
            <a:endParaRPr lang="en-US" sz="2700" b="1" dirty="0">
              <a:solidFill>
                <a:srgbClr val="0A66A0"/>
              </a:solidFill>
              <a:latin typeface="Arial Bold"/>
              <a:ea typeface="Arial Bold"/>
              <a:cs typeface="Arial Bold"/>
            </a:endParaRPr>
          </a:p>
          <a:p>
            <a:pPr marL="582930" lvl="1" indent="-291465" algn="l">
              <a:lnSpc>
                <a:spcPts val="3240"/>
              </a:lnSpc>
              <a:buFont typeface="Arial"/>
              <a:buChar char="•"/>
            </a:pPr>
            <a:r>
              <a:rPr lang="en-US" sz="2700" b="1" dirty="0">
                <a:solidFill>
                  <a:srgbClr val="0A66A0"/>
                </a:solidFill>
                <a:latin typeface="Arial Bold"/>
                <a:ea typeface="Arial Bold"/>
                <a:cs typeface="Arial Bold"/>
                <a:sym typeface="Arial Bold"/>
              </a:rPr>
              <a:t>Conversations with other stakeholders</a:t>
            </a:r>
            <a:endParaRPr lang="en-US" sz="2700" b="1" dirty="0">
              <a:solidFill>
                <a:srgbClr val="0A66A0"/>
              </a:solidFill>
              <a:latin typeface="Arial Bold"/>
              <a:ea typeface="Arial Bold"/>
              <a:cs typeface="Arial Bold"/>
            </a:endParaRPr>
          </a:p>
          <a:p>
            <a:pPr algn="l">
              <a:lnSpc>
                <a:spcPts val="3240"/>
              </a:lnSpc>
            </a:pPr>
            <a:endParaRPr lang="en-US" sz="2700" b="1" dirty="0">
              <a:solidFill>
                <a:srgbClr val="0A66A0"/>
              </a:solidFill>
              <a:latin typeface="Arial Bold"/>
              <a:ea typeface="Arial Bold"/>
              <a:cs typeface="Arial Bold"/>
            </a:endParaRPr>
          </a:p>
          <a:p>
            <a:pPr marL="582930" lvl="1" indent="-291465" algn="l">
              <a:lnSpc>
                <a:spcPts val="3240"/>
              </a:lnSpc>
              <a:buFont typeface="Arial"/>
              <a:buChar char="•"/>
            </a:pPr>
            <a:r>
              <a:rPr lang="en-US" sz="2700" b="1" dirty="0">
                <a:solidFill>
                  <a:srgbClr val="0A66A0"/>
                </a:solidFill>
                <a:latin typeface="Arial Bold"/>
                <a:ea typeface="Arial Bold"/>
                <a:cs typeface="Arial Bold"/>
                <a:sym typeface="Arial Bold"/>
              </a:rPr>
              <a:t>Staff input and ideas </a:t>
            </a:r>
            <a:endParaRPr lang="en-US" sz="2700" b="1" dirty="0">
              <a:solidFill>
                <a:srgbClr val="0A66A0"/>
              </a:solidFill>
              <a:latin typeface="Arial Bold"/>
              <a:ea typeface="Arial Bold"/>
              <a:cs typeface="Arial Bold"/>
            </a:endParaRPr>
          </a:p>
          <a:p>
            <a:pPr algn="l">
              <a:lnSpc>
                <a:spcPts val="3240"/>
              </a:lnSpc>
            </a:pPr>
            <a:endParaRPr lang="en-US" sz="2700" b="1">
              <a:solidFill>
                <a:srgbClr val="0A66A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algn="ctr">
              <a:lnSpc>
                <a:spcPts val="3240"/>
              </a:lnSpc>
            </a:pPr>
            <a:endParaRPr lang="en-US" sz="2700" b="1">
              <a:solidFill>
                <a:srgbClr val="0A66A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algn="ctr">
              <a:lnSpc>
                <a:spcPts val="3240"/>
              </a:lnSpc>
            </a:pPr>
            <a:endParaRPr lang="en-US" sz="2700" b="1">
              <a:solidFill>
                <a:srgbClr val="0A66A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algn="ctr">
              <a:lnSpc>
                <a:spcPts val="3240"/>
              </a:lnSpc>
              <a:spcBef>
                <a:spcPct val="0"/>
              </a:spcBef>
            </a:pPr>
            <a:endParaRPr lang="en-US" sz="2700" b="1">
              <a:solidFill>
                <a:srgbClr val="0A66A0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6773" y="5809827"/>
            <a:ext cx="9751907" cy="1517227"/>
          </a:xfrm>
          <a:custGeom>
            <a:avLst/>
            <a:gdLst/>
            <a:ahLst/>
            <a:cxnLst/>
            <a:rect l="l" t="t" r="r" b="b"/>
            <a:pathLst>
              <a:path w="9751907" h="1517227">
                <a:moveTo>
                  <a:pt x="0" y="0"/>
                </a:moveTo>
                <a:lnTo>
                  <a:pt x="9751908" y="0"/>
                </a:lnTo>
                <a:lnTo>
                  <a:pt x="9751908" y="1517227"/>
                </a:lnTo>
                <a:lnTo>
                  <a:pt x="0" y="151722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r="-17"/>
            </a:stretch>
          </a:blipFill>
        </p:spPr>
      </p:sp>
      <p:sp>
        <p:nvSpPr>
          <p:cNvPr id="3" name="TextBox 3"/>
          <p:cNvSpPr txBox="1"/>
          <p:nvPr/>
        </p:nvSpPr>
        <p:spPr>
          <a:xfrm>
            <a:off x="731520" y="2252608"/>
            <a:ext cx="8462674" cy="29241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240"/>
              </a:lnSpc>
            </a:pPr>
            <a:r>
              <a:rPr lang="en-US" sz="2700" b="1">
                <a:solidFill>
                  <a:srgbClr val="0A66A0"/>
                </a:solidFill>
                <a:latin typeface="Arial Bold"/>
                <a:ea typeface="Arial Bold"/>
                <a:cs typeface="Arial Bold"/>
                <a:sym typeface="Arial Bold"/>
              </a:rPr>
              <a:t>By April 2025, we will have completed this work and updated processes will be in place for all three groups. </a:t>
            </a:r>
          </a:p>
          <a:p>
            <a:pPr algn="ctr">
              <a:lnSpc>
                <a:spcPts val="3240"/>
              </a:lnSpc>
            </a:pPr>
            <a:endParaRPr lang="en-US" sz="2700" b="1">
              <a:solidFill>
                <a:srgbClr val="0A66A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algn="ctr">
              <a:lnSpc>
                <a:spcPts val="3240"/>
              </a:lnSpc>
            </a:pPr>
            <a:endParaRPr lang="en-US" sz="2700" b="1">
              <a:solidFill>
                <a:srgbClr val="0A66A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algn="ctr">
              <a:lnSpc>
                <a:spcPts val="3240"/>
              </a:lnSpc>
            </a:pPr>
            <a:endParaRPr lang="en-US" sz="2700" b="1">
              <a:solidFill>
                <a:srgbClr val="0A66A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algn="ctr">
              <a:lnSpc>
                <a:spcPts val="3240"/>
              </a:lnSpc>
              <a:spcBef>
                <a:spcPct val="0"/>
              </a:spcBef>
            </a:pPr>
            <a:endParaRPr lang="en-US" sz="2700" b="1">
              <a:solidFill>
                <a:srgbClr val="0A66A0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6773" y="5809827"/>
            <a:ext cx="9751907" cy="1517227"/>
          </a:xfrm>
          <a:custGeom>
            <a:avLst/>
            <a:gdLst/>
            <a:ahLst/>
            <a:cxnLst/>
            <a:rect l="l" t="t" r="r" b="b"/>
            <a:pathLst>
              <a:path w="9751907" h="1517227">
                <a:moveTo>
                  <a:pt x="0" y="0"/>
                </a:moveTo>
                <a:lnTo>
                  <a:pt x="9751908" y="0"/>
                </a:lnTo>
                <a:lnTo>
                  <a:pt x="9751908" y="1517227"/>
                </a:lnTo>
                <a:lnTo>
                  <a:pt x="0" y="151722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r="-17"/>
            </a:stretch>
          </a:blipFill>
        </p:spPr>
      </p:sp>
      <p:sp>
        <p:nvSpPr>
          <p:cNvPr id="3" name="TextBox 3"/>
          <p:cNvSpPr txBox="1"/>
          <p:nvPr/>
        </p:nvSpPr>
        <p:spPr>
          <a:xfrm>
            <a:off x="579105" y="243397"/>
            <a:ext cx="8595390" cy="12230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120"/>
              </a:lnSpc>
            </a:pPr>
            <a:r>
              <a:rPr lang="en-US" sz="4266" b="1">
                <a:solidFill>
                  <a:srgbClr val="007DC6"/>
                </a:solidFill>
                <a:latin typeface="Arial Bold"/>
                <a:ea typeface="Arial Bold"/>
                <a:cs typeface="Arial Bold"/>
                <a:sym typeface="Arial Bold"/>
              </a:rPr>
              <a:t>END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6773" y="5809827"/>
            <a:ext cx="9751907" cy="1517227"/>
          </a:xfrm>
          <a:custGeom>
            <a:avLst/>
            <a:gdLst/>
            <a:ahLst/>
            <a:cxnLst/>
            <a:rect l="l" t="t" r="r" b="b"/>
            <a:pathLst>
              <a:path w="9751907" h="1517227">
                <a:moveTo>
                  <a:pt x="0" y="0"/>
                </a:moveTo>
                <a:lnTo>
                  <a:pt x="9751908" y="0"/>
                </a:lnTo>
                <a:lnTo>
                  <a:pt x="9751908" y="1517227"/>
                </a:lnTo>
                <a:lnTo>
                  <a:pt x="0" y="151722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r="-17"/>
            </a:stretch>
          </a:blipFill>
        </p:spPr>
      </p:sp>
      <p:sp>
        <p:nvSpPr>
          <p:cNvPr id="3" name="TextBox 3"/>
          <p:cNvSpPr txBox="1"/>
          <p:nvPr/>
        </p:nvSpPr>
        <p:spPr>
          <a:xfrm>
            <a:off x="914370" y="887985"/>
            <a:ext cx="8427368" cy="6667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608"/>
              </a:lnSpc>
            </a:pPr>
            <a:r>
              <a:rPr lang="en-US" sz="3840" b="1">
                <a:solidFill>
                  <a:srgbClr val="024676"/>
                </a:solidFill>
                <a:latin typeface="Arial Bold"/>
                <a:ea typeface="Arial Bold"/>
                <a:cs typeface="Arial Bold"/>
                <a:sym typeface="Arial Bold"/>
              </a:rPr>
              <a:t>Wider Review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471767" y="2317773"/>
            <a:ext cx="8735515" cy="220573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502"/>
              </a:lnSpc>
            </a:pPr>
            <a:r>
              <a:rPr lang="en-US" sz="2500" b="1" dirty="0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This work is part of a broader Advisory Group Review  focused on operational aspects  to enable consistency </a:t>
            </a:r>
            <a:endParaRPr lang="en-US" sz="25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ctr">
              <a:lnSpc>
                <a:spcPts val="3502"/>
              </a:lnSpc>
            </a:pPr>
            <a:r>
              <a:rPr lang="en-US" sz="2500" b="1" dirty="0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and strengthen accountability across existing Advisory Groups </a:t>
            </a:r>
            <a:endParaRPr lang="en-US" sz="25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ctr">
              <a:lnSpc>
                <a:spcPts val="3502"/>
              </a:lnSpc>
              <a:spcBef>
                <a:spcPct val="0"/>
              </a:spcBef>
            </a:pPr>
            <a:endParaRPr lang="en-US" sz="25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6773" y="5809827"/>
            <a:ext cx="9751907" cy="1517227"/>
          </a:xfrm>
          <a:custGeom>
            <a:avLst/>
            <a:gdLst/>
            <a:ahLst/>
            <a:cxnLst/>
            <a:rect l="l" t="t" r="r" b="b"/>
            <a:pathLst>
              <a:path w="9751907" h="1517227">
                <a:moveTo>
                  <a:pt x="0" y="0"/>
                </a:moveTo>
                <a:lnTo>
                  <a:pt x="9751908" y="0"/>
                </a:lnTo>
                <a:lnTo>
                  <a:pt x="9751908" y="1517227"/>
                </a:lnTo>
                <a:lnTo>
                  <a:pt x="0" y="151722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r="-17"/>
            </a:stretch>
          </a:blipFill>
        </p:spPr>
      </p:sp>
      <p:sp>
        <p:nvSpPr>
          <p:cNvPr id="3" name="TextBox 3"/>
          <p:cNvSpPr txBox="1"/>
          <p:nvPr/>
        </p:nvSpPr>
        <p:spPr>
          <a:xfrm>
            <a:off x="600860" y="1771369"/>
            <a:ext cx="8648668" cy="683148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502"/>
              </a:lnSpc>
            </a:pPr>
            <a:endParaRPr dirty="0"/>
          </a:p>
          <a:p>
            <a:pPr algn="ctr">
              <a:lnSpc>
                <a:spcPts val="3782"/>
              </a:lnSpc>
            </a:pPr>
            <a:r>
              <a:rPr lang="en-US" sz="2700" b="1" dirty="0">
                <a:solidFill>
                  <a:srgbClr val="BEB84B"/>
                </a:solidFill>
                <a:latin typeface="Aileron Bold"/>
                <a:ea typeface="Aileron Bold"/>
                <a:cs typeface="Aileron Bold"/>
                <a:sym typeface="Aileron Bold"/>
              </a:rPr>
              <a:t>   </a:t>
            </a:r>
            <a:r>
              <a:rPr lang="en-US" sz="2700" b="1" dirty="0">
                <a:solidFill>
                  <a:srgbClr val="BEB84B"/>
                </a:solidFill>
                <a:latin typeface="Arial Bold"/>
                <a:ea typeface="Aileron Bold"/>
                <a:cs typeface="Aileron Bold"/>
                <a:sym typeface="Aileron Bold"/>
              </a:rPr>
              <a:t>Community Representative Advisory Groups</a:t>
            </a:r>
            <a:endParaRPr lang="en-US" sz="2700" b="1" dirty="0">
              <a:solidFill>
                <a:srgbClr val="BEB84B"/>
              </a:solidFill>
              <a:latin typeface="Arial Bold"/>
              <a:ea typeface="Aileron Bold"/>
              <a:cs typeface="Aileron Bold"/>
            </a:endParaRPr>
          </a:p>
          <a:p>
            <a:pPr algn="ctr">
              <a:lnSpc>
                <a:spcPts val="3782"/>
              </a:lnSpc>
            </a:pPr>
            <a:r>
              <a:rPr lang="en-US" sz="2700" b="1" dirty="0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Issues based Advisory Groups </a:t>
            </a:r>
            <a:endParaRPr lang="en-US" sz="27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ctr">
              <a:lnSpc>
                <a:spcPts val="3782"/>
              </a:lnSpc>
            </a:pPr>
            <a:r>
              <a:rPr lang="en-US" sz="2700" b="1" dirty="0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Project Advisory Groups </a:t>
            </a:r>
            <a:endParaRPr lang="en-US" sz="27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ctr">
              <a:lnSpc>
                <a:spcPts val="3782"/>
              </a:lnSpc>
            </a:pPr>
            <a:r>
              <a:rPr lang="en-US" sz="2700" b="1" dirty="0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Specialist focus Advisory Groups</a:t>
            </a:r>
            <a:endParaRPr lang="en-US" sz="27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ctr">
              <a:lnSpc>
                <a:spcPts val="3782"/>
              </a:lnSpc>
            </a:pPr>
            <a:endParaRPr lang="en-US" sz="27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ctr">
              <a:lnSpc>
                <a:spcPts val="3782"/>
              </a:lnSpc>
            </a:pPr>
            <a:endParaRPr lang="en-US" sz="27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ctr">
              <a:lnSpc>
                <a:spcPts val="3782"/>
              </a:lnSpc>
            </a:pPr>
            <a:r>
              <a:rPr lang="en-US" sz="2700" b="1" i="1" dirty="0">
                <a:solidFill>
                  <a:srgbClr val="0A66A0"/>
                </a:solidFill>
                <a:latin typeface="Arial Bold"/>
                <a:ea typeface="Aileron Bold Italics"/>
                <a:cs typeface="Aileron Bold Italics"/>
                <a:sym typeface="Aileron Bold Italics"/>
              </a:rPr>
              <a:t>Different roles  </a:t>
            </a:r>
            <a:endParaRPr lang="en-US" sz="2700" b="1" i="1" dirty="0">
              <a:solidFill>
                <a:srgbClr val="0A66A0"/>
              </a:solidFill>
              <a:latin typeface="Arial Bold"/>
              <a:ea typeface="Aileron Bold Italics"/>
              <a:cs typeface="Aileron Bold Italics"/>
            </a:endParaRPr>
          </a:p>
          <a:p>
            <a:pPr algn="ctr">
              <a:lnSpc>
                <a:spcPts val="3782"/>
              </a:lnSpc>
            </a:pPr>
            <a:r>
              <a:rPr lang="en-US" sz="2700" b="1" i="1" dirty="0">
                <a:solidFill>
                  <a:srgbClr val="0A66A0"/>
                </a:solidFill>
                <a:latin typeface="Arial Bold"/>
                <a:ea typeface="Aileron Bold Italics"/>
                <a:cs typeface="Aileron Bold Italics"/>
                <a:sym typeface="Aileron Bold Italics"/>
              </a:rPr>
              <a:t>Ongoing/Time Bound </a:t>
            </a:r>
            <a:endParaRPr lang="en-US" sz="2700" b="1" i="1" dirty="0">
              <a:solidFill>
                <a:srgbClr val="0A66A0"/>
              </a:solidFill>
              <a:latin typeface="Arial Bold"/>
              <a:ea typeface="Aileron Bold Italics"/>
              <a:cs typeface="Aileron Bold Italics"/>
            </a:endParaRPr>
          </a:p>
          <a:p>
            <a:pPr algn="ctr">
              <a:lnSpc>
                <a:spcPts val="3782"/>
              </a:lnSpc>
            </a:pPr>
            <a:r>
              <a:rPr lang="en-US" sz="2700" b="1" i="1" dirty="0">
                <a:solidFill>
                  <a:srgbClr val="0A66A0"/>
                </a:solidFill>
                <a:latin typeface="Arial Bold"/>
                <a:ea typeface="Aileron Bold Italics"/>
                <a:cs typeface="Aileron Bold Italics"/>
                <a:sym typeface="Aileron Bold Italics"/>
              </a:rPr>
              <a:t>Different membership </a:t>
            </a:r>
            <a:endParaRPr lang="en-US" sz="2700" b="1" i="1" dirty="0">
              <a:solidFill>
                <a:srgbClr val="0A66A0"/>
              </a:solidFill>
              <a:latin typeface="Arial Bold"/>
              <a:ea typeface="Aileron Bold Italics"/>
              <a:cs typeface="Aileron Bold Italics"/>
            </a:endParaRPr>
          </a:p>
          <a:p>
            <a:pPr algn="ctr">
              <a:lnSpc>
                <a:spcPts val="3782"/>
              </a:lnSpc>
            </a:pPr>
            <a:endParaRPr lang="en-US" sz="2701" b="1" i="1" dirty="0">
              <a:solidFill>
                <a:srgbClr val="0A66A0"/>
              </a:solidFill>
              <a:latin typeface="Aileron Bold Italics"/>
              <a:ea typeface="Aileron Bold Italics"/>
              <a:cs typeface="Aileron Bold Italics"/>
              <a:sym typeface="Aileron Bold Italics"/>
            </a:endParaRPr>
          </a:p>
          <a:p>
            <a:pPr algn="ctr">
              <a:lnSpc>
                <a:spcPts val="3782"/>
              </a:lnSpc>
            </a:pPr>
            <a:r>
              <a:rPr lang="en-US" sz="2701" b="1" dirty="0">
                <a:solidFill>
                  <a:srgbClr val="0A66A0"/>
                </a:solidFill>
                <a:latin typeface="Aileron Bold"/>
                <a:ea typeface="Aileron Bold"/>
                <a:cs typeface="Aileron Bold"/>
                <a:sym typeface="Aileron Bold"/>
              </a:rPr>
              <a:t> </a:t>
            </a:r>
          </a:p>
          <a:p>
            <a:pPr algn="ctr">
              <a:lnSpc>
                <a:spcPts val="4202"/>
              </a:lnSpc>
            </a:pPr>
            <a:endParaRPr lang="en-US" sz="2701" b="1" dirty="0">
              <a:solidFill>
                <a:srgbClr val="0A66A0"/>
              </a:solidFill>
              <a:latin typeface="Aileron Bold"/>
              <a:ea typeface="Aileron Bold"/>
              <a:cs typeface="Aileron Bold"/>
              <a:sym typeface="Aileron Bold"/>
            </a:endParaRPr>
          </a:p>
          <a:p>
            <a:pPr algn="ctr">
              <a:lnSpc>
                <a:spcPts val="4202"/>
              </a:lnSpc>
              <a:spcBef>
                <a:spcPct val="0"/>
              </a:spcBef>
            </a:pPr>
            <a:endParaRPr lang="en-US" sz="2701" b="1" dirty="0">
              <a:solidFill>
                <a:srgbClr val="0A66A0"/>
              </a:solidFill>
              <a:latin typeface="Aileron Bold"/>
              <a:ea typeface="Aileron Bold"/>
              <a:cs typeface="Aileron Bold"/>
              <a:sym typeface="Aileron Bold"/>
            </a:endParaRPr>
          </a:p>
        </p:txBody>
      </p:sp>
      <p:grpSp>
        <p:nvGrpSpPr>
          <p:cNvPr id="4" name="Group 4"/>
          <p:cNvGrpSpPr/>
          <p:nvPr/>
        </p:nvGrpSpPr>
        <p:grpSpPr>
          <a:xfrm>
            <a:off x="228600" y="2057400"/>
            <a:ext cx="1032726" cy="791459"/>
            <a:chOff x="0" y="0"/>
            <a:chExt cx="812800" cy="81280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812800" y="406400"/>
                  </a:moveTo>
                  <a:lnTo>
                    <a:pt x="406400" y="0"/>
                  </a:lnTo>
                  <a:lnTo>
                    <a:pt x="406400" y="203200"/>
                  </a:lnTo>
                  <a:lnTo>
                    <a:pt x="0" y="203200"/>
                  </a:lnTo>
                  <a:lnTo>
                    <a:pt x="0" y="609600"/>
                  </a:lnTo>
                  <a:lnTo>
                    <a:pt x="406400" y="609600"/>
                  </a:lnTo>
                  <a:lnTo>
                    <a:pt x="406400" y="812800"/>
                  </a:lnTo>
                  <a:lnTo>
                    <a:pt x="812800" y="406400"/>
                  </a:lnTo>
                  <a:close/>
                </a:path>
              </a:pathLst>
            </a:custGeom>
            <a:solidFill>
              <a:srgbClr val="BEB84B"/>
            </a:solidFill>
          </p:spPr>
        </p:sp>
        <p:sp>
          <p:nvSpPr>
            <p:cNvPr id="6" name="TextBox 6"/>
            <p:cNvSpPr txBox="1"/>
            <p:nvPr/>
          </p:nvSpPr>
          <p:spPr>
            <a:xfrm>
              <a:off x="0" y="174625"/>
              <a:ext cx="711200" cy="434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7" name="TextBox 7"/>
          <p:cNvSpPr txBox="1"/>
          <p:nvPr/>
        </p:nvSpPr>
        <p:spPr>
          <a:xfrm>
            <a:off x="914370" y="887985"/>
            <a:ext cx="8107710" cy="6667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608"/>
              </a:lnSpc>
            </a:pPr>
            <a:r>
              <a:rPr lang="en-US" sz="3840" b="1">
                <a:solidFill>
                  <a:srgbClr val="024676"/>
                </a:solidFill>
                <a:latin typeface="Arial Bold"/>
                <a:ea typeface="Arial Bold"/>
                <a:cs typeface="Arial Bold"/>
                <a:sym typeface="Arial Bold"/>
              </a:rPr>
              <a:t>Different Advisory Groups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6773" y="5809827"/>
            <a:ext cx="9751907" cy="1517227"/>
          </a:xfrm>
          <a:custGeom>
            <a:avLst/>
            <a:gdLst/>
            <a:ahLst/>
            <a:cxnLst/>
            <a:rect l="l" t="t" r="r" b="b"/>
            <a:pathLst>
              <a:path w="9751907" h="1517227">
                <a:moveTo>
                  <a:pt x="0" y="0"/>
                </a:moveTo>
                <a:lnTo>
                  <a:pt x="9751908" y="0"/>
                </a:lnTo>
                <a:lnTo>
                  <a:pt x="9751908" y="1517227"/>
                </a:lnTo>
                <a:lnTo>
                  <a:pt x="0" y="151722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r="-17"/>
            </a:stretch>
          </a:blipFill>
        </p:spPr>
      </p:sp>
      <p:sp>
        <p:nvSpPr>
          <p:cNvPr id="3" name="TextBox 3"/>
          <p:cNvSpPr txBox="1"/>
          <p:nvPr/>
        </p:nvSpPr>
        <p:spPr>
          <a:xfrm>
            <a:off x="914370" y="887985"/>
            <a:ext cx="8427368" cy="6667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608"/>
              </a:lnSpc>
            </a:pPr>
            <a:r>
              <a:rPr lang="en-US" sz="3840" b="1">
                <a:solidFill>
                  <a:srgbClr val="024676"/>
                </a:solidFill>
                <a:latin typeface="Arial Bold"/>
                <a:ea typeface="Arial Bold"/>
                <a:cs typeface="Arial Bold"/>
                <a:sym typeface="Arial Bold"/>
              </a:rPr>
              <a:t>Community based advisory groups 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308580" y="2330899"/>
            <a:ext cx="7136440" cy="310341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502"/>
              </a:lnSpc>
            </a:pPr>
            <a:r>
              <a:rPr lang="en-US" sz="2500" b="1" dirty="0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Their expertise is their experience, knowledge and connection to people in the communities they represent </a:t>
            </a:r>
            <a:endParaRPr lang="en-US" sz="25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ctr">
              <a:lnSpc>
                <a:spcPts val="3502"/>
              </a:lnSpc>
            </a:pPr>
            <a:endParaRPr lang="en-US" sz="25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ctr">
              <a:lnSpc>
                <a:spcPts val="3502"/>
              </a:lnSpc>
            </a:pPr>
            <a:r>
              <a:rPr lang="en-US" sz="2500" b="1" dirty="0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Not technical experts </a:t>
            </a:r>
            <a:endParaRPr lang="en-US" sz="25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ctr">
              <a:lnSpc>
                <a:spcPts val="3502"/>
              </a:lnSpc>
            </a:pPr>
            <a:r>
              <a:rPr lang="en-US" sz="2500" b="1" dirty="0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Not sector representatives</a:t>
            </a:r>
            <a:endParaRPr lang="en-US" sz="25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ctr">
              <a:lnSpc>
                <a:spcPts val="3502"/>
              </a:lnSpc>
              <a:spcBef>
                <a:spcPct val="0"/>
              </a:spcBef>
            </a:pPr>
            <a:endParaRPr lang="en-US" sz="2501" b="1">
              <a:solidFill>
                <a:srgbClr val="0A66A0"/>
              </a:solidFill>
              <a:latin typeface="Aileron Bold"/>
              <a:ea typeface="Aileron Bold"/>
              <a:cs typeface="Aileron Bold"/>
              <a:sym typeface="Aileron Bol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6773" y="5809827"/>
            <a:ext cx="9751907" cy="1517227"/>
          </a:xfrm>
          <a:custGeom>
            <a:avLst/>
            <a:gdLst/>
            <a:ahLst/>
            <a:cxnLst/>
            <a:rect l="l" t="t" r="r" b="b"/>
            <a:pathLst>
              <a:path w="9751907" h="1517227">
                <a:moveTo>
                  <a:pt x="0" y="0"/>
                </a:moveTo>
                <a:lnTo>
                  <a:pt x="9751908" y="0"/>
                </a:lnTo>
                <a:lnTo>
                  <a:pt x="9751908" y="1517227"/>
                </a:lnTo>
                <a:lnTo>
                  <a:pt x="0" y="151722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r="-17"/>
            </a:stretch>
          </a:blipFill>
        </p:spPr>
      </p:sp>
      <p:sp>
        <p:nvSpPr>
          <p:cNvPr id="3" name="TextBox 3"/>
          <p:cNvSpPr txBox="1"/>
          <p:nvPr/>
        </p:nvSpPr>
        <p:spPr>
          <a:xfrm>
            <a:off x="914370" y="887985"/>
            <a:ext cx="8107710" cy="6667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608"/>
              </a:lnSpc>
            </a:pPr>
            <a:r>
              <a:rPr lang="en-US" sz="3840" b="1">
                <a:solidFill>
                  <a:srgbClr val="024676"/>
                </a:solidFill>
                <a:latin typeface="Arial Bold"/>
                <a:ea typeface="Arial Bold"/>
                <a:cs typeface="Arial Bold"/>
                <a:sym typeface="Arial Bold"/>
              </a:rPr>
              <a:t>Our Advisory Groups 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424594" y="1207072"/>
            <a:ext cx="7087262" cy="56230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502"/>
              </a:lnSpc>
            </a:pPr>
            <a:endParaRPr lang="en-US" dirty="0">
              <a:latin typeface="Arial Bold"/>
              <a:cs typeface="Arial Bold"/>
            </a:endParaRPr>
          </a:p>
          <a:p>
            <a:pPr algn="l">
              <a:lnSpc>
                <a:spcPts val="3642"/>
              </a:lnSpc>
            </a:pPr>
            <a:r>
              <a:rPr lang="en-US" sz="2600" b="1" dirty="0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Focus on: </a:t>
            </a:r>
            <a:endParaRPr lang="en-US" sz="26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l">
              <a:lnSpc>
                <a:spcPts val="3642"/>
              </a:lnSpc>
            </a:pPr>
            <a:endParaRPr lang="en-US" sz="26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marL="561340" lvl="1" indent="-280670" algn="l">
              <a:lnSpc>
                <a:spcPts val="3642"/>
              </a:lnSpc>
              <a:buFont typeface="Arial"/>
              <a:buChar char="•"/>
            </a:pPr>
            <a:r>
              <a:rPr lang="en-US" sz="2600" b="1" dirty="0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Providing feedback and ideas related to the communities they represent</a:t>
            </a:r>
            <a:endParaRPr lang="en-US" sz="26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l">
              <a:lnSpc>
                <a:spcPts val="3642"/>
              </a:lnSpc>
            </a:pPr>
            <a:endParaRPr lang="en-US" sz="26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marL="561340" lvl="1" indent="-280670" algn="l">
              <a:lnSpc>
                <a:spcPts val="3642"/>
              </a:lnSpc>
              <a:buFont typeface="Arial"/>
              <a:buChar char="•"/>
            </a:pPr>
            <a:r>
              <a:rPr lang="en-US" sz="2600" b="1" dirty="0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Acting as a conduit between the broader community and the Council</a:t>
            </a:r>
            <a:endParaRPr lang="en-US" sz="26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l">
              <a:lnSpc>
                <a:spcPts val="3642"/>
              </a:lnSpc>
            </a:pPr>
            <a:endParaRPr lang="en-US" sz="26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marL="561340" lvl="1" indent="-280670" algn="l">
              <a:lnSpc>
                <a:spcPts val="3642"/>
              </a:lnSpc>
              <a:buFont typeface="Arial"/>
              <a:buChar char="•"/>
            </a:pPr>
            <a:r>
              <a:rPr lang="en-US" sz="2600" b="1" dirty="0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Advocating for their communities </a:t>
            </a:r>
            <a:endParaRPr lang="en-US" sz="26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ctr">
              <a:lnSpc>
                <a:spcPts val="4202"/>
              </a:lnSpc>
            </a:pPr>
            <a:endParaRPr lang="en-US" sz="2601" b="1" dirty="0">
              <a:solidFill>
                <a:srgbClr val="0A66A0"/>
              </a:solidFill>
              <a:latin typeface="Aileron Bold"/>
              <a:ea typeface="Aileron Bold"/>
              <a:cs typeface="Aileron Bold"/>
              <a:sym typeface="Aileron Bold"/>
            </a:endParaRPr>
          </a:p>
          <a:p>
            <a:pPr algn="ctr">
              <a:lnSpc>
                <a:spcPts val="4202"/>
              </a:lnSpc>
              <a:spcBef>
                <a:spcPct val="0"/>
              </a:spcBef>
            </a:pPr>
            <a:endParaRPr lang="en-US" sz="2601" b="1" dirty="0">
              <a:solidFill>
                <a:srgbClr val="0A66A0"/>
              </a:solidFill>
              <a:latin typeface="Aileron Bold"/>
              <a:ea typeface="Aileron Bold"/>
              <a:cs typeface="Aileron Bold"/>
              <a:sym typeface="Aileron Bol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6773" y="5809827"/>
            <a:ext cx="9751907" cy="1517227"/>
          </a:xfrm>
          <a:custGeom>
            <a:avLst/>
            <a:gdLst/>
            <a:ahLst/>
            <a:cxnLst/>
            <a:rect l="l" t="t" r="r" b="b"/>
            <a:pathLst>
              <a:path w="9751907" h="1517227">
                <a:moveTo>
                  <a:pt x="0" y="0"/>
                </a:moveTo>
                <a:lnTo>
                  <a:pt x="9751908" y="0"/>
                </a:lnTo>
                <a:lnTo>
                  <a:pt x="9751908" y="1517227"/>
                </a:lnTo>
                <a:lnTo>
                  <a:pt x="0" y="151722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r="-17"/>
            </a:stretch>
          </a:blipFill>
        </p:spPr>
      </p:sp>
      <p:sp>
        <p:nvSpPr>
          <p:cNvPr id="3" name="TextBox 3"/>
          <p:cNvSpPr txBox="1"/>
          <p:nvPr/>
        </p:nvSpPr>
        <p:spPr>
          <a:xfrm>
            <a:off x="914370" y="1232232"/>
            <a:ext cx="8107710" cy="5899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608"/>
              </a:lnSpc>
            </a:pPr>
            <a:r>
              <a:rPr lang="en-US" sz="3840" b="1" dirty="0">
                <a:solidFill>
                  <a:srgbClr val="024676"/>
                </a:solidFill>
                <a:latin typeface="Arial Bold"/>
                <a:ea typeface="Arial Bold"/>
                <a:cs typeface="Arial Bold"/>
                <a:sym typeface="Arial Bold"/>
              </a:rPr>
              <a:t>Older Persons’ Council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424594" y="2716446"/>
            <a:ext cx="7087262" cy="190622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82930" lvl="1" indent="-291465" algn="l">
              <a:lnSpc>
                <a:spcPts val="3779"/>
              </a:lnSpc>
              <a:buFont typeface="Arial"/>
              <a:buChar char="•"/>
            </a:pPr>
            <a:r>
              <a:rPr lang="en-US" sz="2700" b="1" dirty="0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Voice for older people in our community</a:t>
            </a:r>
            <a:endParaRPr lang="en-US" sz="27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marL="582930" lvl="1" indent="-291465" algn="l">
              <a:lnSpc>
                <a:spcPts val="3779"/>
              </a:lnSpc>
              <a:buFont typeface="Arial"/>
              <a:buChar char="•"/>
            </a:pPr>
            <a:r>
              <a:rPr lang="en-US" sz="2700" b="1" dirty="0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Advice and ideas on Council projects </a:t>
            </a:r>
            <a:endParaRPr lang="en-US" sz="27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marL="582930" lvl="1" indent="-291465" algn="l">
              <a:lnSpc>
                <a:spcPts val="3779"/>
              </a:lnSpc>
              <a:buFont typeface="Arial"/>
              <a:buChar char="•"/>
            </a:pPr>
            <a:r>
              <a:rPr lang="en-US" sz="2700" b="1" dirty="0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Supporting an Age Friendly Approach </a:t>
            </a:r>
            <a:endParaRPr lang="en-US" sz="27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6773" y="5809827"/>
            <a:ext cx="9751907" cy="1517227"/>
          </a:xfrm>
          <a:custGeom>
            <a:avLst/>
            <a:gdLst/>
            <a:ahLst/>
            <a:cxnLst/>
            <a:rect l="l" t="t" r="r" b="b"/>
            <a:pathLst>
              <a:path w="9751907" h="1517227">
                <a:moveTo>
                  <a:pt x="0" y="0"/>
                </a:moveTo>
                <a:lnTo>
                  <a:pt x="9751908" y="0"/>
                </a:lnTo>
                <a:lnTo>
                  <a:pt x="9751908" y="1517227"/>
                </a:lnTo>
                <a:lnTo>
                  <a:pt x="0" y="151722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r="-17"/>
            </a:stretch>
          </a:blipFill>
        </p:spPr>
      </p:sp>
      <p:sp>
        <p:nvSpPr>
          <p:cNvPr id="3" name="TextBox 3"/>
          <p:cNvSpPr txBox="1"/>
          <p:nvPr/>
        </p:nvSpPr>
        <p:spPr>
          <a:xfrm>
            <a:off x="914370" y="1171182"/>
            <a:ext cx="8107710" cy="6667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608"/>
              </a:lnSpc>
            </a:pPr>
            <a:r>
              <a:rPr lang="en-US" sz="3840" b="1">
                <a:solidFill>
                  <a:srgbClr val="024676"/>
                </a:solidFill>
                <a:latin typeface="Arial Bold"/>
                <a:ea typeface="Arial Bold"/>
                <a:cs typeface="Arial Bold"/>
                <a:sym typeface="Arial Bold"/>
              </a:rPr>
              <a:t>Youth Council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041235" y="2471043"/>
            <a:ext cx="7682984" cy="33387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642"/>
              </a:lnSpc>
            </a:pPr>
            <a:r>
              <a:rPr lang="en-US" sz="2600" b="1" dirty="0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Voice for people aged 12 - 24 in our community</a:t>
            </a:r>
            <a:endParaRPr lang="en-US" sz="26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l">
              <a:lnSpc>
                <a:spcPts val="3642"/>
              </a:lnSpc>
            </a:pPr>
            <a:endParaRPr lang="en-US" sz="26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marL="561340" lvl="1" indent="-280670" algn="l">
              <a:lnSpc>
                <a:spcPts val="3642"/>
              </a:lnSpc>
              <a:buFont typeface="Arial"/>
              <a:buChar char="•"/>
            </a:pPr>
            <a:r>
              <a:rPr lang="en-US" sz="2600" b="1" dirty="0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advocate for young people’s voices in </a:t>
            </a:r>
            <a:r>
              <a:rPr lang="en-US" sz="2600" b="1" err="1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Kāpiti</a:t>
            </a:r>
            <a:endParaRPr lang="en-US" sz="2600" b="1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marL="561340" lvl="1" indent="-280670" algn="l">
              <a:lnSpc>
                <a:spcPts val="3642"/>
              </a:lnSpc>
              <a:buFont typeface="Arial"/>
              <a:buChar char="•"/>
            </a:pPr>
            <a:r>
              <a:rPr lang="en-US" sz="2600" b="1" dirty="0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support and showcase youth projects</a:t>
            </a:r>
            <a:endParaRPr lang="en-US" sz="26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marL="561340" lvl="1" indent="-280670" algn="l">
              <a:lnSpc>
                <a:spcPts val="3642"/>
              </a:lnSpc>
              <a:buFont typeface="Arial"/>
              <a:buChar char="•"/>
            </a:pPr>
            <a:r>
              <a:rPr lang="en-US" sz="2600" b="1" dirty="0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connect young people to their community</a:t>
            </a:r>
            <a:endParaRPr lang="en-US" sz="26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ctr">
              <a:lnSpc>
                <a:spcPts val="4202"/>
              </a:lnSpc>
            </a:pPr>
            <a:endParaRPr lang="en-US" sz="2601" b="1" dirty="0">
              <a:solidFill>
                <a:srgbClr val="0A66A0"/>
              </a:solidFill>
              <a:latin typeface="Aileron Bold"/>
              <a:ea typeface="Aileron Bold"/>
              <a:cs typeface="Aileron Bold"/>
              <a:sym typeface="Aileron Bold"/>
            </a:endParaRPr>
          </a:p>
          <a:p>
            <a:pPr algn="ctr">
              <a:lnSpc>
                <a:spcPts val="4202"/>
              </a:lnSpc>
              <a:spcBef>
                <a:spcPct val="0"/>
              </a:spcBef>
            </a:pPr>
            <a:endParaRPr lang="en-US" sz="2601" b="1" dirty="0">
              <a:solidFill>
                <a:srgbClr val="0A66A0"/>
              </a:solidFill>
              <a:latin typeface="Aileron Bold"/>
              <a:ea typeface="Aileron Bold"/>
              <a:cs typeface="Aileron Bold"/>
              <a:sym typeface="Aileron Bol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6773" y="5809827"/>
            <a:ext cx="9751907" cy="1517227"/>
          </a:xfrm>
          <a:custGeom>
            <a:avLst/>
            <a:gdLst/>
            <a:ahLst/>
            <a:cxnLst/>
            <a:rect l="l" t="t" r="r" b="b"/>
            <a:pathLst>
              <a:path w="9751907" h="1517227">
                <a:moveTo>
                  <a:pt x="0" y="0"/>
                </a:moveTo>
                <a:lnTo>
                  <a:pt x="9751908" y="0"/>
                </a:lnTo>
                <a:lnTo>
                  <a:pt x="9751908" y="1517227"/>
                </a:lnTo>
                <a:lnTo>
                  <a:pt x="0" y="151722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r="-17"/>
            </a:stretch>
          </a:blipFill>
        </p:spPr>
      </p:sp>
      <p:sp>
        <p:nvSpPr>
          <p:cNvPr id="3" name="TextBox 3"/>
          <p:cNvSpPr txBox="1"/>
          <p:nvPr/>
        </p:nvSpPr>
        <p:spPr>
          <a:xfrm>
            <a:off x="914370" y="1158464"/>
            <a:ext cx="8107710" cy="6667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608"/>
              </a:lnSpc>
            </a:pPr>
            <a:r>
              <a:rPr lang="en-US" sz="3840" b="1">
                <a:solidFill>
                  <a:srgbClr val="024676"/>
                </a:solidFill>
                <a:latin typeface="Arial Bold"/>
                <a:ea typeface="Arial Bold"/>
                <a:cs typeface="Arial Bold"/>
                <a:sym typeface="Arial Bold"/>
              </a:rPr>
              <a:t>Disability Advisory Group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424594" y="2666101"/>
            <a:ext cx="7087262" cy="288168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782"/>
              </a:lnSpc>
            </a:pPr>
            <a:r>
              <a:rPr lang="en-US" sz="2700" b="1" dirty="0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 Advice to Council on planning, funding, managing and delivering services for people with disabilities – with a particular focus on issues of access, equity and inclusion</a:t>
            </a:r>
          </a:p>
          <a:p>
            <a:pPr algn="ctr">
              <a:lnSpc>
                <a:spcPts val="3782"/>
              </a:lnSpc>
              <a:spcBef>
                <a:spcPct val="0"/>
              </a:spcBef>
            </a:pPr>
            <a:endParaRPr lang="en-US" sz="2701" b="1" dirty="0">
              <a:solidFill>
                <a:srgbClr val="0A66A0"/>
              </a:solidFill>
              <a:latin typeface="Aileron Bold"/>
              <a:ea typeface="Aileron Bold"/>
              <a:cs typeface="Aileron Bold"/>
              <a:sym typeface="Aileron Bol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338784" y="1746080"/>
            <a:ext cx="1811790" cy="4926183"/>
            <a:chOff x="0" y="0"/>
            <a:chExt cx="6767407" cy="1840030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6767407" cy="18400303"/>
            </a:xfrm>
            <a:custGeom>
              <a:avLst/>
              <a:gdLst/>
              <a:ahLst/>
              <a:cxnLst/>
              <a:rect l="l" t="t" r="r" b="b"/>
              <a:pathLst>
                <a:path w="6767407" h="18400303">
                  <a:moveTo>
                    <a:pt x="6642947" y="18400303"/>
                  </a:moveTo>
                  <a:lnTo>
                    <a:pt x="124460" y="18400303"/>
                  </a:lnTo>
                  <a:cubicBezTo>
                    <a:pt x="55880" y="18400303"/>
                    <a:pt x="0" y="18344423"/>
                    <a:pt x="0" y="18275843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6642947" y="0"/>
                  </a:lnTo>
                  <a:cubicBezTo>
                    <a:pt x="6711527" y="0"/>
                    <a:pt x="6767407" y="55880"/>
                    <a:pt x="6767407" y="124460"/>
                  </a:cubicBezTo>
                  <a:lnTo>
                    <a:pt x="6767407" y="18275843"/>
                  </a:lnTo>
                  <a:cubicBezTo>
                    <a:pt x="6767407" y="18344423"/>
                    <a:pt x="6711527" y="18400303"/>
                    <a:pt x="6642947" y="18400303"/>
                  </a:cubicBezTo>
                  <a:close/>
                </a:path>
              </a:pathLst>
            </a:custGeom>
            <a:solidFill>
              <a:srgbClr val="75A2BF"/>
            </a:solidFill>
          </p:spPr>
        </p:sp>
      </p:grpSp>
      <p:grpSp>
        <p:nvGrpSpPr>
          <p:cNvPr id="4" name="Group 4"/>
          <p:cNvGrpSpPr/>
          <p:nvPr/>
        </p:nvGrpSpPr>
        <p:grpSpPr>
          <a:xfrm>
            <a:off x="2150574" y="1746080"/>
            <a:ext cx="1797415" cy="4926183"/>
            <a:chOff x="0" y="0"/>
            <a:chExt cx="6830806" cy="18721214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6830806" cy="18721214"/>
            </a:xfrm>
            <a:custGeom>
              <a:avLst/>
              <a:gdLst/>
              <a:ahLst/>
              <a:cxnLst/>
              <a:rect l="l" t="t" r="r" b="b"/>
              <a:pathLst>
                <a:path w="6830806" h="18721214">
                  <a:moveTo>
                    <a:pt x="6706346" y="18721214"/>
                  </a:moveTo>
                  <a:lnTo>
                    <a:pt x="124460" y="18721214"/>
                  </a:lnTo>
                  <a:cubicBezTo>
                    <a:pt x="55880" y="18721214"/>
                    <a:pt x="0" y="18665335"/>
                    <a:pt x="0" y="18596755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6706346" y="0"/>
                  </a:lnTo>
                  <a:cubicBezTo>
                    <a:pt x="6774926" y="0"/>
                    <a:pt x="6830806" y="55880"/>
                    <a:pt x="6830806" y="124460"/>
                  </a:cubicBezTo>
                  <a:lnTo>
                    <a:pt x="6830806" y="18596755"/>
                  </a:lnTo>
                  <a:cubicBezTo>
                    <a:pt x="6830806" y="18665335"/>
                    <a:pt x="6774926" y="18721214"/>
                    <a:pt x="6706346" y="18721214"/>
                  </a:cubicBezTo>
                  <a:close/>
                </a:path>
              </a:pathLst>
            </a:custGeom>
            <a:solidFill>
              <a:srgbClr val="044979"/>
            </a:solidFill>
          </p:spPr>
        </p:sp>
      </p:grpSp>
      <p:grpSp>
        <p:nvGrpSpPr>
          <p:cNvPr id="6" name="Group 6"/>
          <p:cNvGrpSpPr/>
          <p:nvPr/>
        </p:nvGrpSpPr>
        <p:grpSpPr>
          <a:xfrm>
            <a:off x="3937665" y="1746080"/>
            <a:ext cx="1856175" cy="4926183"/>
            <a:chOff x="0" y="0"/>
            <a:chExt cx="6933196" cy="18400303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6933196" cy="18400303"/>
            </a:xfrm>
            <a:custGeom>
              <a:avLst/>
              <a:gdLst/>
              <a:ahLst/>
              <a:cxnLst/>
              <a:rect l="l" t="t" r="r" b="b"/>
              <a:pathLst>
                <a:path w="6933196" h="18400303">
                  <a:moveTo>
                    <a:pt x="6808736" y="18400303"/>
                  </a:moveTo>
                  <a:lnTo>
                    <a:pt x="124460" y="18400303"/>
                  </a:lnTo>
                  <a:cubicBezTo>
                    <a:pt x="55880" y="18400303"/>
                    <a:pt x="0" y="18344423"/>
                    <a:pt x="0" y="18275843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6808736" y="0"/>
                  </a:lnTo>
                  <a:cubicBezTo>
                    <a:pt x="6877316" y="0"/>
                    <a:pt x="6933196" y="55880"/>
                    <a:pt x="6933196" y="124460"/>
                  </a:cubicBezTo>
                  <a:lnTo>
                    <a:pt x="6933196" y="18275843"/>
                  </a:lnTo>
                  <a:cubicBezTo>
                    <a:pt x="6933196" y="18344423"/>
                    <a:pt x="6877316" y="18400303"/>
                    <a:pt x="6808736" y="18400303"/>
                  </a:cubicBezTo>
                  <a:close/>
                </a:path>
              </a:pathLst>
            </a:custGeom>
            <a:solidFill>
              <a:srgbClr val="DAEDF6"/>
            </a:solidFill>
          </p:spPr>
        </p:sp>
      </p:grpSp>
      <p:grpSp>
        <p:nvGrpSpPr>
          <p:cNvPr id="8" name="Group 8"/>
          <p:cNvGrpSpPr/>
          <p:nvPr/>
        </p:nvGrpSpPr>
        <p:grpSpPr>
          <a:xfrm>
            <a:off x="5793840" y="1746080"/>
            <a:ext cx="1987281" cy="4926183"/>
            <a:chOff x="0" y="0"/>
            <a:chExt cx="7422899" cy="18400289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7422899" cy="18400289"/>
            </a:xfrm>
            <a:custGeom>
              <a:avLst/>
              <a:gdLst/>
              <a:ahLst/>
              <a:cxnLst/>
              <a:rect l="l" t="t" r="r" b="b"/>
              <a:pathLst>
                <a:path w="7422899" h="18400289">
                  <a:moveTo>
                    <a:pt x="7298438" y="18400289"/>
                  </a:moveTo>
                  <a:lnTo>
                    <a:pt x="124460" y="18400289"/>
                  </a:lnTo>
                  <a:cubicBezTo>
                    <a:pt x="55880" y="18400289"/>
                    <a:pt x="0" y="18344409"/>
                    <a:pt x="0" y="18275829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7298439" y="0"/>
                  </a:lnTo>
                  <a:cubicBezTo>
                    <a:pt x="7367019" y="0"/>
                    <a:pt x="7422899" y="55880"/>
                    <a:pt x="7422899" y="124460"/>
                  </a:cubicBezTo>
                  <a:lnTo>
                    <a:pt x="7422899" y="18275830"/>
                  </a:lnTo>
                  <a:cubicBezTo>
                    <a:pt x="7422899" y="18344409"/>
                    <a:pt x="7367019" y="18400289"/>
                    <a:pt x="7298439" y="18400289"/>
                  </a:cubicBezTo>
                  <a:close/>
                </a:path>
              </a:pathLst>
            </a:custGeom>
            <a:solidFill>
              <a:srgbClr val="75A2BF"/>
            </a:solidFill>
          </p:spPr>
        </p:sp>
      </p:grpSp>
      <p:grpSp>
        <p:nvGrpSpPr>
          <p:cNvPr id="10" name="Group 10"/>
          <p:cNvGrpSpPr/>
          <p:nvPr/>
        </p:nvGrpSpPr>
        <p:grpSpPr>
          <a:xfrm>
            <a:off x="7771061" y="1746080"/>
            <a:ext cx="1822812" cy="4926183"/>
            <a:chOff x="-38451" y="0"/>
            <a:chExt cx="6966391" cy="18826801"/>
          </a:xfrm>
        </p:grpSpPr>
        <p:sp>
          <p:nvSpPr>
            <p:cNvPr id="11" name="Freeform 11"/>
            <p:cNvSpPr/>
            <p:nvPr/>
          </p:nvSpPr>
          <p:spPr>
            <a:xfrm>
              <a:off x="-38451" y="0"/>
              <a:ext cx="6966391" cy="18826801"/>
            </a:xfrm>
            <a:custGeom>
              <a:avLst/>
              <a:gdLst/>
              <a:ahLst/>
              <a:cxnLst/>
              <a:rect l="l" t="t" r="r" b="b"/>
              <a:pathLst>
                <a:path w="6966392" h="18826801">
                  <a:moveTo>
                    <a:pt x="6841931" y="18826801"/>
                  </a:moveTo>
                  <a:lnTo>
                    <a:pt x="124460" y="18826801"/>
                  </a:lnTo>
                  <a:cubicBezTo>
                    <a:pt x="55880" y="18826801"/>
                    <a:pt x="0" y="18770921"/>
                    <a:pt x="0" y="18702341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6841932" y="0"/>
                  </a:lnTo>
                  <a:cubicBezTo>
                    <a:pt x="6910512" y="0"/>
                    <a:pt x="6966392" y="55880"/>
                    <a:pt x="6966392" y="124460"/>
                  </a:cubicBezTo>
                  <a:lnTo>
                    <a:pt x="6966392" y="18702342"/>
                  </a:lnTo>
                  <a:cubicBezTo>
                    <a:pt x="6966392" y="18770921"/>
                    <a:pt x="6910512" y="18826801"/>
                    <a:pt x="6841932" y="18826801"/>
                  </a:cubicBezTo>
                  <a:close/>
                </a:path>
              </a:pathLst>
            </a:custGeom>
            <a:solidFill>
              <a:srgbClr val="BEB84B"/>
            </a:solidFill>
          </p:spPr>
        </p:sp>
      </p:grpSp>
      <p:sp>
        <p:nvSpPr>
          <p:cNvPr id="12" name="AutoShape 12"/>
          <p:cNvSpPr/>
          <p:nvPr/>
        </p:nvSpPr>
        <p:spPr>
          <a:xfrm>
            <a:off x="731520" y="1407942"/>
            <a:ext cx="8290560" cy="0"/>
          </a:xfrm>
          <a:prstGeom prst="line">
            <a:avLst/>
          </a:prstGeom>
          <a:ln w="85725" cap="flat">
            <a:solidFill>
              <a:srgbClr val="D9D9D9"/>
            </a:solidFill>
            <a:prstDash val="solid"/>
            <a:headEnd type="none" w="sm" len="sm"/>
            <a:tailEnd type="triangle" w="lg" len="med"/>
          </a:ln>
        </p:spPr>
      </p:sp>
      <p:sp>
        <p:nvSpPr>
          <p:cNvPr id="13" name="Freeform 13"/>
          <p:cNvSpPr/>
          <p:nvPr/>
        </p:nvSpPr>
        <p:spPr>
          <a:xfrm>
            <a:off x="733518" y="3357285"/>
            <a:ext cx="8290560" cy="3129686"/>
          </a:xfrm>
          <a:custGeom>
            <a:avLst/>
            <a:gdLst/>
            <a:ahLst/>
            <a:cxnLst/>
            <a:rect l="l" t="t" r="r" b="b"/>
            <a:pathLst>
              <a:path w="8290560" h="3129686">
                <a:moveTo>
                  <a:pt x="0" y="0"/>
                </a:moveTo>
                <a:lnTo>
                  <a:pt x="8290560" y="0"/>
                </a:lnTo>
                <a:lnTo>
                  <a:pt x="8290560" y="3129686"/>
                </a:lnTo>
                <a:lnTo>
                  <a:pt x="0" y="312968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14" name="TextBox 14"/>
          <p:cNvSpPr txBox="1"/>
          <p:nvPr/>
        </p:nvSpPr>
        <p:spPr>
          <a:xfrm>
            <a:off x="450652" y="2024491"/>
            <a:ext cx="1623722" cy="3261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799"/>
              </a:lnSpc>
            </a:pPr>
            <a:r>
              <a:rPr lang="en-US" sz="1950" b="1" spc="59" dirty="0">
                <a:solidFill>
                  <a:srgbClr val="000000"/>
                </a:solidFill>
                <a:latin typeface="Arial Bold"/>
                <a:ea typeface="Aileron Bold"/>
                <a:cs typeface="Aileron Bold"/>
                <a:sym typeface="Aileron Bold"/>
              </a:rPr>
              <a:t>INFORM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2282304" y="2014967"/>
            <a:ext cx="1559290" cy="32771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000" b="1" spc="60" dirty="0">
                <a:solidFill>
                  <a:srgbClr val="FFFFFF"/>
                </a:solidFill>
                <a:latin typeface="Arial Bold"/>
                <a:ea typeface="Aileron Bold"/>
                <a:cs typeface="Aileron Bold"/>
                <a:sym typeface="Aileron Bold"/>
              </a:rPr>
              <a:t>CONSULT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7876372" y="2012726"/>
            <a:ext cx="1668890" cy="32771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000" b="1" spc="60" dirty="0">
                <a:solidFill>
                  <a:srgbClr val="000000"/>
                </a:solidFill>
                <a:latin typeface="Arial Bold"/>
                <a:ea typeface="Aileron Bold"/>
                <a:cs typeface="Aileron Bold"/>
                <a:sym typeface="Aileron Bold"/>
              </a:rPr>
              <a:t>EMPOWER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4142129" y="2014967"/>
            <a:ext cx="1457571" cy="32771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000" b="1" spc="60" dirty="0">
                <a:solidFill>
                  <a:srgbClr val="000000"/>
                </a:solidFill>
                <a:latin typeface="Arial Bold"/>
                <a:ea typeface="Aileron Bold"/>
                <a:cs typeface="Aileron Bold"/>
                <a:sym typeface="Aileron Bold"/>
              </a:rPr>
              <a:t>INVOLVE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5739895" y="2012726"/>
            <a:ext cx="2091681" cy="32771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000" b="1" spc="60" dirty="0">
                <a:solidFill>
                  <a:srgbClr val="000000"/>
                </a:solidFill>
                <a:latin typeface="Arial Bold"/>
                <a:ea typeface="Aileron Bold"/>
                <a:cs typeface="Aileron Bold"/>
                <a:sym typeface="Aileron Bold"/>
              </a:rPr>
              <a:t>COLLABORATE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1837316" y="655467"/>
            <a:ext cx="5825579" cy="3851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212"/>
              </a:lnSpc>
              <a:spcBef>
                <a:spcPct val="0"/>
              </a:spcBef>
            </a:pPr>
            <a:r>
              <a:rPr lang="en-US" sz="2650" b="1" dirty="0">
                <a:solidFill>
                  <a:srgbClr val="024676"/>
                </a:solidFill>
                <a:latin typeface="Arial Bold"/>
                <a:ea typeface="Aileron Bold"/>
                <a:cs typeface="Aileron Bold"/>
                <a:sym typeface="Aileron Bold"/>
              </a:rPr>
              <a:t>the spectrum of public participation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ubactivity xmlns="f37e0360-3b46-4e73-9940-567cdfdcdeea" xsi:nil="true"/>
    <BusinessValue xmlns="f37e0360-3b46-4e73-9940-567cdfdcdeea" xsi:nil="true"/>
    <PRADateDisposal xmlns="f37e0360-3b46-4e73-9940-567cdfdcdeea" xsi:nil="true"/>
    <ServiceRequestNumber xmlns="f37e0360-3b46-4e73-9940-567cdfdcdeea" xsi:nil="true"/>
    <KeyWords xmlns="f37e0360-3b46-4e73-9940-567cdfdcdeea" xsi:nil="true"/>
    <SecurityClassification xmlns="f37e0360-3b46-4e73-9940-567cdfdcdeea" xsi:nil="true"/>
    <InternalOnly xmlns="f37e0360-3b46-4e73-9940-567cdfdcdeea">false</InternalOnly>
    <PRADate3 xmlns="f37e0360-3b46-4e73-9940-567cdfdcdeea" xsi:nil="true"/>
    <PRAText5 xmlns="f37e0360-3b46-4e73-9940-567cdfdcdeea" xsi:nil="true"/>
    <Level2 xmlns="f37e0360-3b46-4e73-9940-567cdfdcdeea" xsi:nil="true"/>
    <Activity xmlns="f37e0360-3b46-4e73-9940-567cdfdcdeea">Advisory</Activity>
    <AggregationStatus xmlns="f37e0360-3b46-4e73-9940-567cdfdcdeea">Normal</AggregationStatus>
    <Comments xmlns="f37e0360-3b46-4e73-9940-567cdfdcdeea" xsi:nil="true"/>
    <CategoryValue xmlns="f37e0360-3b46-4e73-9940-567cdfdcdeea">NA</CategoryValue>
    <PRADate2 xmlns="f37e0360-3b46-4e73-9940-567cdfdcdeea" xsi:nil="true"/>
    <Case xmlns="f37e0360-3b46-4e73-9940-567cdfdcdeea">Strengthening the Connected Communities Advisory Groups Project</Case>
    <PRAText1 xmlns="f37e0360-3b46-4e73-9940-567cdfdcdeea" xsi:nil="true"/>
    <PRAText4 xmlns="f37e0360-3b46-4e73-9940-567cdfdcdeea" xsi:nil="true"/>
    <Level3 xmlns="f37e0360-3b46-4e73-9940-567cdfdcdeea" xsi:nil="true"/>
    <Team xmlns="f37e0360-3b46-4e73-9940-567cdfdcdeea" xsi:nil="true"/>
    <Project xmlns="f37e0360-3b46-4e73-9940-567cdfdcdeea">NA</Project>
    <FunctionGroup xmlns="f37e0360-3b46-4e73-9940-567cdfdcdeea">Community Services</FunctionGroup>
    <Function xmlns="f37e0360-3b46-4e73-9940-567cdfdcdeea">Community Liaison</Function>
    <RelatedPeople xmlns="f37e0360-3b46-4e73-9940-567cdfdcdeea">
      <UserInfo>
        <DisplayName/>
        <AccountId xsi:nil="true"/>
        <AccountType/>
      </UserInfo>
    </RelatedPeople>
    <AggregationNarrative xmlns="f37e0360-3b46-4e73-9940-567cdfdcdeea" xsi:nil="true"/>
    <Channel xmlns="f37e0360-3b46-4e73-9940-567cdfdcdeea">NA</Channel>
    <PRAType xmlns="f37e0360-3b46-4e73-9940-567cdfdcdeea">Doc</PRAType>
    <PRADate1 xmlns="f37e0360-3b46-4e73-9940-567cdfdcdeea" xsi:nil="true"/>
    <DocumentType xmlns="f37e0360-3b46-4e73-9940-567cdfdcdeea" xsi:nil="true"/>
    <PRAText3 xmlns="f37e0360-3b46-4e73-9940-567cdfdcdeea" xsi:nil="true"/>
    <Year xmlns="f37e0360-3b46-4e73-9940-567cdfdcdeea" xsi:nil="true"/>
    <Narrative xmlns="f37e0360-3b46-4e73-9940-567cdfdcdeea" xsi:nil="true"/>
    <CategoryName xmlns="f37e0360-3b46-4e73-9940-567cdfdcdeea">NA</CategoryName>
    <PRADateTrigger xmlns="f37e0360-3b46-4e73-9940-567cdfdcdeea" xsi:nil="true"/>
    <PRAText2 xmlns="f37e0360-3b46-4e73-9940-567cdfdcdeea" xsi:nil="true"/>
    <HarmonieUIHidden xmlns="f37e0360-3b46-4e73-9940-567cdfdcdee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Excel" ma:contentTypeID="0x0101000760C049061D67448F19A577F20F0FF5002812037B374E1F4D817C0A1A68EAEC70" ma:contentTypeVersion="2" ma:contentTypeDescription="Create a new document." ma:contentTypeScope="" ma:versionID="d9ede601bb32883b23420b3bc9ea4055">
  <xsd:schema xmlns:xsd="http://www.w3.org/2001/XMLSchema" xmlns:xs="http://www.w3.org/2001/XMLSchema" xmlns:p="http://schemas.microsoft.com/office/2006/metadata/properties" xmlns:ns2="f37e0360-3b46-4e73-9940-567cdfdcdeea" targetNamespace="http://schemas.microsoft.com/office/2006/metadata/properties" ma:root="true" ma:fieldsID="9ea04274027427bd8c4bf4339ce6d06d" ns2:_="">
    <xsd:import namespace="f37e0360-3b46-4e73-9940-567cdfdcdeea"/>
    <xsd:element name="properties">
      <xsd:complexType>
        <xsd:sequence>
          <xsd:element name="documentManagement">
            <xsd:complexType>
              <xsd:all>
                <xsd:element ref="ns2:KeyWords" minOccurs="0"/>
                <xsd:element ref="ns2:Comments" minOccurs="0"/>
                <xsd:element ref="ns2:DocumentType" minOccurs="0"/>
                <xsd:element ref="ns2:Narrative" minOccurs="0"/>
                <xsd:element ref="ns2:SecurityClassification" minOccurs="0"/>
                <xsd:element ref="ns2:Subactivity" minOccurs="0"/>
                <xsd:element ref="ns2:Case" minOccurs="0"/>
                <xsd:element ref="ns2:RelatedPeople" minOccurs="0"/>
                <xsd:element ref="ns2:CategoryName" minOccurs="0"/>
                <xsd:element ref="ns2:CategoryValue" minOccurs="0"/>
                <xsd:element ref="ns2:BusinessValue" minOccurs="0"/>
                <xsd:element ref="ns2:FunctionGroup" minOccurs="0"/>
                <xsd:element ref="ns2:Function" minOccurs="0"/>
                <xsd:element ref="ns2:PRAType" minOccurs="0"/>
                <xsd:element ref="ns2:PRADate1" minOccurs="0"/>
                <xsd:element ref="ns2:PRADate2" minOccurs="0"/>
                <xsd:element ref="ns2:PRADate3" minOccurs="0"/>
                <xsd:element ref="ns2:PRADateDisposal" minOccurs="0"/>
                <xsd:element ref="ns2:PRADateTrigger" minOccurs="0"/>
                <xsd:element ref="ns2:PRAText1" minOccurs="0"/>
                <xsd:element ref="ns2:PRAText2" minOccurs="0"/>
                <xsd:element ref="ns2:PRAText3" minOccurs="0"/>
                <xsd:element ref="ns2:PRAText4" minOccurs="0"/>
                <xsd:element ref="ns2:PRAText5" minOccurs="0"/>
                <xsd:element ref="ns2:AggregationStatus" minOccurs="0"/>
                <xsd:element ref="ns2:Project" minOccurs="0"/>
                <xsd:element ref="ns2:Activity" minOccurs="0"/>
                <xsd:element ref="ns2:AggregationNarrative" minOccurs="0"/>
                <xsd:element ref="ns2:Channel" minOccurs="0"/>
                <xsd:element ref="ns2:Team" minOccurs="0"/>
                <xsd:element ref="ns2:Level2" minOccurs="0"/>
                <xsd:element ref="ns2:Level3" minOccurs="0"/>
                <xsd:element ref="ns2:Year" minOccurs="0"/>
                <xsd:element ref="ns2:HarmonieUIHidden" minOccurs="0"/>
                <xsd:element ref="ns2:ServiceRequestNumber" minOccurs="0"/>
                <xsd:element ref="ns2:InternalOnl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7e0360-3b46-4e73-9940-567cdfdcdeea" elementFormDefault="qualified">
    <xsd:import namespace="http://schemas.microsoft.com/office/2006/documentManagement/types"/>
    <xsd:import namespace="http://schemas.microsoft.com/office/infopath/2007/PartnerControls"/>
    <xsd:element name="KeyWords" ma:index="8" nillable="true" ma:displayName="Key Words" ma:internalName="KeyWords" ma:readOnly="false">
      <xsd:simpleType>
        <xsd:restriction base="dms:Note">
          <xsd:maxLength value="255"/>
        </xsd:restriction>
      </xsd:simpleType>
    </xsd:element>
    <xsd:element name="Comments" ma:index="9" nillable="true" ma:displayName="Comments" ma:internalName="Comments" ma:readOnly="false">
      <xsd:simpleType>
        <xsd:restriction base="dms:Note">
          <xsd:maxLength value="255"/>
        </xsd:restriction>
      </xsd:simpleType>
    </xsd:element>
    <xsd:element name="DocumentType" ma:index="10" nillable="true" ma:displayName="Document Type" ma:format="Dropdown" ma:hidden="true" ma:internalName="DocumentType" ma:readOnly="false">
      <xsd:simpleType>
        <xsd:restriction base="dms:Choice">
          <xsd:enumeration value="APPLICATION, certificate, consent related"/>
          <xsd:enumeration value="CONTRACT, Variation, Agreement"/>
          <xsd:enumeration value="CORRESPONDENCE"/>
          <xsd:enumeration value="DRAWING, Plan, Map"/>
          <xsd:enumeration value="EMPLOYMENT related"/>
          <xsd:enumeration value="FINANCIAL related"/>
          <xsd:enumeration value="KNOWLEDGE article"/>
          <xsd:enumeration value="MEETING related"/>
          <xsd:enumeration value="MEMO, Filenote, Email"/>
          <xsd:enumeration value="MODEL, Calculation, Working"/>
          <xsd:enumeration value="PHOTO, Image or Multi-media"/>
          <xsd:enumeration value="PRESENTATION"/>
          <xsd:enumeration value="PUBLICATION material"/>
          <xsd:enumeration value="PURCHASING related"/>
          <xsd:enumeration value="REPORT, or planning related"/>
          <xsd:enumeration value="RULES, Policy, Bylaw, procedure"/>
          <xsd:enumeration value="SERVICE REQUEST related"/>
          <xsd:enumeration value="SPECIFICATION or standard"/>
          <xsd:enumeration value="SUPPLIER PRODUCT Info"/>
          <xsd:enumeration value="TEMPLATE, Checklist or Form"/>
        </xsd:restriction>
      </xsd:simpleType>
    </xsd:element>
    <xsd:element name="Narrative" ma:index="11" nillable="true" ma:displayName="Narrative" ma:hidden="true" ma:internalName="Narrative" ma:readOnly="false">
      <xsd:simpleType>
        <xsd:restriction base="dms:Note"/>
      </xsd:simpleType>
    </xsd:element>
    <xsd:element name="SecurityClassification" ma:index="12" nillable="true" ma:displayName="Security Classification" ma:format="Dropdown" ma:hidden="true" ma:internalName="SecurityClassification" ma:readOnly="false">
      <xsd:simpleType>
        <xsd:restriction base="dms:Choice">
          <xsd:enumeration value="Confidential"/>
          <xsd:enumeration value="Restricted"/>
          <xsd:enumeration value="Unrestricted"/>
        </xsd:restriction>
      </xsd:simpleType>
    </xsd:element>
    <xsd:element name="Subactivity" ma:index="13" nillable="true" ma:displayName="Subactivity" ma:default="NA" ma:hidden="true" ma:internalName="Subactivity" ma:readOnly="false">
      <xsd:simpleType>
        <xsd:restriction base="dms:Text">
          <xsd:maxLength value="255"/>
        </xsd:restriction>
      </xsd:simpleType>
    </xsd:element>
    <xsd:element name="Case" ma:index="14" nillable="true" ma:displayName="Case" ma:default="NA" ma:hidden="true" ma:internalName="Case" ma:readOnly="false">
      <xsd:simpleType>
        <xsd:restriction base="dms:Text">
          <xsd:maxLength value="255"/>
        </xsd:restriction>
      </xsd:simpleType>
    </xsd:element>
    <xsd:element name="RelatedPeople" ma:index="15" nillable="true" ma:displayName="Related People" ma:hidden="true" ma:list="UserInfo" ma:SharePointGroup="0" ma:internalName="RelatedPeople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ategoryName" ma:index="16" nillable="true" ma:displayName="Category 1" ma:default="NA" ma:hidden="true" ma:internalName="CategoryName" ma:readOnly="false">
      <xsd:simpleType>
        <xsd:restriction base="dms:Text">
          <xsd:maxLength value="255"/>
        </xsd:restriction>
      </xsd:simpleType>
    </xsd:element>
    <xsd:element name="CategoryValue" ma:index="17" nillable="true" ma:displayName="Category 2" ma:default="NA" ma:hidden="true" ma:internalName="CategoryValue" ma:readOnly="false">
      <xsd:simpleType>
        <xsd:restriction base="dms:Text">
          <xsd:maxLength value="255"/>
        </xsd:restriction>
      </xsd:simpleType>
    </xsd:element>
    <xsd:element name="BusinessValue" ma:index="18" nillable="true" ma:displayName="Business Value" ma:hidden="true" ma:internalName="BusinessValue" ma:readOnly="false">
      <xsd:simpleType>
        <xsd:restriction base="dms:Text">
          <xsd:maxLength value="255"/>
        </xsd:restriction>
      </xsd:simpleType>
    </xsd:element>
    <xsd:element name="FunctionGroup" ma:index="19" nillable="true" ma:displayName="Function Group" ma:default="Corporate Support" ma:hidden="true" ma:internalName="FunctionGroup" ma:readOnly="false">
      <xsd:simpleType>
        <xsd:restriction base="dms:Text">
          <xsd:maxLength value="255"/>
        </xsd:restriction>
      </xsd:simpleType>
    </xsd:element>
    <xsd:element name="Function" ma:index="20" nillable="true" ma:displayName="Function" ma:default="Business Unit Management" ma:hidden="true" ma:internalName="Function" ma:readOnly="false">
      <xsd:simpleType>
        <xsd:restriction base="dms:Text">
          <xsd:maxLength value="255"/>
        </xsd:restriction>
      </xsd:simpleType>
    </xsd:element>
    <xsd:element name="PRAType" ma:index="21" nillable="true" ma:displayName="PRA Type" ma:default="Doc" ma:hidden="true" ma:internalName="PRAType" ma:readOnly="false">
      <xsd:simpleType>
        <xsd:restriction base="dms:Text">
          <xsd:maxLength value="255"/>
        </xsd:restriction>
      </xsd:simpleType>
    </xsd:element>
    <xsd:element name="PRADate1" ma:index="22" nillable="true" ma:displayName="PRA Date 1" ma:format="DateOnly" ma:hidden="true" ma:internalName="PRADate1" ma:readOnly="false">
      <xsd:simpleType>
        <xsd:restriction base="dms:DateTime"/>
      </xsd:simpleType>
    </xsd:element>
    <xsd:element name="PRADate2" ma:index="23" nillable="true" ma:displayName="PRA Date 2" ma:format="DateOnly" ma:hidden="true" ma:internalName="PRADate2" ma:readOnly="false">
      <xsd:simpleType>
        <xsd:restriction base="dms:DateTime"/>
      </xsd:simpleType>
    </xsd:element>
    <xsd:element name="PRADate3" ma:index="24" nillable="true" ma:displayName="PRA Date 3" ma:format="DateOnly" ma:hidden="true" ma:internalName="PRADate3" ma:readOnly="false">
      <xsd:simpleType>
        <xsd:restriction base="dms:DateTime"/>
      </xsd:simpleType>
    </xsd:element>
    <xsd:element name="PRADateDisposal" ma:index="25" nillable="true" ma:displayName="PRA Date Disposal" ma:format="DateOnly" ma:hidden="true" ma:internalName="PRADateDisposal" ma:readOnly="false">
      <xsd:simpleType>
        <xsd:restriction base="dms:DateTime"/>
      </xsd:simpleType>
    </xsd:element>
    <xsd:element name="PRADateTrigger" ma:index="26" nillable="true" ma:displayName="PRA Date Trigger" ma:format="DateOnly" ma:hidden="true" ma:internalName="PRADateTrigger" ma:readOnly="false">
      <xsd:simpleType>
        <xsd:restriction base="dms:DateTime"/>
      </xsd:simpleType>
    </xsd:element>
    <xsd:element name="PRAText1" ma:index="27" nillable="true" ma:displayName="PRA Text 1" ma:hidden="true" ma:internalName="PRAText1" ma:readOnly="false">
      <xsd:simpleType>
        <xsd:restriction base="dms:Text">
          <xsd:maxLength value="255"/>
        </xsd:restriction>
      </xsd:simpleType>
    </xsd:element>
    <xsd:element name="PRAText2" ma:index="28" nillable="true" ma:displayName="PRA Text 2" ma:hidden="true" ma:internalName="PRAText2" ma:readOnly="false">
      <xsd:simpleType>
        <xsd:restriction base="dms:Text">
          <xsd:maxLength value="255"/>
        </xsd:restriction>
      </xsd:simpleType>
    </xsd:element>
    <xsd:element name="PRAText3" ma:index="29" nillable="true" ma:displayName="PRA Text 3" ma:hidden="true" ma:internalName="PRAText3" ma:readOnly="false">
      <xsd:simpleType>
        <xsd:restriction base="dms:Text">
          <xsd:maxLength value="255"/>
        </xsd:restriction>
      </xsd:simpleType>
    </xsd:element>
    <xsd:element name="PRAText4" ma:index="30" nillable="true" ma:displayName="PRA Text 4" ma:hidden="true" ma:internalName="PRAText4" ma:readOnly="false">
      <xsd:simpleType>
        <xsd:restriction base="dms:Text">
          <xsd:maxLength value="255"/>
        </xsd:restriction>
      </xsd:simpleType>
    </xsd:element>
    <xsd:element name="PRAText5" ma:index="31" nillable="true" ma:displayName="PRA Text 5" ma:hidden="true" ma:internalName="PRAText5" ma:readOnly="false">
      <xsd:simpleType>
        <xsd:restriction base="dms:Text">
          <xsd:maxLength value="255"/>
        </xsd:restriction>
      </xsd:simpleType>
    </xsd:element>
    <xsd:element name="AggregationStatus" ma:index="32" nillable="true" ma:displayName="Aggregation Status" ma:default="Normal" ma:format="Dropdown" ma:hidden="true" ma:internalName="AggregationStatus" ma:readOnly="false">
      <xsd:simpleType>
        <xsd:union memberTypes="dms:Text">
          <xsd:simpleType>
            <xsd:restriction base="dms:Choice">
              <xsd:enumeration value="Delete Soon"/>
              <xsd:enumeration value="Transfer Soon"/>
              <xsd:enumeration value="Appraise Soon"/>
              <xsd:enumeration value="Delete"/>
              <xsd:enumeration value="Transfer"/>
              <xsd:enumeration value="Appraise"/>
              <xsd:enumeration value="Hold"/>
              <xsd:enumeration value="Normal"/>
              <xsd:enumeration value="Archive"/>
            </xsd:restriction>
          </xsd:simpleType>
        </xsd:union>
      </xsd:simpleType>
    </xsd:element>
    <xsd:element name="Project" ma:index="33" nillable="true" ma:displayName="Project" ma:default="NA" ma:hidden="true" ma:internalName="Project" ma:readOnly="false">
      <xsd:simpleType>
        <xsd:restriction base="dms:Text">
          <xsd:maxLength value="255"/>
        </xsd:restriction>
      </xsd:simpleType>
    </xsd:element>
    <xsd:element name="Activity" ma:index="34" nillable="true" ma:displayName="Activity" ma:default="NA" ma:hidden="true" ma:internalName="Activity" ma:readOnly="false">
      <xsd:simpleType>
        <xsd:restriction base="dms:Text">
          <xsd:maxLength value="255"/>
        </xsd:restriction>
      </xsd:simpleType>
    </xsd:element>
    <xsd:element name="AggregationNarrative" ma:index="35" nillable="true" ma:displayName="Aggregation Narrative" ma:hidden="true" ma:internalName="AggregationNarrative" ma:readOnly="false">
      <xsd:simpleType>
        <xsd:restriction base="dms:Text">
          <xsd:maxLength value="255"/>
        </xsd:restriction>
      </xsd:simpleType>
    </xsd:element>
    <xsd:element name="Channel" ma:index="36" nillable="true" ma:displayName="Channel" ma:default="NA" ma:hidden="true" ma:internalName="Channel" ma:readOnly="false">
      <xsd:simpleType>
        <xsd:restriction base="dms:Text">
          <xsd:maxLength value="255"/>
        </xsd:restriction>
      </xsd:simpleType>
    </xsd:element>
    <xsd:element name="Team" ma:index="37" nillable="true" ma:displayName="Team" ma:default="Democracy Services" ma:hidden="true" ma:internalName="Team" ma:readOnly="false">
      <xsd:simpleType>
        <xsd:restriction base="dms:Text">
          <xsd:maxLength value="255"/>
        </xsd:restriction>
      </xsd:simpleType>
    </xsd:element>
    <xsd:element name="Level2" ma:index="38" nillable="true" ma:displayName="Level2" ma:hidden="true" ma:internalName="Level2" ma:readOnly="false">
      <xsd:simpleType>
        <xsd:restriction base="dms:Text">
          <xsd:maxLength value="255"/>
        </xsd:restriction>
      </xsd:simpleType>
    </xsd:element>
    <xsd:element name="Level3" ma:index="39" nillable="true" ma:displayName="Level3" ma:hidden="true" ma:internalName="Level3" ma:readOnly="false">
      <xsd:simpleType>
        <xsd:restriction base="dms:Text">
          <xsd:maxLength value="255"/>
        </xsd:restriction>
      </xsd:simpleType>
    </xsd:element>
    <xsd:element name="Year" ma:index="40" nillable="true" ma:displayName="Year" ma:hidden="true" ma:internalName="Year" ma:readOnly="false">
      <xsd:simpleType>
        <xsd:restriction base="dms:Text">
          <xsd:maxLength value="255"/>
        </xsd:restriction>
      </xsd:simpleType>
    </xsd:element>
    <xsd:element name="HarmonieUIHidden" ma:index="41" nillable="true" ma:displayName="HarmonieUIHidden" ma:hidden="true" ma:internalName="HarmonieUIHidden" ma:readOnly="false">
      <xsd:simpleType>
        <xsd:restriction base="dms:Text">
          <xsd:maxLength value="255"/>
        </xsd:restriction>
      </xsd:simpleType>
    </xsd:element>
    <xsd:element name="ServiceRequestNumber" ma:index="42" nillable="true" ma:displayName="Service Request Number" ma:internalName="ServiceRequestNumber" ma:readOnly="false">
      <xsd:simpleType>
        <xsd:restriction base="dms:Text">
          <xsd:maxLength value="255"/>
        </xsd:restriction>
      </xsd:simpleType>
    </xsd:element>
    <xsd:element name="InternalOnly" ma:index="43" nillable="true" ma:displayName="Internal Only" ma:default="0" ma:internalName="InternalOnly" ma:readOnly="fals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570538-12AB-41C6-BA81-C5DD78293A0F}">
  <ds:schemaRefs>
    <ds:schemaRef ds:uri="http://schemas.microsoft.com/office/2006/metadata/properties"/>
    <ds:schemaRef ds:uri="http://purl.org/dc/elements/1.1/"/>
    <ds:schemaRef ds:uri="44f1fc5f-b325-4eee-aff1-f819b799bcaf"/>
    <ds:schemaRef ds:uri="55bcd593-d4c7-4359-a33f-8fe16413171d"/>
    <ds:schemaRef ds:uri="5bd205ad-2945-4b0f-982a-48f644879018"/>
    <ds:schemaRef ds:uri="http://schemas.microsoft.com/office/infopath/2007/PartnerControls"/>
    <ds:schemaRef ds:uri="725c79e5-42ce-4aa0-ac78-b6418001f0d2"/>
    <ds:schemaRef ds:uri="http://schemas.openxmlformats.org/package/2006/metadata/core-properties"/>
    <ds:schemaRef ds:uri="c91a514c-9034-4fa3-897a-8352025b26ed"/>
    <ds:schemaRef ds:uri="4f9c820c-e7e2-444d-97ee-45f2b3485c1d"/>
    <ds:schemaRef ds:uri="381fdc19-f15d-467a-966c-d71857fcddc8"/>
    <ds:schemaRef ds:uri="http://schemas.microsoft.com/office/2006/documentManagement/types"/>
    <ds:schemaRef ds:uri="http://purl.org/dc/terms/"/>
    <ds:schemaRef ds:uri="46797747-dd6d-4086-967a-b0bfb3177941"/>
    <ds:schemaRef ds:uri="http://purl.org/dc/dcmitype/"/>
    <ds:schemaRef ds:uri="http://www.w3.org/XML/1998/namespace"/>
    <ds:schemaRef ds:uri="15ffb055-6eb4-45a1-bc20-bf2ac0d420da"/>
  </ds:schemaRefs>
</ds:datastoreItem>
</file>

<file path=customXml/itemProps2.xml><?xml version="1.0" encoding="utf-8"?>
<ds:datastoreItem xmlns:ds="http://schemas.openxmlformats.org/officeDocument/2006/customXml" ds:itemID="{F6424C97-B5F9-4B4E-A92E-72495FA50E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A7AFA1-18FC-4553-B93F-878FCE54EE79}"/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549</Words>
  <Application>Microsoft Office PowerPoint</Application>
  <PresentationFormat>Custom</PresentationFormat>
  <Paragraphs>188</Paragraphs>
  <Slides>16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Presentation: Strengthening the Advisory Groups PPT</dc:title>
  <cp:lastModifiedBy>Ella Tisdall</cp:lastModifiedBy>
  <cp:revision>38</cp:revision>
  <dcterms:created xsi:type="dcterms:W3CDTF">2006-08-16T00:00:00Z</dcterms:created>
  <dcterms:modified xsi:type="dcterms:W3CDTF">2024-11-04T03:49:59Z</dcterms:modified>
  <dc:identifier>DAGVZ6cFoJk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0x0101000760C049061D67448F19A577F20F0FF5002812037B374E1F4D817C0A1A68EAEC70</vt:lpwstr>
  </property>
  <property fmtid="{D5CDD505-2E9C-101B-9397-08002B2CF9AE}" pid="3" name="Property">
    <vt:lpwstr/>
  </property>
  <property fmtid="{D5CDD505-2E9C-101B-9397-08002B2CF9AE}" pid="4" name="MediaServiceImageTags">
    <vt:lpwstr/>
  </property>
</Properties>
</file>