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753600" cy="7315200"/>
  <p:notesSz cx="6858000" cy="9144000"/>
  <p:embeddedFontLst>
    <p:embeddedFont>
      <p:font typeface="Aileron Bold" panose="020B0604020202020204" charset="0"/>
      <p:regular r:id="rId22"/>
    </p:embeddedFont>
    <p:embeddedFont>
      <p:font typeface="Aileron Bold Italics" panose="020B0604020202020204" charset="0"/>
      <p:regular r:id="rId23"/>
    </p:embeddedFont>
    <p:embeddedFont>
      <p:font typeface="Arial Bold" panose="020B0704020202020204" pitchFamily="34" charset="0"/>
      <p:regular r:id="rId24"/>
      <p:bold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884CC9-5C1E-DFDB-44CF-7A8D1ADC81EF}" v="125" dt="2024-11-04T03:49:03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99" d="100"/>
          <a:sy n="99" d="100"/>
        </p:scale>
        <p:origin x="17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Slide         Description</a:t>
            </a:r>
          </a:p>
          <a:p>
            <a:endParaRPr lang="en-US"/>
          </a:p>
          <a:p>
            <a:r>
              <a:rPr lang="en-US"/>
              <a:t>1              Title</a:t>
            </a:r>
          </a:p>
          <a:p>
            <a:r>
              <a:rPr lang="en-US"/>
              <a:t>2              Set the Scene (+)</a:t>
            </a:r>
          </a:p>
          <a:p>
            <a:r>
              <a:rPr lang="en-US"/>
              <a:t>3              Set the Scene (-)</a:t>
            </a:r>
          </a:p>
          <a:p>
            <a:endParaRPr lang="en-US"/>
          </a:p>
          <a:p>
            <a:r>
              <a:rPr lang="en-US"/>
              <a:t>Action Plan and Youth Development</a:t>
            </a:r>
          </a:p>
          <a:p>
            <a:r>
              <a:rPr lang="en-US"/>
              <a:t>4              Action Plan – Introduce Action Plan</a:t>
            </a:r>
          </a:p>
          <a:p>
            <a:r>
              <a:rPr lang="en-US"/>
              <a:t>5-11        Youth Development – Elaborate on YD (the Heart of the ActionPlan)</a:t>
            </a:r>
          </a:p>
          <a:p>
            <a:endParaRPr lang="en-US"/>
          </a:p>
          <a:p>
            <a:r>
              <a:rPr lang="en-US"/>
              <a:t>12           Reflection point – REMOVE???</a:t>
            </a:r>
          </a:p>
          <a:p>
            <a:endParaRPr lang="en-US"/>
          </a:p>
          <a:p>
            <a:r>
              <a:rPr lang="en-US"/>
              <a:t>Other Funding/Support</a:t>
            </a:r>
          </a:p>
          <a:p>
            <a:r>
              <a:rPr lang="en-US"/>
              <a:t>13            SIF overview</a:t>
            </a:r>
          </a:p>
          <a:p>
            <a:endParaRPr lang="en-US"/>
          </a:p>
          <a:p>
            <a:r>
              <a:rPr lang="en-US"/>
              <a:t>14            Other Funding Activity</a:t>
            </a:r>
          </a:p>
          <a:p>
            <a:r>
              <a:rPr lang="en-US"/>
              <a:t>15            Otaki Youth Space</a:t>
            </a:r>
          </a:p>
          <a:p>
            <a:r>
              <a:rPr lang="en-US"/>
              <a:t>16            ZEAL</a:t>
            </a:r>
          </a:p>
          <a:p>
            <a:r>
              <a:rPr lang="en-US"/>
              <a:t>17            KYS</a:t>
            </a:r>
          </a:p>
          <a:p>
            <a:endParaRPr lang="en-US"/>
          </a:p>
          <a:p>
            <a:r>
              <a:rPr lang="en-US"/>
              <a:t>Conclude</a:t>
            </a:r>
          </a:p>
          <a:p>
            <a:r>
              <a:rPr lang="en-US"/>
              <a:t>18           Councils Role</a:t>
            </a:r>
          </a:p>
          <a:p>
            <a:r>
              <a:rPr lang="en-US"/>
              <a:t>20           Elephant in the Room time?  (REMOVE?)</a:t>
            </a:r>
          </a:p>
          <a:p>
            <a:endParaRPr lang="en-US"/>
          </a:p>
          <a:p>
            <a:r>
              <a:rPr lang="en-US"/>
              <a:t>21           Next Steps </a:t>
            </a:r>
          </a:p>
          <a:p>
            <a:r>
              <a:rPr lang="en-US"/>
              <a:t>22           End 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06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Janice</a:t>
            </a:r>
          </a:p>
          <a:p>
            <a:r>
              <a:rPr lang="en-US"/>
              <a:t>‹#›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0" y="0"/>
                </a:moveTo>
                <a:lnTo>
                  <a:pt x="9753600" y="0"/>
                </a:lnTo>
                <a:lnTo>
                  <a:pt x="9753600" y="7315200"/>
                </a:lnTo>
                <a:lnTo>
                  <a:pt x="0" y="73152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1124913"/>
            <a:ext cx="8107710" cy="31337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47"/>
              </a:lnSpc>
            </a:pPr>
            <a:r>
              <a:rPr lang="en-US" sz="4039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Strengthening the Advisory Groups</a:t>
            </a:r>
          </a:p>
          <a:p>
            <a:pPr algn="ctr">
              <a:lnSpc>
                <a:spcPts val="4847"/>
              </a:lnSpc>
            </a:pPr>
            <a:endParaRPr lang="en-US" sz="4039" b="1" dirty="0">
              <a:solidFill>
                <a:srgbClr val="024676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88"/>
              </a:lnSpc>
            </a:pPr>
            <a:r>
              <a:rPr lang="en-US" sz="274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Disability Advisory Group </a:t>
            </a:r>
          </a:p>
          <a:p>
            <a:pPr algn="ctr">
              <a:lnSpc>
                <a:spcPts val="3288"/>
              </a:lnSpc>
            </a:pPr>
            <a:r>
              <a:rPr lang="en-US" sz="274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Youth Council </a:t>
            </a:r>
          </a:p>
          <a:p>
            <a:pPr algn="ctr">
              <a:lnSpc>
                <a:spcPts val="3288"/>
              </a:lnSpc>
            </a:pPr>
            <a:r>
              <a:rPr lang="en-US" sz="274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Older Persons’ Council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-1252220" y="3508609"/>
            <a:ext cx="3967480" cy="712308"/>
            <a:chOff x="0" y="0"/>
            <a:chExt cx="1469437" cy="26381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469437" cy="263818"/>
            </a:xfrm>
            <a:custGeom>
              <a:avLst/>
              <a:gdLst/>
              <a:ahLst/>
              <a:cxnLst/>
              <a:rect l="l" t="t" r="r" b="b"/>
              <a:pathLst>
                <a:path w="1469437" h="263818">
                  <a:moveTo>
                    <a:pt x="70248" y="0"/>
                  </a:moveTo>
                  <a:lnTo>
                    <a:pt x="1399189" y="0"/>
                  </a:lnTo>
                  <a:cubicBezTo>
                    <a:pt x="1437986" y="0"/>
                    <a:pt x="1469437" y="31451"/>
                    <a:pt x="1469437" y="70248"/>
                  </a:cubicBezTo>
                  <a:lnTo>
                    <a:pt x="1469437" y="193569"/>
                  </a:lnTo>
                  <a:cubicBezTo>
                    <a:pt x="1469437" y="232367"/>
                    <a:pt x="1437986" y="263818"/>
                    <a:pt x="1399189" y="263818"/>
                  </a:cubicBezTo>
                  <a:lnTo>
                    <a:pt x="70248" y="263818"/>
                  </a:lnTo>
                  <a:cubicBezTo>
                    <a:pt x="31451" y="263818"/>
                    <a:pt x="0" y="232367"/>
                    <a:pt x="0" y="193569"/>
                  </a:cubicBezTo>
                  <a:lnTo>
                    <a:pt x="0" y="70248"/>
                  </a:lnTo>
                  <a:cubicBezTo>
                    <a:pt x="0" y="31451"/>
                    <a:pt x="31451" y="0"/>
                    <a:pt x="70248" y="0"/>
                  </a:cubicBezTo>
                  <a:close/>
                </a:path>
              </a:pathLst>
            </a:custGeom>
            <a:solidFill>
              <a:srgbClr val="DAEDF6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469437" cy="3019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2602564" y="268037"/>
            <a:ext cx="3967480" cy="712308"/>
            <a:chOff x="0" y="0"/>
            <a:chExt cx="1469437" cy="263818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469437" cy="263818"/>
            </a:xfrm>
            <a:custGeom>
              <a:avLst/>
              <a:gdLst/>
              <a:ahLst/>
              <a:cxnLst/>
              <a:rect l="l" t="t" r="r" b="b"/>
              <a:pathLst>
                <a:path w="1469437" h="263818">
                  <a:moveTo>
                    <a:pt x="70248" y="0"/>
                  </a:moveTo>
                  <a:lnTo>
                    <a:pt x="1399189" y="0"/>
                  </a:lnTo>
                  <a:cubicBezTo>
                    <a:pt x="1437986" y="0"/>
                    <a:pt x="1469437" y="31451"/>
                    <a:pt x="1469437" y="70248"/>
                  </a:cubicBezTo>
                  <a:lnTo>
                    <a:pt x="1469437" y="193569"/>
                  </a:lnTo>
                  <a:cubicBezTo>
                    <a:pt x="1469437" y="232367"/>
                    <a:pt x="1437986" y="263818"/>
                    <a:pt x="1399189" y="263818"/>
                  </a:cubicBezTo>
                  <a:lnTo>
                    <a:pt x="70248" y="263818"/>
                  </a:lnTo>
                  <a:cubicBezTo>
                    <a:pt x="31451" y="263818"/>
                    <a:pt x="0" y="232367"/>
                    <a:pt x="0" y="193569"/>
                  </a:cubicBezTo>
                  <a:lnTo>
                    <a:pt x="0" y="70248"/>
                  </a:lnTo>
                  <a:cubicBezTo>
                    <a:pt x="0" y="31451"/>
                    <a:pt x="31451" y="0"/>
                    <a:pt x="70248" y="0"/>
                  </a:cubicBezTo>
                  <a:close/>
                </a:path>
              </a:pathLst>
            </a:custGeom>
            <a:solidFill>
              <a:srgbClr val="DAEDF6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1469437" cy="3019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1485127" y="2687692"/>
            <a:ext cx="2234872" cy="502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structure    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417531" y="3798441"/>
            <a:ext cx="2234872" cy="502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evaluation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900053" y="1276640"/>
            <a:ext cx="2234872" cy="10832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clarity of scope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900053" y="3016414"/>
            <a:ext cx="2234872" cy="10832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fit for purpose</a:t>
            </a:r>
          </a:p>
        </p:txBody>
      </p:sp>
      <p:grpSp>
        <p:nvGrpSpPr>
          <p:cNvPr id="13" name="Group 13"/>
          <p:cNvGrpSpPr/>
          <p:nvPr/>
        </p:nvGrpSpPr>
        <p:grpSpPr>
          <a:xfrm rot="5400000">
            <a:off x="7038340" y="3301446"/>
            <a:ext cx="3967480" cy="712308"/>
            <a:chOff x="0" y="0"/>
            <a:chExt cx="1469437" cy="263818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469437" cy="263818"/>
            </a:xfrm>
            <a:custGeom>
              <a:avLst/>
              <a:gdLst/>
              <a:ahLst/>
              <a:cxnLst/>
              <a:rect l="l" t="t" r="r" b="b"/>
              <a:pathLst>
                <a:path w="1469437" h="263818">
                  <a:moveTo>
                    <a:pt x="70248" y="0"/>
                  </a:moveTo>
                  <a:lnTo>
                    <a:pt x="1399189" y="0"/>
                  </a:lnTo>
                  <a:cubicBezTo>
                    <a:pt x="1437986" y="0"/>
                    <a:pt x="1469437" y="31451"/>
                    <a:pt x="1469437" y="70248"/>
                  </a:cubicBezTo>
                  <a:lnTo>
                    <a:pt x="1469437" y="193569"/>
                  </a:lnTo>
                  <a:cubicBezTo>
                    <a:pt x="1469437" y="232367"/>
                    <a:pt x="1437986" y="263818"/>
                    <a:pt x="1399189" y="263818"/>
                  </a:cubicBezTo>
                  <a:lnTo>
                    <a:pt x="70248" y="263818"/>
                  </a:lnTo>
                  <a:cubicBezTo>
                    <a:pt x="31451" y="263818"/>
                    <a:pt x="0" y="232367"/>
                    <a:pt x="0" y="193569"/>
                  </a:cubicBezTo>
                  <a:lnTo>
                    <a:pt x="0" y="70248"/>
                  </a:lnTo>
                  <a:cubicBezTo>
                    <a:pt x="0" y="31451"/>
                    <a:pt x="31451" y="0"/>
                    <a:pt x="70248" y="0"/>
                  </a:cubicBezTo>
                  <a:close/>
                </a:path>
              </a:pathLst>
            </a:custGeom>
            <a:solidFill>
              <a:srgbClr val="DAEDF6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1469437" cy="3019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6024348" y="1345250"/>
            <a:ext cx="3456209" cy="502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voice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270111" y="4323540"/>
            <a:ext cx="2234872" cy="10832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reflective of community</a:t>
            </a:r>
            <a:endParaRPr lang="en-US" sz="3050" b="1" dirty="0">
              <a:solidFill>
                <a:srgbClr val="024676"/>
              </a:solidFill>
              <a:latin typeface="Arial Bold"/>
              <a:ea typeface="Aileron Bold"/>
              <a:cs typeface="Aileron 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468867" y="292223"/>
            <a:ext cx="2234872" cy="5719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80"/>
              </a:lnSpc>
              <a:spcBef>
                <a:spcPct val="0"/>
              </a:spcBef>
            </a:pPr>
            <a:r>
              <a:rPr lang="en-US" sz="3450" b="1" dirty="0">
                <a:solidFill>
                  <a:srgbClr val="007DC6"/>
                </a:solidFill>
                <a:latin typeface="Arial Bold"/>
                <a:ea typeface="Aileron Bold"/>
                <a:cs typeface="Aileron Bold"/>
                <a:sym typeface="Aileron Bold"/>
              </a:rPr>
              <a:t>PURPOSE</a:t>
            </a:r>
          </a:p>
        </p:txBody>
      </p:sp>
      <p:sp>
        <p:nvSpPr>
          <p:cNvPr id="19" name="TextBox 19"/>
          <p:cNvSpPr txBox="1"/>
          <p:nvPr/>
        </p:nvSpPr>
        <p:spPr>
          <a:xfrm rot="16200000">
            <a:off x="-388510" y="3371624"/>
            <a:ext cx="2234872" cy="5719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80"/>
              </a:lnSpc>
              <a:spcBef>
                <a:spcPct val="0"/>
              </a:spcBef>
            </a:pPr>
            <a:r>
              <a:rPr lang="en-US" sz="3450" b="1" dirty="0">
                <a:solidFill>
                  <a:srgbClr val="007DC6"/>
                </a:solidFill>
                <a:latin typeface="Arial Bold"/>
                <a:ea typeface="Aileron Bold"/>
                <a:cs typeface="Aileron Bold"/>
                <a:sym typeface="Aileron Bold"/>
              </a:rPr>
              <a:t>PROCESS</a:t>
            </a:r>
          </a:p>
        </p:txBody>
      </p:sp>
      <p:sp>
        <p:nvSpPr>
          <p:cNvPr id="20" name="TextBox 20"/>
          <p:cNvSpPr txBox="1"/>
          <p:nvPr/>
        </p:nvSpPr>
        <p:spPr>
          <a:xfrm rot="5400000">
            <a:off x="7937982" y="3191351"/>
            <a:ext cx="2234872" cy="5719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80"/>
              </a:lnSpc>
              <a:spcBef>
                <a:spcPct val="0"/>
              </a:spcBef>
            </a:pPr>
            <a:r>
              <a:rPr lang="en-US" sz="3450" b="1" dirty="0">
                <a:solidFill>
                  <a:srgbClr val="007DC6"/>
                </a:solidFill>
                <a:latin typeface="Arial Bold"/>
                <a:ea typeface="Aileron Bold"/>
                <a:cs typeface="Aileron Bold"/>
                <a:sym typeface="Aileron Bold"/>
              </a:rPr>
              <a:t>PEOPLE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417531" y="5105567"/>
            <a:ext cx="2234872" cy="502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accessible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376428" y="1550379"/>
            <a:ext cx="2234872" cy="502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good info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6018306" y="2394076"/>
            <a:ext cx="2486676" cy="10832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appropriate engagement</a:t>
            </a:r>
            <a:endParaRPr lang="en-US" sz="3050" b="1" dirty="0">
              <a:solidFill>
                <a:srgbClr val="024676"/>
              </a:solidFill>
              <a:latin typeface="Arial Bold"/>
              <a:ea typeface="Aileron Bold"/>
              <a:cs typeface="Aileron 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26382" y="1603234"/>
            <a:ext cx="9427218" cy="5324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Offer real roles and relevant issues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Value advisory group contribution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Involve advisory groups at the most appropriate times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Have a diverse range of representation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Ensure opportunities are accessible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Opportunities for advisory groups to meet with decision makers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436891" y="762000"/>
            <a:ext cx="2879818" cy="5045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Best Practice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90138" y="1624012"/>
            <a:ext cx="8431942" cy="45140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40"/>
              </a:lnSpc>
              <a:spcBef>
                <a:spcPct val="0"/>
              </a:spcBef>
            </a:pPr>
            <a:endParaRPr dirty="0"/>
          </a:p>
          <a:p>
            <a:pPr algn="l">
              <a:lnSpc>
                <a:spcPts val="3240"/>
              </a:lnSpc>
              <a:spcBef>
                <a:spcPct val="0"/>
              </a:spcBef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What kind of information do we need to provide, to help advisory groups develop informed opinions and encourage their full participation?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240"/>
              </a:lnSpc>
              <a:spcBef>
                <a:spcPct val="0"/>
              </a:spcBef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Good information about: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1165860" lvl="2" indent="-388620">
              <a:lnSpc>
                <a:spcPts val="3240"/>
              </a:lnSpc>
              <a:buFont typeface="Arial"/>
              <a:buChar char="⚬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the role/expectations (terms of reference)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1165860" lvl="2" indent="-388620" algn="l">
              <a:lnSpc>
                <a:spcPts val="3240"/>
              </a:lnSpc>
              <a:buFont typeface="Arial"/>
              <a:buChar char="⚬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issues/projects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1165860" lvl="2" indent="-388620" algn="l">
              <a:lnSpc>
                <a:spcPts val="3240"/>
              </a:lnSpc>
              <a:buFont typeface="Arial"/>
              <a:buChar char="⚬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the decision-making process and how their input was used (timely feedback)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40"/>
              </a:lnSpc>
              <a:spcBef>
                <a:spcPct val="0"/>
              </a:spcBef>
            </a:pPr>
            <a:endParaRPr lang="en-US" sz="2700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77051" y="664845"/>
            <a:ext cx="5469252" cy="5045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  <a:spcBef>
                <a:spcPct val="0"/>
              </a:spcBef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Good Information &amp; Process</a:t>
            </a:r>
            <a:endParaRPr lang="en-US" sz="3050" b="1" dirty="0">
              <a:solidFill>
                <a:srgbClr val="024676"/>
              </a:solidFill>
              <a:latin typeface="Arial Bold"/>
              <a:ea typeface="Aileron Bold"/>
              <a:cs typeface="Aileron 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69479" y="645795"/>
            <a:ext cx="7614642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  <a:spcBef>
                <a:spcPct val="0"/>
              </a:spcBef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What makes good engagement?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07834" y="1683231"/>
            <a:ext cx="7918847" cy="45140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Engaging early in the process</a:t>
            </a:r>
          </a:p>
          <a:p>
            <a:pPr marL="291465" lvl="1"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582930" lvl="1" indent="-291465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Engaging throughout the process</a:t>
            </a: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Open and transparent engagement</a:t>
            </a: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Genuine and meaningful engagement</a:t>
            </a: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Being responsive and flexible</a:t>
            </a: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Community engagement isn’t one size fits all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3862976" y="388753"/>
            <a:ext cx="2252365" cy="1616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26"/>
              </a:lnSpc>
            </a:pPr>
            <a:r>
              <a:rPr lang="en-US" sz="30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Our Actions</a:t>
            </a:r>
            <a:r>
              <a:rPr lang="en-US" sz="3050" b="1" dirty="0">
                <a:solidFill>
                  <a:srgbClr val="024676"/>
                </a:solidFill>
                <a:latin typeface="Aileron Bold"/>
                <a:ea typeface="Aileron Bold"/>
                <a:cs typeface="Aileron Bold"/>
                <a:sym typeface="Aileron Bold"/>
              </a:rPr>
              <a:t> </a:t>
            </a:r>
          </a:p>
          <a:p>
            <a:pPr algn="ctr">
              <a:lnSpc>
                <a:spcPts val="4326"/>
              </a:lnSpc>
            </a:pPr>
            <a:endParaRPr lang="en-US" sz="3090" b="1">
              <a:solidFill>
                <a:srgbClr val="024676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l">
              <a:lnSpc>
                <a:spcPts val="4326"/>
              </a:lnSpc>
            </a:pPr>
            <a:r>
              <a:rPr lang="en-US" sz="3050" b="1" dirty="0">
                <a:solidFill>
                  <a:srgbClr val="1470AA"/>
                </a:solidFill>
                <a:latin typeface="Aileron Bold"/>
                <a:ea typeface="Aileron Bold"/>
                <a:cs typeface="Aileron Bold"/>
                <a:sym typeface="Aileron Bold"/>
              </a:rPr>
              <a:t> </a:t>
            </a:r>
            <a:endParaRPr lang="en-US" sz="3050" b="1" dirty="0">
              <a:solidFill>
                <a:srgbClr val="1470AA"/>
              </a:solidFill>
              <a:latin typeface="Aileron Bold"/>
              <a:ea typeface="Aileron Bold"/>
              <a:cs typeface="Aileron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43878" y="1173422"/>
            <a:ext cx="8290560" cy="7429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Co-design with the Chairs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Youth Council - tailored process 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Individual chats with current members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Workshops with each advisory group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Advice from elected members appointed to groups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Conversations with other stakeholders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marL="582930" lvl="1" indent="-291465" algn="l">
              <a:lnSpc>
                <a:spcPts val="3240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Staff input and ideas </a:t>
            </a:r>
            <a:endParaRPr lang="en-US" sz="2700" b="1" dirty="0">
              <a:solidFill>
                <a:srgbClr val="0A66A0"/>
              </a:solidFill>
              <a:latin typeface="Arial Bold"/>
              <a:ea typeface="Arial Bold"/>
              <a:cs typeface="Arial Bold"/>
            </a:endParaRPr>
          </a:p>
          <a:p>
            <a:pPr algn="l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  <a:spcBef>
                <a:spcPct val="0"/>
              </a:spcBef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731520" y="2252608"/>
            <a:ext cx="8462674" cy="2924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40"/>
              </a:lnSpc>
            </a:pPr>
            <a:r>
              <a:rPr lang="en-US" sz="2700" b="1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By April 2025, we will have completed this work and updated processes will be in place for all three groups. </a:t>
            </a:r>
          </a:p>
          <a:p>
            <a:pPr algn="ctr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240"/>
              </a:lnSpc>
              <a:spcBef>
                <a:spcPct val="0"/>
              </a:spcBef>
            </a:pPr>
            <a:endParaRPr lang="en-US" sz="2700" b="1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579105" y="243397"/>
            <a:ext cx="8595390" cy="12230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20"/>
              </a:lnSpc>
            </a:pPr>
            <a:r>
              <a:rPr lang="en-US" sz="4266" b="1">
                <a:solidFill>
                  <a:srgbClr val="007DC6"/>
                </a:solidFill>
                <a:latin typeface="Arial Bold"/>
                <a:ea typeface="Arial Bold"/>
                <a:cs typeface="Arial Bold"/>
                <a:sym typeface="Arial Bold"/>
              </a:rPr>
              <a:t>END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887985"/>
            <a:ext cx="8427368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Wider Review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71767" y="2317773"/>
            <a:ext cx="8735515" cy="22057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2"/>
              </a:lnSpc>
            </a:pPr>
            <a:r>
              <a:rPr lang="en-US" sz="25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This work is part of a broader Advisory Group Review  focused on operational aspects  to enable consistency </a:t>
            </a: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</a:pPr>
            <a:r>
              <a:rPr lang="en-US" sz="25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and strengthen accountability across existing Advisory Groups </a:t>
            </a: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  <a:spcBef>
                <a:spcPct val="0"/>
              </a:spcBef>
            </a:pP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600860" y="1771369"/>
            <a:ext cx="8648668" cy="6831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2"/>
              </a:lnSpc>
            </a:pPr>
            <a:endParaRPr dirty="0"/>
          </a:p>
          <a:p>
            <a:pPr algn="ctr">
              <a:lnSpc>
                <a:spcPts val="3782"/>
              </a:lnSpc>
            </a:pPr>
            <a:r>
              <a:rPr lang="en-US" sz="2700" b="1" dirty="0">
                <a:solidFill>
                  <a:srgbClr val="BEB84B"/>
                </a:solidFill>
                <a:latin typeface="Aileron Bold"/>
                <a:ea typeface="Aileron Bold"/>
                <a:cs typeface="Aileron Bold"/>
                <a:sym typeface="Aileron Bold"/>
              </a:rPr>
              <a:t>   </a:t>
            </a:r>
            <a:r>
              <a:rPr lang="en-US" sz="2700" b="1" dirty="0">
                <a:solidFill>
                  <a:srgbClr val="BEB84B"/>
                </a:solidFill>
                <a:latin typeface="Arial Bold"/>
                <a:ea typeface="Aileron Bold"/>
                <a:cs typeface="Aileron Bold"/>
                <a:sym typeface="Aileron Bold"/>
              </a:rPr>
              <a:t>Community Representative Advisory Groups</a:t>
            </a:r>
            <a:endParaRPr lang="en-US" sz="2700" b="1" dirty="0">
              <a:solidFill>
                <a:srgbClr val="BEB84B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Issues based Advisory Groups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Project Advisory Groups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Specialist focus Advisory Groups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782"/>
              </a:lnSpc>
            </a:pPr>
            <a:r>
              <a:rPr lang="en-US" sz="2700" b="1" i="1" dirty="0">
                <a:solidFill>
                  <a:srgbClr val="0A66A0"/>
                </a:solidFill>
                <a:latin typeface="Arial Bold"/>
                <a:ea typeface="Aileron Bold Italics"/>
                <a:cs typeface="Aileron Bold Italics"/>
                <a:sym typeface="Aileron Bold Italics"/>
              </a:rPr>
              <a:t>Different roles  </a:t>
            </a:r>
            <a:endParaRPr lang="en-US" sz="2700" b="1" i="1" dirty="0">
              <a:solidFill>
                <a:srgbClr val="0A66A0"/>
              </a:solidFill>
              <a:latin typeface="Arial Bold"/>
              <a:ea typeface="Aileron Bold Italics"/>
              <a:cs typeface="Aileron Bold Italics"/>
            </a:endParaRPr>
          </a:p>
          <a:p>
            <a:pPr algn="ctr">
              <a:lnSpc>
                <a:spcPts val="3782"/>
              </a:lnSpc>
            </a:pPr>
            <a:r>
              <a:rPr lang="en-US" sz="2700" b="1" i="1" dirty="0">
                <a:solidFill>
                  <a:srgbClr val="0A66A0"/>
                </a:solidFill>
                <a:latin typeface="Arial Bold"/>
                <a:ea typeface="Aileron Bold Italics"/>
                <a:cs typeface="Aileron Bold Italics"/>
                <a:sym typeface="Aileron Bold Italics"/>
              </a:rPr>
              <a:t>Ongoing/Time Bound </a:t>
            </a:r>
            <a:endParaRPr lang="en-US" sz="2700" b="1" i="1" dirty="0">
              <a:solidFill>
                <a:srgbClr val="0A66A0"/>
              </a:solidFill>
              <a:latin typeface="Arial Bold"/>
              <a:ea typeface="Aileron Bold Italics"/>
              <a:cs typeface="Aileron Bold Italics"/>
            </a:endParaRPr>
          </a:p>
          <a:p>
            <a:pPr algn="ctr">
              <a:lnSpc>
                <a:spcPts val="3782"/>
              </a:lnSpc>
            </a:pPr>
            <a:r>
              <a:rPr lang="en-US" sz="2700" b="1" i="1" dirty="0">
                <a:solidFill>
                  <a:srgbClr val="0A66A0"/>
                </a:solidFill>
                <a:latin typeface="Arial Bold"/>
                <a:ea typeface="Aileron Bold Italics"/>
                <a:cs typeface="Aileron Bold Italics"/>
                <a:sym typeface="Aileron Bold Italics"/>
              </a:rPr>
              <a:t>Different membership </a:t>
            </a:r>
            <a:endParaRPr lang="en-US" sz="2700" b="1" i="1" dirty="0">
              <a:solidFill>
                <a:srgbClr val="0A66A0"/>
              </a:solidFill>
              <a:latin typeface="Arial Bold"/>
              <a:ea typeface="Aileron Bold Italics"/>
              <a:cs typeface="Aileron Bold Italics"/>
            </a:endParaRPr>
          </a:p>
          <a:p>
            <a:pPr algn="ctr">
              <a:lnSpc>
                <a:spcPts val="3782"/>
              </a:lnSpc>
            </a:pPr>
            <a:endParaRPr lang="en-US" sz="2701" b="1" i="1" dirty="0">
              <a:solidFill>
                <a:srgbClr val="0A66A0"/>
              </a:solidFill>
              <a:latin typeface="Aileron Bold Italics"/>
              <a:ea typeface="Aileron Bold Italics"/>
              <a:cs typeface="Aileron Bold Italics"/>
              <a:sym typeface="Aileron Bold Italics"/>
            </a:endParaRPr>
          </a:p>
          <a:p>
            <a:pPr algn="ctr">
              <a:lnSpc>
                <a:spcPts val="3782"/>
              </a:lnSpc>
            </a:pPr>
            <a:r>
              <a:rPr lang="en-US" sz="2701" b="1" dirty="0">
                <a:solidFill>
                  <a:srgbClr val="0A66A0"/>
                </a:solidFill>
                <a:latin typeface="Aileron Bold"/>
                <a:ea typeface="Aileron Bold"/>
                <a:cs typeface="Aileron Bold"/>
                <a:sym typeface="Aileron Bold"/>
              </a:rPr>
              <a:t> </a:t>
            </a:r>
          </a:p>
          <a:p>
            <a:pPr algn="ctr">
              <a:lnSpc>
                <a:spcPts val="4202"/>
              </a:lnSpc>
            </a:pPr>
            <a:endParaRPr lang="en-US" sz="27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4202"/>
              </a:lnSpc>
              <a:spcBef>
                <a:spcPct val="0"/>
              </a:spcBef>
            </a:pPr>
            <a:endParaRPr lang="en-US" sz="27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228600" y="2057400"/>
            <a:ext cx="1032726" cy="791459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BEB84B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174625"/>
              <a:ext cx="711200" cy="434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914370" y="887985"/>
            <a:ext cx="8107710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Different Advisory Groups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887985"/>
            <a:ext cx="8427368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Community based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308580" y="2330899"/>
            <a:ext cx="7136440" cy="31034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2"/>
              </a:lnSpc>
            </a:pPr>
            <a:r>
              <a:rPr lang="en-US" sz="25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Their expertise is their experience, knowledge and connection to people in the communities they represent </a:t>
            </a: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</a:pP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</a:pPr>
            <a:r>
              <a:rPr lang="en-US" sz="25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technical experts </a:t>
            </a: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</a:pPr>
            <a:r>
              <a:rPr lang="en-US" sz="25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sector representatives</a:t>
            </a:r>
            <a:endParaRPr lang="en-US" sz="25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502"/>
              </a:lnSpc>
              <a:spcBef>
                <a:spcPct val="0"/>
              </a:spcBef>
            </a:pPr>
            <a:endParaRPr lang="en-US" sz="2501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887985"/>
            <a:ext cx="8107710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Our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24594" y="1207072"/>
            <a:ext cx="7087262" cy="56230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2"/>
              </a:lnSpc>
            </a:pPr>
            <a:endParaRPr lang="en-US" dirty="0">
              <a:latin typeface="Arial Bold"/>
              <a:cs typeface="Arial Bold"/>
            </a:endParaRPr>
          </a:p>
          <a:p>
            <a:pPr algn="l">
              <a:lnSpc>
                <a:spcPts val="3642"/>
              </a:lnSpc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Focus on: 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642"/>
              </a:lnSpc>
            </a:pP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Providing feedback and ideas related to the communities they represent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642"/>
              </a:lnSpc>
            </a:pP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Acting as a conduit between the broader community and the Council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642"/>
              </a:lnSpc>
            </a:pP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Advocating for their communities 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4202"/>
              </a:lnSpc>
            </a:pPr>
            <a:endParaRPr lang="en-US" sz="26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4202"/>
              </a:lnSpc>
              <a:spcBef>
                <a:spcPct val="0"/>
              </a:spcBef>
            </a:pPr>
            <a:endParaRPr lang="en-US" sz="26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1232232"/>
            <a:ext cx="8107710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Older Persons’ Council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24594" y="2716446"/>
            <a:ext cx="7087262" cy="19062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82930" lvl="1" indent="-291465" algn="l">
              <a:lnSpc>
                <a:spcPts val="3779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Voice for older people in our community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779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Advice and ideas on Council projects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82930" lvl="1" indent="-291465" algn="l">
              <a:lnSpc>
                <a:spcPts val="3779"/>
              </a:lnSpc>
              <a:buFont typeface="Arial"/>
              <a:buChar char="•"/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Supporting an Age Friendly Approach </a:t>
            </a:r>
            <a:endParaRPr lang="en-US" sz="27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1171182"/>
            <a:ext cx="8107710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Youth Council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41235" y="2471043"/>
            <a:ext cx="7682984" cy="33387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42"/>
              </a:lnSpc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Voice for people aged 12 - 24 in our community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642"/>
              </a:lnSpc>
            </a:pP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advocate for young people’s voices in </a:t>
            </a:r>
            <a:r>
              <a:rPr lang="en-US" sz="2600" b="1" err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Kāpiti</a:t>
            </a:r>
            <a:endParaRPr lang="en-US" sz="26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support and showcase youth projects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61340" lvl="1" indent="-280670" algn="l">
              <a:lnSpc>
                <a:spcPts val="3642"/>
              </a:lnSpc>
              <a:buFont typeface="Arial"/>
              <a:buChar char="•"/>
            </a:pPr>
            <a:r>
              <a:rPr lang="en-US" sz="26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connect young people to their community</a:t>
            </a:r>
            <a:endParaRPr lang="en-US" sz="26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4202"/>
              </a:lnSpc>
            </a:pPr>
            <a:endParaRPr lang="en-US" sz="26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4202"/>
              </a:lnSpc>
              <a:spcBef>
                <a:spcPct val="0"/>
              </a:spcBef>
            </a:pPr>
            <a:endParaRPr lang="en-US" sz="26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6773" y="5809827"/>
            <a:ext cx="9751907" cy="1517227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914370" y="1158464"/>
            <a:ext cx="8107710" cy="666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08"/>
              </a:lnSpc>
            </a:pPr>
            <a:r>
              <a:rPr lang="en-US" sz="384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Disability Advisory Group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24594" y="2666101"/>
            <a:ext cx="7087262" cy="28816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2"/>
              </a:lnSpc>
            </a:pPr>
            <a:r>
              <a:rPr lang="en-US" sz="27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 Advice to Council on planning, funding, managing and delivering services for people with disabilities – with a particular focus on issues of access, equity and inclusion</a:t>
            </a:r>
          </a:p>
          <a:p>
            <a:pPr algn="ctr">
              <a:lnSpc>
                <a:spcPts val="3782"/>
              </a:lnSpc>
              <a:spcBef>
                <a:spcPct val="0"/>
              </a:spcBef>
            </a:pPr>
            <a:endParaRPr lang="en-US" sz="2701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38784" y="1746080"/>
            <a:ext cx="1811790" cy="4926183"/>
            <a:chOff x="0" y="0"/>
            <a:chExt cx="6767407" cy="184003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767407" cy="18400303"/>
            </a:xfrm>
            <a:custGeom>
              <a:avLst/>
              <a:gdLst/>
              <a:ahLst/>
              <a:cxnLst/>
              <a:rect l="l" t="t" r="r" b="b"/>
              <a:pathLst>
                <a:path w="6767407" h="18400303">
                  <a:moveTo>
                    <a:pt x="6642947" y="18400303"/>
                  </a:moveTo>
                  <a:lnTo>
                    <a:pt x="124460" y="18400303"/>
                  </a:lnTo>
                  <a:cubicBezTo>
                    <a:pt x="55880" y="18400303"/>
                    <a:pt x="0" y="18344423"/>
                    <a:pt x="0" y="1827584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6642947" y="0"/>
                  </a:lnTo>
                  <a:cubicBezTo>
                    <a:pt x="6711527" y="0"/>
                    <a:pt x="6767407" y="55880"/>
                    <a:pt x="6767407" y="124460"/>
                  </a:cubicBezTo>
                  <a:lnTo>
                    <a:pt x="6767407" y="18275843"/>
                  </a:lnTo>
                  <a:cubicBezTo>
                    <a:pt x="6767407" y="18344423"/>
                    <a:pt x="6711527" y="18400303"/>
                    <a:pt x="6642947" y="18400303"/>
                  </a:cubicBezTo>
                  <a:close/>
                </a:path>
              </a:pathLst>
            </a:custGeom>
            <a:solidFill>
              <a:srgbClr val="75A2BF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2150574" y="1746080"/>
            <a:ext cx="1797415" cy="4926183"/>
            <a:chOff x="0" y="0"/>
            <a:chExt cx="6830806" cy="1872121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830806" cy="18721214"/>
            </a:xfrm>
            <a:custGeom>
              <a:avLst/>
              <a:gdLst/>
              <a:ahLst/>
              <a:cxnLst/>
              <a:rect l="l" t="t" r="r" b="b"/>
              <a:pathLst>
                <a:path w="6830806" h="18721214">
                  <a:moveTo>
                    <a:pt x="6706346" y="18721214"/>
                  </a:moveTo>
                  <a:lnTo>
                    <a:pt x="124460" y="18721214"/>
                  </a:lnTo>
                  <a:cubicBezTo>
                    <a:pt x="55880" y="18721214"/>
                    <a:pt x="0" y="18665335"/>
                    <a:pt x="0" y="1859675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6706346" y="0"/>
                  </a:lnTo>
                  <a:cubicBezTo>
                    <a:pt x="6774926" y="0"/>
                    <a:pt x="6830806" y="55880"/>
                    <a:pt x="6830806" y="124460"/>
                  </a:cubicBezTo>
                  <a:lnTo>
                    <a:pt x="6830806" y="18596755"/>
                  </a:lnTo>
                  <a:cubicBezTo>
                    <a:pt x="6830806" y="18665335"/>
                    <a:pt x="6774926" y="18721214"/>
                    <a:pt x="6706346" y="18721214"/>
                  </a:cubicBezTo>
                  <a:close/>
                </a:path>
              </a:pathLst>
            </a:custGeom>
            <a:solidFill>
              <a:srgbClr val="044979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3937665" y="1746080"/>
            <a:ext cx="1856175" cy="4926183"/>
            <a:chOff x="0" y="0"/>
            <a:chExt cx="6933196" cy="1840030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933196" cy="18400303"/>
            </a:xfrm>
            <a:custGeom>
              <a:avLst/>
              <a:gdLst/>
              <a:ahLst/>
              <a:cxnLst/>
              <a:rect l="l" t="t" r="r" b="b"/>
              <a:pathLst>
                <a:path w="6933196" h="18400303">
                  <a:moveTo>
                    <a:pt x="6808736" y="18400303"/>
                  </a:moveTo>
                  <a:lnTo>
                    <a:pt x="124460" y="18400303"/>
                  </a:lnTo>
                  <a:cubicBezTo>
                    <a:pt x="55880" y="18400303"/>
                    <a:pt x="0" y="18344423"/>
                    <a:pt x="0" y="1827584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6808736" y="0"/>
                  </a:lnTo>
                  <a:cubicBezTo>
                    <a:pt x="6877316" y="0"/>
                    <a:pt x="6933196" y="55880"/>
                    <a:pt x="6933196" y="124460"/>
                  </a:cubicBezTo>
                  <a:lnTo>
                    <a:pt x="6933196" y="18275843"/>
                  </a:lnTo>
                  <a:cubicBezTo>
                    <a:pt x="6933196" y="18344423"/>
                    <a:pt x="6877316" y="18400303"/>
                    <a:pt x="6808736" y="18400303"/>
                  </a:cubicBezTo>
                  <a:close/>
                </a:path>
              </a:pathLst>
            </a:custGeom>
            <a:solidFill>
              <a:srgbClr val="DAEDF6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5793840" y="1746080"/>
            <a:ext cx="1987281" cy="4926183"/>
            <a:chOff x="0" y="0"/>
            <a:chExt cx="7422899" cy="18400289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422899" cy="18400289"/>
            </a:xfrm>
            <a:custGeom>
              <a:avLst/>
              <a:gdLst/>
              <a:ahLst/>
              <a:cxnLst/>
              <a:rect l="l" t="t" r="r" b="b"/>
              <a:pathLst>
                <a:path w="7422899" h="18400289">
                  <a:moveTo>
                    <a:pt x="7298438" y="18400289"/>
                  </a:moveTo>
                  <a:lnTo>
                    <a:pt x="124460" y="18400289"/>
                  </a:lnTo>
                  <a:cubicBezTo>
                    <a:pt x="55880" y="18400289"/>
                    <a:pt x="0" y="18344409"/>
                    <a:pt x="0" y="18275829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298439" y="0"/>
                  </a:lnTo>
                  <a:cubicBezTo>
                    <a:pt x="7367019" y="0"/>
                    <a:pt x="7422899" y="55880"/>
                    <a:pt x="7422899" y="124460"/>
                  </a:cubicBezTo>
                  <a:lnTo>
                    <a:pt x="7422899" y="18275830"/>
                  </a:lnTo>
                  <a:cubicBezTo>
                    <a:pt x="7422899" y="18344409"/>
                    <a:pt x="7367019" y="18400289"/>
                    <a:pt x="7298439" y="18400289"/>
                  </a:cubicBezTo>
                  <a:close/>
                </a:path>
              </a:pathLst>
            </a:custGeom>
            <a:solidFill>
              <a:srgbClr val="75A2BF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7771061" y="1746080"/>
            <a:ext cx="1822812" cy="4926183"/>
            <a:chOff x="-38451" y="0"/>
            <a:chExt cx="6966391" cy="18826801"/>
          </a:xfrm>
        </p:grpSpPr>
        <p:sp>
          <p:nvSpPr>
            <p:cNvPr id="11" name="Freeform 11"/>
            <p:cNvSpPr/>
            <p:nvPr/>
          </p:nvSpPr>
          <p:spPr>
            <a:xfrm>
              <a:off x="-38451" y="0"/>
              <a:ext cx="6966391" cy="18826801"/>
            </a:xfrm>
            <a:custGeom>
              <a:avLst/>
              <a:gdLst/>
              <a:ahLst/>
              <a:cxnLst/>
              <a:rect l="l" t="t" r="r" b="b"/>
              <a:pathLst>
                <a:path w="6966392" h="18826801">
                  <a:moveTo>
                    <a:pt x="6841931" y="18826801"/>
                  </a:moveTo>
                  <a:lnTo>
                    <a:pt x="124460" y="18826801"/>
                  </a:lnTo>
                  <a:cubicBezTo>
                    <a:pt x="55880" y="18826801"/>
                    <a:pt x="0" y="18770921"/>
                    <a:pt x="0" y="1870234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6841932" y="0"/>
                  </a:lnTo>
                  <a:cubicBezTo>
                    <a:pt x="6910512" y="0"/>
                    <a:pt x="6966392" y="55880"/>
                    <a:pt x="6966392" y="124460"/>
                  </a:cubicBezTo>
                  <a:lnTo>
                    <a:pt x="6966392" y="18702342"/>
                  </a:lnTo>
                  <a:cubicBezTo>
                    <a:pt x="6966392" y="18770921"/>
                    <a:pt x="6910512" y="18826801"/>
                    <a:pt x="6841932" y="18826801"/>
                  </a:cubicBezTo>
                  <a:close/>
                </a:path>
              </a:pathLst>
            </a:custGeom>
            <a:solidFill>
              <a:srgbClr val="BEB84B"/>
            </a:solidFill>
          </p:spPr>
        </p:sp>
      </p:grpSp>
      <p:sp>
        <p:nvSpPr>
          <p:cNvPr id="12" name="AutoShape 12"/>
          <p:cNvSpPr/>
          <p:nvPr/>
        </p:nvSpPr>
        <p:spPr>
          <a:xfrm>
            <a:off x="731520" y="1407942"/>
            <a:ext cx="8290560" cy="0"/>
          </a:xfrm>
          <a:prstGeom prst="line">
            <a:avLst/>
          </a:prstGeom>
          <a:ln w="85725" cap="flat">
            <a:solidFill>
              <a:srgbClr val="D9D9D9"/>
            </a:solidFill>
            <a:prstDash val="solid"/>
            <a:headEnd type="none" w="sm" len="sm"/>
            <a:tailEnd type="triangle" w="lg" len="med"/>
          </a:ln>
        </p:spPr>
      </p:sp>
      <p:sp>
        <p:nvSpPr>
          <p:cNvPr id="13" name="Freeform 13"/>
          <p:cNvSpPr/>
          <p:nvPr/>
        </p:nvSpPr>
        <p:spPr>
          <a:xfrm>
            <a:off x="733518" y="3357285"/>
            <a:ext cx="8290560" cy="3129686"/>
          </a:xfrm>
          <a:custGeom>
            <a:avLst/>
            <a:gdLst/>
            <a:ahLst/>
            <a:cxnLst/>
            <a:rect l="l" t="t" r="r" b="b"/>
            <a:pathLst>
              <a:path w="8290560" h="3129686">
                <a:moveTo>
                  <a:pt x="0" y="0"/>
                </a:moveTo>
                <a:lnTo>
                  <a:pt x="8290560" y="0"/>
                </a:lnTo>
                <a:lnTo>
                  <a:pt x="8290560" y="3129686"/>
                </a:lnTo>
                <a:lnTo>
                  <a:pt x="0" y="312968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4" name="TextBox 14"/>
          <p:cNvSpPr txBox="1"/>
          <p:nvPr/>
        </p:nvSpPr>
        <p:spPr>
          <a:xfrm>
            <a:off x="450652" y="2024491"/>
            <a:ext cx="1623722" cy="3261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1950" b="1" spc="59" dirty="0">
                <a:solidFill>
                  <a:srgbClr val="000000"/>
                </a:solidFill>
                <a:latin typeface="Arial Bold"/>
                <a:ea typeface="Aileron Bold"/>
                <a:cs typeface="Aileron Bold"/>
                <a:sym typeface="Aileron Bold"/>
              </a:rPr>
              <a:t>INFORM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282304" y="2014967"/>
            <a:ext cx="1559290" cy="3277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spc="60" dirty="0">
                <a:solidFill>
                  <a:srgbClr val="FFFFFF"/>
                </a:solidFill>
                <a:latin typeface="Arial Bold"/>
                <a:ea typeface="Aileron Bold"/>
                <a:cs typeface="Aileron Bold"/>
                <a:sym typeface="Aileron Bold"/>
              </a:rPr>
              <a:t>CONSULT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876372" y="2012726"/>
            <a:ext cx="1668890" cy="3277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spc="60" dirty="0">
                <a:solidFill>
                  <a:srgbClr val="000000"/>
                </a:solidFill>
                <a:latin typeface="Arial Bold"/>
                <a:ea typeface="Aileron Bold"/>
                <a:cs typeface="Aileron Bold"/>
                <a:sym typeface="Aileron Bold"/>
              </a:rPr>
              <a:t>EMPOWER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142129" y="2014967"/>
            <a:ext cx="1457571" cy="3277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spc="60" dirty="0">
                <a:solidFill>
                  <a:srgbClr val="000000"/>
                </a:solidFill>
                <a:latin typeface="Arial Bold"/>
                <a:ea typeface="Aileron Bold"/>
                <a:cs typeface="Aileron Bold"/>
                <a:sym typeface="Aileron Bold"/>
              </a:rPr>
              <a:t>INVOLVE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739895" y="2012726"/>
            <a:ext cx="2091681" cy="3277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 b="1" spc="60" dirty="0">
                <a:solidFill>
                  <a:srgbClr val="000000"/>
                </a:solidFill>
                <a:latin typeface="Arial Bold"/>
                <a:ea typeface="Aileron Bold"/>
                <a:cs typeface="Aileron Bold"/>
                <a:sym typeface="Aileron Bold"/>
              </a:rPr>
              <a:t>COLLABORATE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837316" y="655467"/>
            <a:ext cx="5825579" cy="385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2"/>
              </a:lnSpc>
              <a:spcBef>
                <a:spcPct val="0"/>
              </a:spcBef>
            </a:pPr>
            <a:r>
              <a:rPr lang="en-US" sz="2650" b="1" dirty="0">
                <a:solidFill>
                  <a:srgbClr val="024676"/>
                </a:solidFill>
                <a:latin typeface="Arial Bold"/>
                <a:ea typeface="Aileron Bold"/>
                <a:cs typeface="Aileron Bold"/>
                <a:sym typeface="Aileron Bold"/>
              </a:rPr>
              <a:t>the spectrum of public participation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f37e0360-3b46-4e73-9940-567cdfdcdeea" xsi:nil="true"/>
    <BusinessValue xmlns="f37e0360-3b46-4e73-9940-567cdfdcdeea" xsi:nil="true"/>
    <PRADateDisposal xmlns="f37e0360-3b46-4e73-9940-567cdfdcdeea" xsi:nil="true"/>
    <ServiceRequestNumber xmlns="f37e0360-3b46-4e73-9940-567cdfdcdeea" xsi:nil="true"/>
    <KeyWords xmlns="f37e0360-3b46-4e73-9940-567cdfdcdeea" xsi:nil="true"/>
    <SecurityClassification xmlns="f37e0360-3b46-4e73-9940-567cdfdcdeea" xsi:nil="true"/>
    <InternalOnly xmlns="f37e0360-3b46-4e73-9940-567cdfdcdeea">false</InternalOnly>
    <PRADate3 xmlns="f37e0360-3b46-4e73-9940-567cdfdcdeea" xsi:nil="true"/>
    <PRAText5 xmlns="f37e0360-3b46-4e73-9940-567cdfdcdeea" xsi:nil="true"/>
    <Level2 xmlns="f37e0360-3b46-4e73-9940-567cdfdcdeea" xsi:nil="true"/>
    <Activity xmlns="f37e0360-3b46-4e73-9940-567cdfdcdeea">Advisory</Activity>
    <AggregationStatus xmlns="f37e0360-3b46-4e73-9940-567cdfdcdeea">Normal</AggregationStatus>
    <Comments xmlns="f37e0360-3b46-4e73-9940-567cdfdcdeea" xsi:nil="true"/>
    <CategoryValue xmlns="f37e0360-3b46-4e73-9940-567cdfdcdeea">NA</CategoryValue>
    <PRADate2 xmlns="f37e0360-3b46-4e73-9940-567cdfdcdeea" xsi:nil="true"/>
    <Case xmlns="f37e0360-3b46-4e73-9940-567cdfdcdeea">Strengthening the Connected Communities Advisory Groups Project</Case>
    <PRAText1 xmlns="f37e0360-3b46-4e73-9940-567cdfdcdeea" xsi:nil="true"/>
    <PRAText4 xmlns="f37e0360-3b46-4e73-9940-567cdfdcdeea" xsi:nil="true"/>
    <Level3 xmlns="f37e0360-3b46-4e73-9940-567cdfdcdeea" xsi:nil="true"/>
    <Team xmlns="f37e0360-3b46-4e73-9940-567cdfdcdeea" xsi:nil="true"/>
    <Project xmlns="f37e0360-3b46-4e73-9940-567cdfdcdeea">NA</Project>
    <FunctionGroup xmlns="f37e0360-3b46-4e73-9940-567cdfdcdeea">Community Services</FunctionGroup>
    <Function xmlns="f37e0360-3b46-4e73-9940-567cdfdcdeea">Community Liaison</Function>
    <RelatedPeople xmlns="f37e0360-3b46-4e73-9940-567cdfdcdeea">
      <UserInfo>
        <DisplayName/>
        <AccountId xsi:nil="true"/>
        <AccountType/>
      </UserInfo>
    </RelatedPeople>
    <AggregationNarrative xmlns="f37e0360-3b46-4e73-9940-567cdfdcdeea" xsi:nil="true"/>
    <Channel xmlns="f37e0360-3b46-4e73-9940-567cdfdcdeea">NA</Channel>
    <PRAType xmlns="f37e0360-3b46-4e73-9940-567cdfdcdeea">Doc</PRAType>
    <PRADate1 xmlns="f37e0360-3b46-4e73-9940-567cdfdcdeea" xsi:nil="true"/>
    <DocumentType xmlns="f37e0360-3b46-4e73-9940-567cdfdcdeea" xsi:nil="true"/>
    <PRAText3 xmlns="f37e0360-3b46-4e73-9940-567cdfdcdeea" xsi:nil="true"/>
    <Year xmlns="f37e0360-3b46-4e73-9940-567cdfdcdeea" xsi:nil="true"/>
    <Narrative xmlns="f37e0360-3b46-4e73-9940-567cdfdcdeea" xsi:nil="true"/>
    <CategoryName xmlns="f37e0360-3b46-4e73-9940-567cdfdcdeea">NA</CategoryName>
    <PRADateTrigger xmlns="f37e0360-3b46-4e73-9940-567cdfdcdeea" xsi:nil="true"/>
    <PRAText2 xmlns="f37e0360-3b46-4e73-9940-567cdfdcdeea" xsi:nil="true"/>
    <HarmonieUIHidden xmlns="f37e0360-3b46-4e73-9940-567cdfdcde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xcel" ma:contentTypeID="0x0101000760C049061D67448F19A577F20F0FF5002812037B374E1F4D817C0A1A68EAEC70" ma:contentTypeVersion="2" ma:contentTypeDescription="Create a new document." ma:contentTypeScope="" ma:versionID="d9ede601bb32883b23420b3bc9ea4055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9ea04274027427bd8c4bf4339ce6d06d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2:Comments" minOccurs="0"/>
                <xsd:element ref="ns2:DocumentType" minOccurs="0"/>
                <xsd:element ref="ns2:Narrative" minOccurs="0"/>
                <xsd:element ref="ns2:SecurityClassification" minOccurs="0"/>
                <xsd:element ref="ns2:Subactivity" minOccurs="0"/>
                <xsd:element ref="ns2:Case" minOccurs="0"/>
                <xsd:element ref="ns2:RelatedPeople" minOccurs="0"/>
                <xsd:element ref="ns2:CategoryName" minOccurs="0"/>
                <xsd:element ref="ns2:CategoryValue" minOccurs="0"/>
                <xsd:element ref="ns2:BusinessValue" minOccurs="0"/>
                <xsd:element ref="ns2:FunctionGroup" minOccurs="0"/>
                <xsd:element ref="ns2:Function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Project" minOccurs="0"/>
                <xsd:element ref="ns2:Activity" minOccurs="0"/>
                <xsd:element ref="ns2:AggregationNarrative" minOccurs="0"/>
                <xsd:element ref="ns2:Channel" minOccurs="0"/>
                <xsd:element ref="ns2:Team" minOccurs="0"/>
                <xsd:element ref="ns2:Level2" minOccurs="0"/>
                <xsd:element ref="ns2:Level3" minOccurs="0"/>
                <xsd:element ref="ns2:Year" minOccurs="0"/>
                <xsd:element ref="ns2:HarmonieUIHidden" minOccurs="0"/>
                <xsd:element ref="ns2:ServiceRequestNumber" minOccurs="0"/>
                <xsd:element ref="ns2:Internal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Corporate Support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Business Unit Management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NA" ma:hidden="true" ma:internalName="Activity" ma:readOnly="false">
      <xsd:simpleType>
        <xsd:restriction base="dms:Text">
          <xsd:maxLength value="255"/>
        </xsd:restriction>
      </xsd:simpleType>
    </xsd:element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Democracy Services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  <xsd:element name="HarmonieUIHidden" ma:index="41" nillable="true" ma:displayName="HarmonieUIHidden" ma:hidden="true" ma:internalName="HarmonieUIHidden" ma:readOnly="false">
      <xsd:simpleType>
        <xsd:restriction base="dms:Text">
          <xsd:maxLength value="255"/>
        </xsd:restriction>
      </xsd:simpleType>
    </xsd:element>
    <xsd:element name="ServiceRequestNumber" ma:index="42" nillable="true" ma:displayName="Service Request Number" ma:internalName="ServiceRequestNumber" ma:readOnly="false">
      <xsd:simpleType>
        <xsd:restriction base="dms:Text">
          <xsd:maxLength value="255"/>
        </xsd:restriction>
      </xsd:simpleType>
    </xsd:element>
    <xsd:element name="InternalOnly" ma:index="43" nillable="true" ma:displayName="Internal Only" ma:default="0" ma:internalName="InternalOnly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570538-12AB-41C6-BA81-C5DD78293A0F}">
  <ds:schemaRefs>
    <ds:schemaRef ds:uri="http://schemas.microsoft.com/office/2006/metadata/properties"/>
    <ds:schemaRef ds:uri="http://purl.org/dc/elements/1.1/"/>
    <ds:schemaRef ds:uri="44f1fc5f-b325-4eee-aff1-f819b799bcaf"/>
    <ds:schemaRef ds:uri="55bcd593-d4c7-4359-a33f-8fe16413171d"/>
    <ds:schemaRef ds:uri="5bd205ad-2945-4b0f-982a-48f644879018"/>
    <ds:schemaRef ds:uri="http://schemas.microsoft.com/office/infopath/2007/PartnerControls"/>
    <ds:schemaRef ds:uri="725c79e5-42ce-4aa0-ac78-b6418001f0d2"/>
    <ds:schemaRef ds:uri="http://schemas.openxmlformats.org/package/2006/metadata/core-properties"/>
    <ds:schemaRef ds:uri="c91a514c-9034-4fa3-897a-8352025b26ed"/>
    <ds:schemaRef ds:uri="4f9c820c-e7e2-444d-97ee-45f2b3485c1d"/>
    <ds:schemaRef ds:uri="381fdc19-f15d-467a-966c-d71857fcddc8"/>
    <ds:schemaRef ds:uri="http://schemas.microsoft.com/office/2006/documentManagement/types"/>
    <ds:schemaRef ds:uri="http://purl.org/dc/terms/"/>
    <ds:schemaRef ds:uri="46797747-dd6d-4086-967a-b0bfb3177941"/>
    <ds:schemaRef ds:uri="http://purl.org/dc/dcmitype/"/>
    <ds:schemaRef ds:uri="http://www.w3.org/XML/1998/namespace"/>
    <ds:schemaRef ds:uri="15ffb055-6eb4-45a1-bc20-bf2ac0d420da"/>
  </ds:schemaRefs>
</ds:datastoreItem>
</file>

<file path=customXml/itemProps2.xml><?xml version="1.0" encoding="utf-8"?>
<ds:datastoreItem xmlns:ds="http://schemas.openxmlformats.org/officeDocument/2006/customXml" ds:itemID="{F6424C97-B5F9-4B4E-A92E-72495FA50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A7AFA1-18FC-4553-B93F-878FCE54EE79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549</Words>
  <Application>Microsoft Office PowerPoint</Application>
  <PresentationFormat>Custom</PresentationFormat>
  <Paragraphs>188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Presentation: Strengthening the Advisory Groups PPT</dc:title>
  <cp:lastModifiedBy>Ella Tisdall</cp:lastModifiedBy>
  <cp:revision>38</cp:revision>
  <dcterms:created xsi:type="dcterms:W3CDTF">2006-08-16T00:00:00Z</dcterms:created>
  <dcterms:modified xsi:type="dcterms:W3CDTF">2024-11-04T03:49:59Z</dcterms:modified>
  <dc:identifier>DAGVZ6cFoJk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0x0101000760C049061D67448F19A577F20F0FF5002812037B374E1F4D817C0A1A68EAEC70</vt:lpwstr>
  </property>
  <property fmtid="{D5CDD505-2E9C-101B-9397-08002B2CF9AE}" pid="3" name="Property">
    <vt:lpwstr/>
  </property>
  <property fmtid="{D5CDD505-2E9C-101B-9397-08002B2CF9AE}" pid="4" name="MediaServiceImageTags">
    <vt:lpwstr/>
  </property>
</Properties>
</file>