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8" r:id="rId3"/>
    <p:sldId id="262" r:id="rId4"/>
    <p:sldId id="263" r:id="rId5"/>
    <p:sldId id="257" r:id="rId6"/>
    <p:sldId id="259" r:id="rId7"/>
    <p:sldId id="260" r:id="rId8"/>
    <p:sldId id="261" r:id="rId9"/>
    <p:sldId id="264" r:id="rId10"/>
    <p:sldId id="265"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9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A7C4B7-FD34-4EB5-8E10-DE672A8870EA}" type="datetimeFigureOut">
              <a:rPr lang="en-NZ" smtClean="0"/>
              <a:t>3/06/2026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5C040-6E94-4047-9D4C-92B7CB76E904}" type="slidenum">
              <a:rPr lang="en-NZ" smtClean="0"/>
              <a:t>‹#›</a:t>
            </a:fld>
            <a:endParaRPr lang="en-NZ"/>
          </a:p>
        </p:txBody>
      </p:sp>
    </p:spTree>
    <p:extLst>
      <p:ext uri="{BB962C8B-B14F-4D97-AF65-F5344CB8AC3E}">
        <p14:creationId xmlns:p14="http://schemas.microsoft.com/office/powerpoint/2010/main" val="1399472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1920, </a:t>
            </a:r>
            <a:r>
              <a:rPr lang="en-NZ" dirty="0" err="1"/>
              <a:t>pg</a:t>
            </a:r>
            <a:r>
              <a:rPr lang="en-NZ" dirty="0"/>
              <a:t> 16 of Baker, CIA</a:t>
            </a:r>
          </a:p>
        </p:txBody>
      </p:sp>
      <p:sp>
        <p:nvSpPr>
          <p:cNvPr id="4" name="Slide Number Placeholder 3"/>
          <p:cNvSpPr>
            <a:spLocks noGrp="1"/>
          </p:cNvSpPr>
          <p:nvPr>
            <p:ph type="sldNum" sz="quarter" idx="5"/>
          </p:nvPr>
        </p:nvSpPr>
        <p:spPr/>
        <p:txBody>
          <a:bodyPr/>
          <a:lstStyle/>
          <a:p>
            <a:fld id="{DB85C040-6E94-4047-9D4C-92B7CB76E904}" type="slidenum">
              <a:rPr lang="en-NZ" smtClean="0"/>
              <a:t>2</a:t>
            </a:fld>
            <a:endParaRPr lang="en-NZ"/>
          </a:p>
        </p:txBody>
      </p:sp>
    </p:spTree>
    <p:extLst>
      <p:ext uri="{BB962C8B-B14F-4D97-AF65-F5344CB8AC3E}">
        <p14:creationId xmlns:p14="http://schemas.microsoft.com/office/powerpoint/2010/main" val="3256974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Image on right from CIA</a:t>
            </a:r>
          </a:p>
        </p:txBody>
      </p:sp>
      <p:sp>
        <p:nvSpPr>
          <p:cNvPr id="4" name="Slide Number Placeholder 3"/>
          <p:cNvSpPr>
            <a:spLocks noGrp="1"/>
          </p:cNvSpPr>
          <p:nvPr>
            <p:ph type="sldNum" sz="quarter" idx="5"/>
          </p:nvPr>
        </p:nvSpPr>
        <p:spPr/>
        <p:txBody>
          <a:bodyPr/>
          <a:lstStyle/>
          <a:p>
            <a:fld id="{DB85C040-6E94-4047-9D4C-92B7CB76E904}" type="slidenum">
              <a:rPr lang="en-NZ" smtClean="0"/>
              <a:t>3</a:t>
            </a:fld>
            <a:endParaRPr lang="en-NZ"/>
          </a:p>
        </p:txBody>
      </p:sp>
    </p:spTree>
    <p:extLst>
      <p:ext uri="{BB962C8B-B14F-4D97-AF65-F5344CB8AC3E}">
        <p14:creationId xmlns:p14="http://schemas.microsoft.com/office/powerpoint/2010/main" val="3216899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Image from CIA</a:t>
            </a:r>
          </a:p>
        </p:txBody>
      </p:sp>
      <p:sp>
        <p:nvSpPr>
          <p:cNvPr id="4" name="Slide Number Placeholder 3"/>
          <p:cNvSpPr>
            <a:spLocks noGrp="1"/>
          </p:cNvSpPr>
          <p:nvPr>
            <p:ph type="sldNum" sz="quarter" idx="5"/>
          </p:nvPr>
        </p:nvSpPr>
        <p:spPr/>
        <p:txBody>
          <a:bodyPr/>
          <a:lstStyle/>
          <a:p>
            <a:fld id="{DB85C040-6E94-4047-9D4C-92B7CB76E904}" type="slidenum">
              <a:rPr lang="en-NZ" smtClean="0"/>
              <a:t>4</a:t>
            </a:fld>
            <a:endParaRPr lang="en-NZ"/>
          </a:p>
        </p:txBody>
      </p:sp>
    </p:spTree>
    <p:extLst>
      <p:ext uri="{BB962C8B-B14F-4D97-AF65-F5344CB8AC3E}">
        <p14:creationId xmlns:p14="http://schemas.microsoft.com/office/powerpoint/2010/main" val="3920905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Waikanae District Scheme 1968, As referenced in KCDC commissioned WAAHI TAPU PROJECT–CONFIDENTIAL FOR KCDC /ĀTI AWA USE ONLY1WAAHI TAPU PROJECTWTS0319ASite Report </a:t>
            </a:r>
            <a:r>
              <a:rPr lang="en-NZ" dirty="0" err="1"/>
              <a:t>for:TAMATI</a:t>
            </a:r>
            <a:r>
              <a:rPr lang="en-NZ"/>
              <a:t> PLACE URUPĀ</a:t>
            </a:r>
            <a:endParaRPr lang="en-NZ" dirty="0"/>
          </a:p>
        </p:txBody>
      </p:sp>
      <p:sp>
        <p:nvSpPr>
          <p:cNvPr id="4" name="Slide Number Placeholder 3"/>
          <p:cNvSpPr>
            <a:spLocks noGrp="1"/>
          </p:cNvSpPr>
          <p:nvPr>
            <p:ph type="sldNum" sz="quarter" idx="5"/>
          </p:nvPr>
        </p:nvSpPr>
        <p:spPr/>
        <p:txBody>
          <a:bodyPr/>
          <a:lstStyle/>
          <a:p>
            <a:fld id="{DB85C040-6E94-4047-9D4C-92B7CB76E904}" type="slidenum">
              <a:rPr lang="en-NZ" smtClean="0"/>
              <a:t>6</a:t>
            </a:fld>
            <a:endParaRPr lang="en-NZ"/>
          </a:p>
        </p:txBody>
      </p:sp>
    </p:spTree>
    <p:extLst>
      <p:ext uri="{BB962C8B-B14F-4D97-AF65-F5344CB8AC3E}">
        <p14:creationId xmlns:p14="http://schemas.microsoft.com/office/powerpoint/2010/main" val="1070829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Submission by Te Aputa Wairau Kauri in opposition of lifting cemetery designation in Horowhenua County Council Hearing Minutes 25 May 1970</a:t>
            </a:r>
          </a:p>
        </p:txBody>
      </p:sp>
      <p:sp>
        <p:nvSpPr>
          <p:cNvPr id="4" name="Slide Number Placeholder 3"/>
          <p:cNvSpPr>
            <a:spLocks noGrp="1"/>
          </p:cNvSpPr>
          <p:nvPr>
            <p:ph type="sldNum" sz="quarter" idx="5"/>
          </p:nvPr>
        </p:nvSpPr>
        <p:spPr/>
        <p:txBody>
          <a:bodyPr/>
          <a:lstStyle/>
          <a:p>
            <a:fld id="{DB85C040-6E94-4047-9D4C-92B7CB76E904}" type="slidenum">
              <a:rPr lang="en-NZ" smtClean="0"/>
              <a:t>7</a:t>
            </a:fld>
            <a:endParaRPr lang="en-NZ"/>
          </a:p>
        </p:txBody>
      </p:sp>
    </p:spTree>
    <p:extLst>
      <p:ext uri="{BB962C8B-B14F-4D97-AF65-F5344CB8AC3E}">
        <p14:creationId xmlns:p14="http://schemas.microsoft.com/office/powerpoint/2010/main" val="3970961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Minutes of the Horowhenua County Council 8 July 1970</a:t>
            </a:r>
          </a:p>
        </p:txBody>
      </p:sp>
      <p:sp>
        <p:nvSpPr>
          <p:cNvPr id="4" name="Slide Number Placeholder 3"/>
          <p:cNvSpPr>
            <a:spLocks noGrp="1"/>
          </p:cNvSpPr>
          <p:nvPr>
            <p:ph type="sldNum" sz="quarter" idx="5"/>
          </p:nvPr>
        </p:nvSpPr>
        <p:spPr/>
        <p:txBody>
          <a:bodyPr/>
          <a:lstStyle/>
          <a:p>
            <a:fld id="{DB85C040-6E94-4047-9D4C-92B7CB76E904}" type="slidenum">
              <a:rPr lang="en-NZ" smtClean="0"/>
              <a:t>8</a:t>
            </a:fld>
            <a:endParaRPr lang="en-NZ"/>
          </a:p>
        </p:txBody>
      </p:sp>
    </p:spTree>
    <p:extLst>
      <p:ext uri="{BB962C8B-B14F-4D97-AF65-F5344CB8AC3E}">
        <p14:creationId xmlns:p14="http://schemas.microsoft.com/office/powerpoint/2010/main" val="3881578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GPR Survey in O’Keeffe 2012 Archaeological assessment</a:t>
            </a:r>
          </a:p>
        </p:txBody>
      </p:sp>
      <p:sp>
        <p:nvSpPr>
          <p:cNvPr id="4" name="Slide Number Placeholder 3"/>
          <p:cNvSpPr>
            <a:spLocks noGrp="1"/>
          </p:cNvSpPr>
          <p:nvPr>
            <p:ph type="sldNum" sz="quarter" idx="5"/>
          </p:nvPr>
        </p:nvSpPr>
        <p:spPr/>
        <p:txBody>
          <a:bodyPr/>
          <a:lstStyle/>
          <a:p>
            <a:fld id="{DB85C040-6E94-4047-9D4C-92B7CB76E904}" type="slidenum">
              <a:rPr lang="en-NZ" smtClean="0"/>
              <a:t>9</a:t>
            </a:fld>
            <a:endParaRPr lang="en-NZ"/>
          </a:p>
        </p:txBody>
      </p:sp>
    </p:spTree>
    <p:extLst>
      <p:ext uri="{BB962C8B-B14F-4D97-AF65-F5344CB8AC3E}">
        <p14:creationId xmlns:p14="http://schemas.microsoft.com/office/powerpoint/2010/main" val="3851616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DB85C040-6E94-4047-9D4C-92B7CB76E904}" type="slidenum">
              <a:rPr lang="en-NZ" smtClean="0"/>
              <a:t>10</a:t>
            </a:fld>
            <a:endParaRPr lang="en-NZ"/>
          </a:p>
        </p:txBody>
      </p:sp>
    </p:spTree>
    <p:extLst>
      <p:ext uri="{BB962C8B-B14F-4D97-AF65-F5344CB8AC3E}">
        <p14:creationId xmlns:p14="http://schemas.microsoft.com/office/powerpoint/2010/main" val="1792859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1B9B-F960-C897-3731-0AB8BE9BB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51E7B-5036-DF06-9867-9A7B186B0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E08B7-51F4-F114-075E-CDAE190E39EA}"/>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04855C23-452B-A390-BB96-53FACE324EF6}"/>
              </a:ext>
            </a:extLst>
          </p:cNvPr>
          <p:cNvSpPr>
            <a:spLocks noGrp="1"/>
          </p:cNvSpPr>
          <p:nvPr>
            <p:ph type="sldNum" sz="quarter" idx="5"/>
          </p:nvPr>
        </p:nvSpPr>
        <p:spPr/>
        <p:txBody>
          <a:bodyPr/>
          <a:lstStyle/>
          <a:p>
            <a:fld id="{DB85C040-6E94-4047-9D4C-92B7CB76E904}" type="slidenum">
              <a:rPr lang="en-NZ" smtClean="0"/>
              <a:t>11</a:t>
            </a:fld>
            <a:endParaRPr lang="en-NZ"/>
          </a:p>
        </p:txBody>
      </p:sp>
    </p:spTree>
    <p:extLst>
      <p:ext uri="{BB962C8B-B14F-4D97-AF65-F5344CB8AC3E}">
        <p14:creationId xmlns:p14="http://schemas.microsoft.com/office/powerpoint/2010/main" val="2609155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0991-905E-66D5-7C94-6E14DEB394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ED9EB19-DF20-57D5-5358-9677F91881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E0B032D-5CD2-82A3-F905-017A9BF039DB}"/>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C846A088-827D-73F0-9951-90ED39E5F7B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E27F5AF-61DD-6307-BC7E-749DACDE4174}"/>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380398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3675E-C7B6-EE9E-BF38-F2103009025B}"/>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A36D577-CE24-7B42-6EA0-3C4BE022A3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A1F1717-DD98-F8BD-4CD2-999E850AF242}"/>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6861D0B7-7F9C-B93C-0FC0-4CFE7DBF464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A051101-D479-712A-084C-82976C7E3914}"/>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05090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047C6A-924D-A119-7FC7-834D656E63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9C7CD05-C3D5-B6BA-5FE8-AE283838E5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7371A38-0902-BE46-57CB-E9A17CA0678F}"/>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91BE8D19-233B-F6E8-9F09-52C55E92187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3F3C161-49A2-9817-441C-1CEBE0F85BD6}"/>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356410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AF7FF-5210-75A5-11D7-D3A4AAFEEA6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0DFBC90-58D5-C2F5-5F9A-A02503AEE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1C3C5D9-535F-E2FE-1D24-F8B61F23723A}"/>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7F02A299-8FA2-93BE-2F82-1BB0DA93A46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25BE047-0624-FC25-F3A9-488F51284528}"/>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7291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515F-18AE-C420-D604-3626298738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8A190095-4C8F-21B9-B49D-AB58953F17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E36E5E-3AB5-4767-F145-11CDA6FC6369}"/>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0D95BBDB-E6E2-701A-1F51-8795D087110B}"/>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BBA1BA6-6128-19D4-B8FB-1B0C61A8E777}"/>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300033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26F6D-66B7-2A5B-35EB-523A50D856F0}"/>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0529DB24-E791-AF4A-B5A7-ABE51C87BF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251CCFC3-7A5A-7EB9-B1B0-C85DD9265D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279EBEB5-EC35-8FCB-FAF6-922C69DE5E9B}"/>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6" name="Footer Placeholder 5">
            <a:extLst>
              <a:ext uri="{FF2B5EF4-FFF2-40B4-BE49-F238E27FC236}">
                <a16:creationId xmlns:a16="http://schemas.microsoft.com/office/drawing/2014/main" id="{A3EE8AB9-53EA-16A2-C9A0-288DBE30CD1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3064813E-A5B3-1C26-1618-54D5E836211A}"/>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896335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43F6C-B482-6FD4-69CA-921197C41C33}"/>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E4A868F7-56AC-A752-CA1F-0FED9EB2A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64509A-E1E0-9F8B-AF30-BA268F26D3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9CCB3D9B-103D-8316-BF6F-8503CE385A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351266-9158-420D-7DBF-6F5FDA9AC1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E03492D8-9DDF-8ADD-BE12-ADDE0B440F99}"/>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8" name="Footer Placeholder 7">
            <a:extLst>
              <a:ext uri="{FF2B5EF4-FFF2-40B4-BE49-F238E27FC236}">
                <a16:creationId xmlns:a16="http://schemas.microsoft.com/office/drawing/2014/main" id="{EE2B9867-791D-C022-C930-E3FCD725E7AC}"/>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7568A56D-6BD3-88E8-6C3C-1C275C7C2F63}"/>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22886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20709-7147-BB93-1D10-13281281E52F}"/>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04C08F31-8685-E5A1-4163-30ABBFCF73DB}"/>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4" name="Footer Placeholder 3">
            <a:extLst>
              <a:ext uri="{FF2B5EF4-FFF2-40B4-BE49-F238E27FC236}">
                <a16:creationId xmlns:a16="http://schemas.microsoft.com/office/drawing/2014/main" id="{A68392EA-615C-6D99-1CB2-C7C1E85CE09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3371883E-6643-B2C7-599C-C3BF32FCAF1E}"/>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68892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EF76F-06C0-CCA7-4CE0-964BB1B5EF0D}"/>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3" name="Footer Placeholder 2">
            <a:extLst>
              <a:ext uri="{FF2B5EF4-FFF2-40B4-BE49-F238E27FC236}">
                <a16:creationId xmlns:a16="http://schemas.microsoft.com/office/drawing/2014/main" id="{F5A8C8CC-650B-DC6F-0098-C8858869D049}"/>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2D00BBE-63B4-9FB9-A301-56ADAA14F6BF}"/>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3568262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9421D-114E-A8A9-7A43-1DA95EA102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BCE5ECD6-B5D8-35CF-F48B-8DB83A23EB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1D699348-428A-AB53-C055-57FE31668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4AB1CE-4985-EFF0-78E1-9053C3F8B242}"/>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6" name="Footer Placeholder 5">
            <a:extLst>
              <a:ext uri="{FF2B5EF4-FFF2-40B4-BE49-F238E27FC236}">
                <a16:creationId xmlns:a16="http://schemas.microsoft.com/office/drawing/2014/main" id="{A604F4C2-A9FB-EB62-219A-D3D997A3F7E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2CF05E7-9E62-5D3B-EBC9-16CB10251528}"/>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358422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EE749-958B-A3FC-AF36-DF49AC77AC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BECD82CF-E6EB-1FAD-1B5F-ECD74ABAA0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F68B3E75-0263-33F2-731C-C39B0F856D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2D409F-9004-FFD9-CDA6-ADD8D943BF91}"/>
              </a:ext>
            </a:extLst>
          </p:cNvPr>
          <p:cNvSpPr>
            <a:spLocks noGrp="1"/>
          </p:cNvSpPr>
          <p:nvPr>
            <p:ph type="dt" sz="half" idx="10"/>
          </p:nvPr>
        </p:nvSpPr>
        <p:spPr/>
        <p:txBody>
          <a:bodyPr/>
          <a:lstStyle/>
          <a:p>
            <a:fld id="{154EEC90-9AFA-4D24-BD5A-B25FDF49F867}" type="datetimeFigureOut">
              <a:rPr lang="en-NZ" smtClean="0"/>
              <a:t>3/06/2026</a:t>
            </a:fld>
            <a:endParaRPr lang="en-NZ"/>
          </a:p>
        </p:txBody>
      </p:sp>
      <p:sp>
        <p:nvSpPr>
          <p:cNvPr id="6" name="Footer Placeholder 5">
            <a:extLst>
              <a:ext uri="{FF2B5EF4-FFF2-40B4-BE49-F238E27FC236}">
                <a16:creationId xmlns:a16="http://schemas.microsoft.com/office/drawing/2014/main" id="{2DD7D82D-868D-CA1D-7335-7B97E165592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C12381D-053A-7F89-1097-0332FD6E130A}"/>
              </a:ext>
            </a:extLst>
          </p:cNvPr>
          <p:cNvSpPr>
            <a:spLocks noGrp="1"/>
          </p:cNvSpPr>
          <p:nvPr>
            <p:ph type="sldNum" sz="quarter" idx="12"/>
          </p:nvPr>
        </p:nvSpPr>
        <p:spPr/>
        <p:txBody>
          <a:bodyPr/>
          <a:lstStyle/>
          <a:p>
            <a:fld id="{167ABF12-D63B-4F20-B951-C1F6E71471D1}" type="slidenum">
              <a:rPr lang="en-NZ" smtClean="0"/>
              <a:t>‹#›</a:t>
            </a:fld>
            <a:endParaRPr lang="en-NZ"/>
          </a:p>
        </p:txBody>
      </p:sp>
    </p:spTree>
    <p:extLst>
      <p:ext uri="{BB962C8B-B14F-4D97-AF65-F5344CB8AC3E}">
        <p14:creationId xmlns:p14="http://schemas.microsoft.com/office/powerpoint/2010/main" val="133321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C3CEB3-2BBE-6E8A-4F6B-0DCE9DCA2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1A3E6D4-1BD8-EF65-3B44-164DFF889B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85590FA-8B9F-F133-AADE-67C1A95158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4EEC90-9AFA-4D24-BD5A-B25FDF49F867}" type="datetimeFigureOut">
              <a:rPr lang="en-NZ" smtClean="0"/>
              <a:t>3/06/2026</a:t>
            </a:fld>
            <a:endParaRPr lang="en-NZ"/>
          </a:p>
        </p:txBody>
      </p:sp>
      <p:sp>
        <p:nvSpPr>
          <p:cNvPr id="5" name="Footer Placeholder 4">
            <a:extLst>
              <a:ext uri="{FF2B5EF4-FFF2-40B4-BE49-F238E27FC236}">
                <a16:creationId xmlns:a16="http://schemas.microsoft.com/office/drawing/2014/main" id="{F1C8032C-2F8A-4A95-2D63-32219C93B7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BBB8CA3A-1F86-F59D-3E43-9C6BECEA2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7ABF12-D63B-4F20-B951-C1F6E71471D1}" type="slidenum">
              <a:rPr lang="en-NZ" smtClean="0"/>
              <a:t>‹#›</a:t>
            </a:fld>
            <a:endParaRPr lang="en-NZ"/>
          </a:p>
        </p:txBody>
      </p:sp>
    </p:spTree>
    <p:extLst>
      <p:ext uri="{BB962C8B-B14F-4D97-AF65-F5344CB8AC3E}">
        <p14:creationId xmlns:p14="http://schemas.microsoft.com/office/powerpoint/2010/main" val="264549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E8498D-DA8F-EF6C-5420-F153D4979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Tree>
    <p:extLst>
      <p:ext uri="{BB962C8B-B14F-4D97-AF65-F5344CB8AC3E}">
        <p14:creationId xmlns:p14="http://schemas.microsoft.com/office/powerpoint/2010/main" val="12486548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B39DE-37FC-873F-80BE-6D723A4B139A}"/>
              </a:ext>
            </a:extLst>
          </p:cNvPr>
          <p:cNvSpPr>
            <a:spLocks noGrp="1"/>
          </p:cNvSpPr>
          <p:nvPr>
            <p:ph type="title"/>
          </p:nvPr>
        </p:nvSpPr>
        <p:spPr/>
        <p:txBody>
          <a:bodyPr/>
          <a:lstStyle/>
          <a:p>
            <a:endParaRPr lang="en-NZ"/>
          </a:p>
        </p:txBody>
      </p:sp>
      <p:pic>
        <p:nvPicPr>
          <p:cNvPr id="5" name="Content Placeholder 4">
            <a:extLst>
              <a:ext uri="{FF2B5EF4-FFF2-40B4-BE49-F238E27FC236}">
                <a16:creationId xmlns:a16="http://schemas.microsoft.com/office/drawing/2014/main" id="{DC3E9EC0-991D-98AE-5E3D-BC884123DF9E}"/>
              </a:ext>
            </a:extLst>
          </p:cNvPr>
          <p:cNvPicPr>
            <a:picLocks noGrp="1" noChangeAspect="1"/>
          </p:cNvPicPr>
          <p:nvPr>
            <p:ph idx="1"/>
          </p:nvPr>
        </p:nvPicPr>
        <p:blipFill>
          <a:blip r:embed="rId3"/>
          <a:stretch>
            <a:fillRect/>
          </a:stretch>
        </p:blipFill>
        <p:spPr>
          <a:xfrm>
            <a:off x="1284551" y="256268"/>
            <a:ext cx="4811449" cy="4351338"/>
          </a:xfrm>
          <a:prstGeom prst="rect">
            <a:avLst/>
          </a:prstGeom>
        </p:spPr>
      </p:pic>
      <p:pic>
        <p:nvPicPr>
          <p:cNvPr id="4" name="Picture 3" descr="April 2022&#10;&#10;AI-generated content may be incorrect.">
            <a:extLst>
              <a:ext uri="{FF2B5EF4-FFF2-40B4-BE49-F238E27FC236}">
                <a16:creationId xmlns:a16="http://schemas.microsoft.com/office/drawing/2014/main" id="{498CADA1-D225-B8C7-E0F6-9034E52B6F26}"/>
              </a:ext>
            </a:extLst>
          </p:cNvPr>
          <p:cNvPicPr>
            <a:picLocks noChangeAspect="1"/>
          </p:cNvPicPr>
          <p:nvPr/>
        </p:nvPicPr>
        <p:blipFill>
          <a:blip r:embed="rId4"/>
          <a:stretch>
            <a:fillRect/>
          </a:stretch>
        </p:blipFill>
        <p:spPr>
          <a:xfrm>
            <a:off x="1" y="5451910"/>
            <a:ext cx="7467600" cy="1406090"/>
          </a:xfrm>
          <a:prstGeom prst="rect">
            <a:avLst/>
          </a:prstGeom>
        </p:spPr>
      </p:pic>
      <p:pic>
        <p:nvPicPr>
          <p:cNvPr id="6" name="Picture 5" descr="The image depicts a document detailing the importance of various Maori sites and areas, such as marae buildings, ancestral landscapes, and coastal defences, emphasizing their cultural and historical significance, and the collaborative process for their scheduling involving local authorities, iwi, and hapￅﾫ.&#10;&#10;AI-generated content may be incorrect.">
            <a:extLst>
              <a:ext uri="{FF2B5EF4-FFF2-40B4-BE49-F238E27FC236}">
                <a16:creationId xmlns:a16="http://schemas.microsoft.com/office/drawing/2014/main" id="{F33C62DD-3A37-37CE-791B-6C34793CA02B}"/>
              </a:ext>
            </a:extLst>
          </p:cNvPr>
          <p:cNvPicPr>
            <a:picLocks noChangeAspect="1"/>
          </p:cNvPicPr>
          <p:nvPr/>
        </p:nvPicPr>
        <p:blipFill>
          <a:blip r:embed="rId5"/>
          <a:stretch>
            <a:fillRect/>
          </a:stretch>
        </p:blipFill>
        <p:spPr>
          <a:xfrm>
            <a:off x="7467601" y="116567"/>
            <a:ext cx="4608867" cy="6428157"/>
          </a:xfrm>
          <a:prstGeom prst="rect">
            <a:avLst/>
          </a:prstGeom>
        </p:spPr>
      </p:pic>
    </p:spTree>
    <p:extLst>
      <p:ext uri="{BB962C8B-B14F-4D97-AF65-F5344CB8AC3E}">
        <p14:creationId xmlns:p14="http://schemas.microsoft.com/office/powerpoint/2010/main" val="1035184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C3258-6461-ACF3-0894-36BAC9D17C6C}"/>
            </a:ext>
          </a:extLst>
        </p:cNvPr>
        <p:cNvGrpSpPr/>
        <p:nvPr/>
      </p:nvGrpSpPr>
      <p:grpSpPr>
        <a:xfrm>
          <a:off x="0" y="0"/>
          <a:ext cx="0" cy="0"/>
          <a:chOff x="0" y="0"/>
          <a:chExt cx="0" cy="0"/>
        </a:xfrm>
      </p:grpSpPr>
      <p:pic>
        <p:nvPicPr>
          <p:cNvPr id="4" name="Content Placeholder 3" descr="WTS0319A  map_WaikanaeBeach Showing cemetary close up.jpg">
            <a:extLst>
              <a:ext uri="{FF2B5EF4-FFF2-40B4-BE49-F238E27FC236}">
                <a16:creationId xmlns:a16="http://schemas.microsoft.com/office/drawing/2014/main" id="{B7D5FD6C-14CC-22AD-B302-EAC1DB8AAE6B}"/>
              </a:ext>
            </a:extLst>
          </p:cNvPr>
          <p:cNvPicPr>
            <a:picLocks noGrp="1" noChangeAspect="1"/>
          </p:cNvPicPr>
          <p:nvPr>
            <p:ph idx="1"/>
          </p:nvPr>
        </p:nvPicPr>
        <p:blipFill>
          <a:blip r:embed="rId3"/>
          <a:srcRect t="11959" b="9930"/>
          <a:stretch>
            <a:fillRect/>
          </a:stretch>
        </p:blipFill>
        <p:spPr>
          <a:xfrm>
            <a:off x="20" y="1282"/>
            <a:ext cx="12191980" cy="6856718"/>
          </a:xfrm>
          <a:prstGeom prst="rect">
            <a:avLst/>
          </a:prstGeom>
        </p:spPr>
      </p:pic>
    </p:spTree>
    <p:extLst>
      <p:ext uri="{BB962C8B-B14F-4D97-AF65-F5344CB8AC3E}">
        <p14:creationId xmlns:p14="http://schemas.microsoft.com/office/powerpoint/2010/main" val="1271342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The image appears to be a detailed map or chart, likely related to water depths, navigational routes, or maritime boundaries, with specific markers and designations for various locations.&#10;&#10;AI-generated content may be incorrect.">
            <a:extLst>
              <a:ext uri="{FF2B5EF4-FFF2-40B4-BE49-F238E27FC236}">
                <a16:creationId xmlns:a16="http://schemas.microsoft.com/office/drawing/2014/main" id="{7037A41B-2AD0-E14C-7E1C-75D3CF287B1C}"/>
              </a:ext>
            </a:extLst>
          </p:cNvPr>
          <p:cNvPicPr>
            <a:picLocks noGrp="1" noChangeAspect="1"/>
          </p:cNvPicPr>
          <p:nvPr>
            <p:ph idx="1"/>
          </p:nvPr>
        </p:nvPicPr>
        <p:blipFill>
          <a:blip r:embed="rId3"/>
          <a:srcRect b="9655"/>
          <a:stretch>
            <a:fillRect/>
          </a:stretch>
        </p:blipFill>
        <p:spPr>
          <a:xfrm>
            <a:off x="20" y="1282"/>
            <a:ext cx="12191980" cy="6856718"/>
          </a:xfrm>
          <a:prstGeom prst="rect">
            <a:avLst/>
          </a:prstGeom>
        </p:spPr>
      </p:pic>
    </p:spTree>
    <p:extLst>
      <p:ext uri="{BB962C8B-B14F-4D97-AF65-F5344CB8AC3E}">
        <p14:creationId xmlns:p14="http://schemas.microsoft.com/office/powerpoint/2010/main" val="84693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CA2F9-B552-2C4F-F86C-8F665DD7C1BF}"/>
              </a:ext>
            </a:extLst>
          </p:cNvPr>
          <p:cNvSpPr>
            <a:spLocks noGrp="1"/>
          </p:cNvSpPr>
          <p:nvPr>
            <p:ph type="title"/>
          </p:nvPr>
        </p:nvSpPr>
        <p:spPr/>
        <p:txBody>
          <a:bodyPr/>
          <a:lstStyle/>
          <a:p>
            <a:endParaRPr lang="en-NZ"/>
          </a:p>
        </p:txBody>
      </p:sp>
      <p:pic>
        <p:nvPicPr>
          <p:cNvPr id="6" name="Content Placeholder 5" descr="The image shows two gravestones, one for William Browne and his daughter Margaret Maria Durie, who died in 1848.&#10;&#10;AI-generated content may be incorrect.">
            <a:extLst>
              <a:ext uri="{FF2B5EF4-FFF2-40B4-BE49-F238E27FC236}">
                <a16:creationId xmlns:a16="http://schemas.microsoft.com/office/drawing/2014/main" id="{3A12ED6D-FDDB-DF32-ABB8-7959D6458B3F}"/>
              </a:ext>
            </a:extLst>
          </p:cNvPr>
          <p:cNvPicPr>
            <a:picLocks noGrp="1" noChangeAspect="1"/>
          </p:cNvPicPr>
          <p:nvPr>
            <p:ph idx="1"/>
          </p:nvPr>
        </p:nvPicPr>
        <p:blipFill>
          <a:blip r:embed="rId3"/>
          <a:stretch>
            <a:fillRect/>
          </a:stretch>
        </p:blipFill>
        <p:spPr>
          <a:xfrm>
            <a:off x="5319315" y="2506662"/>
            <a:ext cx="6872882" cy="4351338"/>
          </a:xfrm>
          <a:prstGeom prst="rect">
            <a:avLst/>
          </a:prstGeom>
        </p:spPr>
      </p:pic>
      <p:pic>
        <p:nvPicPr>
          <p:cNvPr id="4" name="Picture 3" descr="The image depicts two headstones, one for Browne, Nairn, and the other for Durie, now situated at the edge of Waimanu Lagoon.&#10;&#10;AI-generated content may be incorrect.">
            <a:extLst>
              <a:ext uri="{FF2B5EF4-FFF2-40B4-BE49-F238E27FC236}">
                <a16:creationId xmlns:a16="http://schemas.microsoft.com/office/drawing/2014/main" id="{8B359325-E253-BDC5-4B59-F368A0D9FC2A}"/>
              </a:ext>
            </a:extLst>
          </p:cNvPr>
          <p:cNvPicPr>
            <a:picLocks noChangeAspect="1"/>
          </p:cNvPicPr>
          <p:nvPr/>
        </p:nvPicPr>
        <p:blipFill>
          <a:blip r:embed="rId4"/>
          <a:stretch>
            <a:fillRect/>
          </a:stretch>
        </p:blipFill>
        <p:spPr>
          <a:xfrm>
            <a:off x="0" y="46945"/>
            <a:ext cx="6157711" cy="5143500"/>
          </a:xfrm>
          <a:prstGeom prst="rect">
            <a:avLst/>
          </a:prstGeom>
        </p:spPr>
      </p:pic>
    </p:spTree>
    <p:extLst>
      <p:ext uri="{BB962C8B-B14F-4D97-AF65-F5344CB8AC3E}">
        <p14:creationId xmlns:p14="http://schemas.microsoft.com/office/powerpoint/2010/main" val="1235704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C97F8-6E1F-38F4-D6D1-3F829215640D}"/>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FDFA79FE-AA57-6A5B-6F2D-C37CDFD9271D}"/>
              </a:ext>
            </a:extLst>
          </p:cNvPr>
          <p:cNvSpPr>
            <a:spLocks noGrp="1"/>
          </p:cNvSpPr>
          <p:nvPr>
            <p:ph idx="1"/>
          </p:nvPr>
        </p:nvSpPr>
        <p:spPr/>
        <p:txBody>
          <a:bodyPr/>
          <a:lstStyle/>
          <a:p>
            <a:endParaRPr lang="en-NZ" dirty="0"/>
          </a:p>
        </p:txBody>
      </p:sp>
      <p:pic>
        <p:nvPicPr>
          <p:cNvPr id="4" name="Picture 3" descr="WHAKAMAHARATANGA MOMO&#10;&#10;AI-generated content may be incorrect.">
            <a:extLst>
              <a:ext uri="{FF2B5EF4-FFF2-40B4-BE49-F238E27FC236}">
                <a16:creationId xmlns:a16="http://schemas.microsoft.com/office/drawing/2014/main" id="{6140A8BF-2A71-0EF1-ADF1-A296010EBA45}"/>
              </a:ext>
            </a:extLst>
          </p:cNvPr>
          <p:cNvPicPr>
            <a:picLocks noChangeAspect="1"/>
          </p:cNvPicPr>
          <p:nvPr/>
        </p:nvPicPr>
        <p:blipFill>
          <a:blip r:embed="rId3"/>
          <a:stretch>
            <a:fillRect/>
          </a:stretch>
        </p:blipFill>
        <p:spPr>
          <a:xfrm>
            <a:off x="3603171" y="-1"/>
            <a:ext cx="5003603" cy="6833491"/>
          </a:xfrm>
          <a:prstGeom prst="rect">
            <a:avLst/>
          </a:prstGeom>
        </p:spPr>
      </p:pic>
    </p:spTree>
    <p:extLst>
      <p:ext uri="{BB962C8B-B14F-4D97-AF65-F5344CB8AC3E}">
        <p14:creationId xmlns:p14="http://schemas.microsoft.com/office/powerpoint/2010/main" val="199472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26050-3439-5D7B-804A-9E97BA8C8AF2}"/>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5AEE68C7-FF1E-9E7C-CD72-E67065650690}"/>
              </a:ext>
            </a:extLst>
          </p:cNvPr>
          <p:cNvSpPr>
            <a:spLocks noGrp="1"/>
          </p:cNvSpPr>
          <p:nvPr>
            <p:ph idx="1"/>
          </p:nvPr>
        </p:nvSpPr>
        <p:spPr/>
        <p:txBody>
          <a:bodyPr/>
          <a:lstStyle/>
          <a:p>
            <a:endParaRPr lang="en-NZ" dirty="0"/>
          </a:p>
          <a:p>
            <a:endParaRPr lang="en-NZ" dirty="0"/>
          </a:p>
          <a:p>
            <a:endParaRPr lang="en-NZ" dirty="0"/>
          </a:p>
          <a:p>
            <a:endParaRPr lang="en-NZ" dirty="0"/>
          </a:p>
          <a:p>
            <a:endParaRPr lang="en-NZ" dirty="0"/>
          </a:p>
          <a:p>
            <a:pPr marL="0" indent="0">
              <a:buNone/>
            </a:pPr>
            <a:r>
              <a:rPr lang="en-NZ" sz="2400" i="1" dirty="0"/>
              <a:t>John Easther, 1991. Waikanae River Archive, in Kāpiti Coast Floodplain Management Plans</a:t>
            </a:r>
          </a:p>
        </p:txBody>
      </p:sp>
      <p:pic>
        <p:nvPicPr>
          <p:cNvPr id="5" name="Picture 4" descr="The document is a formal archive entry detailing a proposal to use Maori-owned land as a cemetery, including a request for objections from the community and a note of doubt about further actions.&#10;&#10;AI-generated content may be incorrect.">
            <a:extLst>
              <a:ext uri="{FF2B5EF4-FFF2-40B4-BE49-F238E27FC236}">
                <a16:creationId xmlns:a16="http://schemas.microsoft.com/office/drawing/2014/main" id="{25406497-3EB4-723A-AB33-53DC61AD6CE2}"/>
              </a:ext>
            </a:extLst>
          </p:cNvPr>
          <p:cNvPicPr>
            <a:picLocks noChangeAspect="1"/>
          </p:cNvPicPr>
          <p:nvPr/>
        </p:nvPicPr>
        <p:blipFill>
          <a:blip r:embed="rId2"/>
          <a:stretch>
            <a:fillRect/>
          </a:stretch>
        </p:blipFill>
        <p:spPr>
          <a:xfrm>
            <a:off x="89296" y="334911"/>
            <a:ext cx="11811562" cy="3094089"/>
          </a:xfrm>
          <a:prstGeom prst="rect">
            <a:avLst/>
          </a:prstGeom>
        </p:spPr>
      </p:pic>
    </p:spTree>
    <p:extLst>
      <p:ext uri="{BB962C8B-B14F-4D97-AF65-F5344CB8AC3E}">
        <p14:creationId xmlns:p14="http://schemas.microsoft.com/office/powerpoint/2010/main" val="2121705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WTS0319A  map_WaikanaeBeach Showing cemetary close up.jpg">
            <a:extLst>
              <a:ext uri="{FF2B5EF4-FFF2-40B4-BE49-F238E27FC236}">
                <a16:creationId xmlns:a16="http://schemas.microsoft.com/office/drawing/2014/main" id="{5056227D-FC4D-075A-780B-1F5A60B077C8}"/>
              </a:ext>
            </a:extLst>
          </p:cNvPr>
          <p:cNvPicPr>
            <a:picLocks noGrp="1" noChangeAspect="1"/>
          </p:cNvPicPr>
          <p:nvPr>
            <p:ph idx="1"/>
          </p:nvPr>
        </p:nvPicPr>
        <p:blipFill>
          <a:blip r:embed="rId3"/>
          <a:srcRect t="11959" b="9930"/>
          <a:stretch>
            <a:fillRect/>
          </a:stretch>
        </p:blipFill>
        <p:spPr>
          <a:xfrm>
            <a:off x="20" y="1282"/>
            <a:ext cx="12191980" cy="6856718"/>
          </a:xfrm>
          <a:prstGeom prst="rect">
            <a:avLst/>
          </a:prstGeom>
        </p:spPr>
      </p:pic>
    </p:spTree>
    <p:extLst>
      <p:ext uri="{BB962C8B-B14F-4D97-AF65-F5344CB8AC3E}">
        <p14:creationId xmlns:p14="http://schemas.microsoft.com/office/powerpoint/2010/main" val="396190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1B2F195-CB07-BAED-B961-B16AC4F7579E}"/>
              </a:ext>
            </a:extLst>
          </p:cNvPr>
          <p:cNvPicPr>
            <a:picLocks noGrp="1" noChangeAspect="1"/>
          </p:cNvPicPr>
          <p:nvPr>
            <p:ph idx="1"/>
          </p:nvPr>
        </p:nvPicPr>
        <p:blipFill>
          <a:blip r:embed="rId3"/>
          <a:stretch>
            <a:fillRect/>
          </a:stretch>
        </p:blipFill>
        <p:spPr>
          <a:xfrm>
            <a:off x="2673933" y="217714"/>
            <a:ext cx="6903135" cy="6368143"/>
          </a:xfrm>
          <a:prstGeom prst="rect">
            <a:avLst/>
          </a:prstGeom>
        </p:spPr>
      </p:pic>
    </p:spTree>
    <p:extLst>
      <p:ext uri="{BB962C8B-B14F-4D97-AF65-F5344CB8AC3E}">
        <p14:creationId xmlns:p14="http://schemas.microsoft.com/office/powerpoint/2010/main" val="71911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79D5-CCF4-E4A8-91C4-CF522C8EE46E}"/>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CE2F1750-D5A1-B50B-10CD-0781AE755161}"/>
              </a:ext>
            </a:extLst>
          </p:cNvPr>
          <p:cNvSpPr>
            <a:spLocks noGrp="1"/>
          </p:cNvSpPr>
          <p:nvPr>
            <p:ph idx="1"/>
          </p:nvPr>
        </p:nvSpPr>
        <p:spPr/>
        <p:txBody>
          <a:bodyPr/>
          <a:lstStyle/>
          <a:p>
            <a:endParaRPr lang="en-NZ"/>
          </a:p>
        </p:txBody>
      </p:sp>
      <p:pic>
        <p:nvPicPr>
          <p:cNvPr id="4" name="Picture 3" descr="The document describes a piece of land in a state of scrub, with no visible historical significance, which is essential for a company's development plans. It mentions the potential discovery of human remains during the development process.&#10;&#10;AI-generated content may be incorrect.">
            <a:extLst>
              <a:ext uri="{FF2B5EF4-FFF2-40B4-BE49-F238E27FC236}">
                <a16:creationId xmlns:a16="http://schemas.microsoft.com/office/drawing/2014/main" id="{019A5153-D023-1633-9D24-EB36EB5F4125}"/>
              </a:ext>
            </a:extLst>
          </p:cNvPr>
          <p:cNvPicPr>
            <a:picLocks noChangeAspect="1"/>
          </p:cNvPicPr>
          <p:nvPr/>
        </p:nvPicPr>
        <p:blipFill>
          <a:blip r:embed="rId3"/>
          <a:stretch>
            <a:fillRect/>
          </a:stretch>
        </p:blipFill>
        <p:spPr>
          <a:xfrm>
            <a:off x="2460326" y="48939"/>
            <a:ext cx="7423903" cy="6624004"/>
          </a:xfrm>
          <a:prstGeom prst="rect">
            <a:avLst/>
          </a:prstGeom>
        </p:spPr>
      </p:pic>
    </p:spTree>
    <p:extLst>
      <p:ext uri="{BB962C8B-B14F-4D97-AF65-F5344CB8AC3E}">
        <p14:creationId xmlns:p14="http://schemas.microsoft.com/office/powerpoint/2010/main" val="21119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7E937-24C0-47AA-4CA8-B03579A65FF6}"/>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A15A9531-D4B0-E032-67B0-47F9BDBF4119}"/>
              </a:ext>
            </a:extLst>
          </p:cNvPr>
          <p:cNvSpPr>
            <a:spLocks noGrp="1"/>
          </p:cNvSpPr>
          <p:nvPr>
            <p:ph idx="1"/>
          </p:nvPr>
        </p:nvSpPr>
        <p:spPr/>
        <p:txBody>
          <a:bodyPr/>
          <a:lstStyle/>
          <a:p>
            <a:endParaRPr lang="en-NZ"/>
          </a:p>
        </p:txBody>
      </p:sp>
      <p:pic>
        <p:nvPicPr>
          <p:cNvPr id="5" name="Picture 4" descr="The image is a geophysical survey map displaying various surveyed areas using different methods such as ground stockpile, low-frequency GPR, and EM31, indicating anomalies that could suggest a potential burial site.&#10;&#10;AI-generated content may be incorrect.">
            <a:extLst>
              <a:ext uri="{FF2B5EF4-FFF2-40B4-BE49-F238E27FC236}">
                <a16:creationId xmlns:a16="http://schemas.microsoft.com/office/drawing/2014/main" id="{54D7994F-D6AC-C560-9C6A-052F8C933F9F}"/>
              </a:ext>
            </a:extLst>
          </p:cNvPr>
          <p:cNvPicPr>
            <a:picLocks noChangeAspect="1"/>
          </p:cNvPicPr>
          <p:nvPr/>
        </p:nvPicPr>
        <p:blipFill>
          <a:blip r:embed="rId3"/>
          <a:stretch>
            <a:fillRect/>
          </a:stretch>
        </p:blipFill>
        <p:spPr>
          <a:xfrm>
            <a:off x="593405" y="0"/>
            <a:ext cx="11005189" cy="6858000"/>
          </a:xfrm>
          <a:prstGeom prst="rect">
            <a:avLst/>
          </a:prstGeom>
        </p:spPr>
      </p:pic>
    </p:spTree>
    <p:extLst>
      <p:ext uri="{BB962C8B-B14F-4D97-AF65-F5344CB8AC3E}">
        <p14:creationId xmlns:p14="http://schemas.microsoft.com/office/powerpoint/2010/main" val="907418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Document" ma:contentTypeID="0x010100CA0A04C9D51C074EA2C6C795C3A1B8CE00895670D29052064A967F08F14703EF19" ma:contentTypeVersion="145" ma:contentTypeDescription="Create a new document." ma:contentTypeScope="" ma:versionID="44ba8813f6c6d011a2e986c001ec66cc">
  <xsd:schema xmlns:xsd="http://www.w3.org/2001/XMLSchema" xmlns:xs="http://www.w3.org/2001/XMLSchema" xmlns:p="http://schemas.microsoft.com/office/2006/metadata/properties" xmlns:ns2="15ffb055-6eb4-45a1-bc20-bf2ac0d420da" xmlns:ns3="44f1fc5f-b325-4eee-aff1-f819b799bcaf" xmlns:ns4="4f9c820c-e7e2-444d-97ee-45f2b3485c1d" xmlns:ns5="725c79e5-42ce-4aa0-ac78-b6418001f0d2" xmlns:ns6="c91a514c-9034-4fa3-897a-8352025b26ed" xmlns:ns7="55bcd593-d4c7-4359-a33f-8fe16413171d" xmlns:ns8="efad6874-dfac-4743-a7f3-1121524c9c44" xmlns:ns9="6218fdc2-9e9b-4fea-8511-98557a9494f1" targetNamespace="http://schemas.microsoft.com/office/2006/metadata/properties" ma:root="true" ma:fieldsID="033773eb1e9881051991ecf9c851c332" ns2:_="" ns3:_="" ns4:_="" ns5:_="" ns6:_="" ns7:_="" ns8:_="" ns9:_="">
    <xsd:import namespace="15ffb055-6eb4-45a1-bc20-bf2ac0d420da"/>
    <xsd:import namespace="44f1fc5f-b325-4eee-aff1-f819b799bcaf"/>
    <xsd:import namespace="4f9c820c-e7e2-444d-97ee-45f2b3485c1d"/>
    <xsd:import namespace="725c79e5-42ce-4aa0-ac78-b6418001f0d2"/>
    <xsd:import namespace="c91a514c-9034-4fa3-897a-8352025b26ed"/>
    <xsd:import namespace="55bcd593-d4c7-4359-a33f-8fe16413171d"/>
    <xsd:import namespace="efad6874-dfac-4743-a7f3-1121524c9c44"/>
    <xsd:import namespace="6218fdc2-9e9b-4fea-8511-98557a9494f1"/>
    <xsd:element name="properties">
      <xsd:complexType>
        <xsd:sequence>
          <xsd:element name="documentManagement">
            <xsd:complexType>
              <xsd:all>
                <xsd:element ref="ns2:KeyWords" minOccurs="0"/>
                <xsd:element ref="ns3:Comments" minOccurs="0"/>
                <xsd:element ref="ns4:DocumentType" minOccurs="0"/>
                <xsd:element ref="ns4:Narrative" minOccurs="0"/>
                <xsd:element ref="ns2:SecurityClassification" minOccurs="0"/>
                <xsd:element ref="ns4:Subactivity" minOccurs="0"/>
                <xsd:element ref="ns4:Case" minOccurs="0"/>
                <xsd:element ref="ns4:RelatedPeople" minOccurs="0"/>
                <xsd:element ref="ns4:CategoryName" minOccurs="0"/>
                <xsd:element ref="ns4:CategoryValue" minOccurs="0"/>
                <xsd:element ref="ns4:BusinessValue" minOccurs="0"/>
                <xsd:element ref="ns4:FunctionGroup" minOccurs="0"/>
                <xsd:element ref="ns4:Function" minOccurs="0"/>
                <xsd:element ref="ns4:PRAType" minOccurs="0"/>
                <xsd:element ref="ns4:PRADate1" minOccurs="0"/>
                <xsd:element ref="ns4:PRADate2" minOccurs="0"/>
                <xsd:element ref="ns4:PRADate3" minOccurs="0"/>
                <xsd:element ref="ns4:PRADateDisposal" minOccurs="0"/>
                <xsd:element ref="ns4:PRADateTrigger" minOccurs="0"/>
                <xsd:element ref="ns4:PRAText1" minOccurs="0"/>
                <xsd:element ref="ns4:PRAText2" minOccurs="0"/>
                <xsd:element ref="ns4:PRAText3" minOccurs="0"/>
                <xsd:element ref="ns4:PRAText4" minOccurs="0"/>
                <xsd:element ref="ns4:PRAText5" minOccurs="0"/>
                <xsd:element ref="ns4:AggregationStatus" minOccurs="0"/>
                <xsd:element ref="ns4:Project" minOccurs="0"/>
                <xsd:element ref="ns4:Activity" minOccurs="0"/>
                <xsd:element ref="ns5:AggregationNarrative" minOccurs="0"/>
                <xsd:element ref="ns6:Channel" minOccurs="0"/>
                <xsd:element ref="ns6:Team" minOccurs="0"/>
                <xsd:element ref="ns6:Level2" minOccurs="0"/>
                <xsd:element ref="ns6:Level3" minOccurs="0"/>
                <xsd:element ref="ns6:Year" minOccurs="0"/>
                <xsd:element ref="ns7:ServiceRequestNumber" minOccurs="0"/>
                <xsd:element ref="ns7:InternalOnly" minOccurs="0"/>
                <xsd:element ref="ns8:FilePath" minOccurs="0"/>
                <xsd:element ref="ns8:FolderPath" minOccurs="0"/>
                <xsd:element ref="ns9:MediaServiceMetadata" minOccurs="0"/>
                <xsd:element ref="ns9:MediaServiceFastMetadata" minOccurs="0"/>
                <xsd:element ref="ns9:MediaServiceAutoKeyPoints" minOccurs="0"/>
                <xsd:element ref="ns9:MediaServiceKeyPoints" minOccurs="0"/>
                <xsd:element ref="ns9:MediaServiceAutoTags" minOccurs="0"/>
                <xsd:element ref="ns9:MediaServiceOCR" minOccurs="0"/>
                <xsd:element ref="ns9:MediaServiceGenerationTime" minOccurs="0"/>
                <xsd:element ref="ns9:MediaServiceEventHashCode" minOccurs="0"/>
                <xsd:element ref="ns9:MediaServiceDateTaken" minOccurs="0"/>
                <xsd:element ref="ns9:MediaLengthInSeconds" minOccurs="0"/>
                <xsd:element ref="ns9:Status" minOccurs="0"/>
                <xsd:element ref="ns9:lcf76f155ced4ddcb4097134ff3c332f" minOccurs="0"/>
                <xsd:element ref="ns8:TaxCatchAll" minOccurs="0"/>
                <xsd:element ref="ns8:SharedWithUsers" minOccurs="0"/>
                <xsd:element ref="ns8:SharedWithDetails" minOccurs="0"/>
                <xsd:element ref="ns9:MediaServiceLocation" minOccurs="0"/>
                <xsd:element ref="ns9:MediaServiceObjectDetectorVersions" minOccurs="0"/>
                <xsd:element ref="ns9: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KeyWords" ma:index="8" nillable="true" ma:displayName="Key Words" ma:internalName="KeyWords" ma:readOnly="false">
      <xsd:simpleType>
        <xsd:restriction base="dms:Note">
          <xsd:maxLength value="255"/>
        </xsd:restriction>
      </xsd:simpleType>
    </xsd:element>
    <xsd:element name="SecurityClassification" ma:index="12" nillable="true" ma:displayName="Security Classification" ma:format="Dropdown" ma:hidden="true" ma:internalName="SecurityClassification">
      <xsd:simpleType>
        <xsd:union memberTypes="dms:Text">
          <xsd:simpleType>
            <xsd:restriction base="dms:Choice">
              <xsd:enumeration value="Confidential"/>
              <xsd:enumeration value="Restricted"/>
              <xsd:enumeration value="Unrestrict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4f1fc5f-b325-4eee-aff1-f819b799bcaf" elementFormDefault="qualified">
    <xsd:import namespace="http://schemas.microsoft.com/office/2006/documentManagement/types"/>
    <xsd:import namespace="http://schemas.microsoft.com/office/infopath/2007/PartnerControls"/>
    <xsd:element name="Comments" ma:index="9" nillable="true" ma:displayName="Comments" ma:internalName="Comments"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10" nillable="true" ma:displayName="Document Type" ma:format="Dropdown" ma:hidden="true" ma:internalName="DocumentType">
      <xsd:simpleType>
        <xsd:union memberTypes="dms:Text">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union>
      </xsd:simpleType>
    </xsd:element>
    <xsd:element name="Narrative" ma:index="11" nillable="true" ma:displayName="Narrative" ma:hidden="true" ma:internalName="Narrative" ma:readOnly="false">
      <xsd:simpleType>
        <xsd:restriction base="dms:Note"/>
      </xsd:simpleType>
    </xsd:element>
    <xsd:element name="Subactivity" ma:index="13" nillable="true" ma:displayName="Subactivity" ma:default="Plan Changes" ma:format="Dropdown" ma:hidden="true" ma:internalName="Subactivity" ma:readOnly="false">
      <xsd:simpleType>
        <xsd:union memberTypes="dms:Text">
          <xsd:simpleType>
            <xsd:restriction base="dms:Choice">
              <xsd:enumeration value="Appeals"/>
              <xsd:enumeration value="Council Decision"/>
              <xsd:enumeration value="Hearings"/>
              <xsd:enumeration value="Consultation"/>
              <xsd:enumeration value="Final Document"/>
              <xsd:enumeration value="Notifications"/>
              <xsd:enumeration value="Preparation"/>
              <xsd:enumeration value="Submissions"/>
              <xsd:enumeration value="Project planning"/>
              <xsd:enumeration value="Procurement"/>
              <xsd:enumeration value="Plan Changes"/>
            </xsd:restriction>
          </xsd:simpleType>
        </xsd:union>
      </xsd:simpleType>
    </xsd:element>
    <xsd:element name="Case" ma:index="14" nillable="true" ma:displayName="Case" ma:default="Operative District Plan 21 and subsequent changes" ma:hidden="true" ma:internalName="Case" ma:readOnly="false">
      <xsd:simpleType>
        <xsd:restriction base="dms:Text">
          <xsd:maxLength value="255"/>
        </xsd:restriction>
      </xsd:simpleType>
    </xsd:element>
    <xsd:element name="RelatedPeople" ma:index="15"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6" nillable="true" ma:displayName="Category 1" ma:default="NA" ma:hidden="true" ma:internalName="CategoryName" ma:readOnly="false">
      <xsd:simpleType>
        <xsd:restriction base="dms:Text">
          <xsd:maxLength value="255"/>
        </xsd:restriction>
      </xsd:simpleType>
    </xsd:element>
    <xsd:element name="CategoryValue" ma:index="17" nillable="true" ma:displayName="Category 2" ma:default="NA" ma:hidden="true" ma:internalName="CategoryValue" ma:readOnly="false">
      <xsd:simpleType>
        <xsd:restriction base="dms:Text">
          <xsd:maxLength value="255"/>
        </xsd:restriction>
      </xsd:simpleType>
    </xsd:element>
    <xsd:element name="BusinessValue" ma:index="18" nillable="true" ma:displayName="Business Value" ma:hidden="true" ma:internalName="BusinessValue" ma:readOnly="false">
      <xsd:simpleType>
        <xsd:restriction base="dms:Text">
          <xsd:maxLength value="255"/>
        </xsd:restriction>
      </xsd:simpleType>
    </xsd:element>
    <xsd:element name="FunctionGroup" ma:index="19" nillable="true" ma:displayName="Function Group" ma:default="Policy and Planning" ma:hidden="true" ma:internalName="FunctionGroup" ma:readOnly="false">
      <xsd:simpleType>
        <xsd:restriction base="dms:Text">
          <xsd:maxLength value="255"/>
        </xsd:restriction>
      </xsd:simpleType>
    </xsd:element>
    <xsd:element name="Function" ma:index="20" nillable="true" ma:displayName="Function" ma:default="District Planning" ma:hidden="true" ma:internalName="Function" ma:readOnly="false">
      <xsd:simpleType>
        <xsd:restriction base="dms:Text">
          <xsd:maxLength value="255"/>
        </xsd:restriction>
      </xsd:simpleType>
    </xsd:element>
    <xsd:element name="PRAType" ma:index="21" nillable="true" ma:displayName="PRA Type" ma:default="Doc" ma:hidden="true" ma:indexed="true" ma:internalName="PRAType">
      <xsd:simpleType>
        <xsd:restriction base="dms:Text">
          <xsd:maxLength value="255"/>
        </xsd:restriction>
      </xsd:simpleType>
    </xsd:element>
    <xsd:element name="PRADate1" ma:index="22" nillable="true" ma:displayName="PRA Date 1" ma:format="DateOnly" ma:hidden="true" ma:internalName="PRADate1" ma:readOnly="false">
      <xsd:simpleType>
        <xsd:restriction base="dms:DateTime"/>
      </xsd:simpleType>
    </xsd:element>
    <xsd:element name="PRADate2" ma:index="23" nillable="true" ma:displayName="PRA Date 2" ma:format="DateOnly" ma:hidden="true" ma:internalName="PRADate2" ma:readOnly="false">
      <xsd:simpleType>
        <xsd:restriction base="dms:DateTime"/>
      </xsd:simpleType>
    </xsd:element>
    <xsd:element name="PRADate3" ma:index="24" nillable="true" ma:displayName="PRA Date 3" ma:format="DateOnly" ma:hidden="true" ma:internalName="PRADate3" ma:readOnly="false">
      <xsd:simpleType>
        <xsd:restriction base="dms:DateTime"/>
      </xsd:simpleType>
    </xsd:element>
    <xsd:element name="PRADateDisposal" ma:index="25" nillable="true" ma:displayName="PRA Date Disposal" ma:format="DateOnly" ma:hidden="true" ma:internalName="PRADateDisposal" ma:readOnly="false">
      <xsd:simpleType>
        <xsd:restriction base="dms:DateTime"/>
      </xsd:simpleType>
    </xsd:element>
    <xsd:element name="PRADateTrigger" ma:index="26" nillable="true" ma:displayName="PRA Date Trigger" ma:format="DateOnly" ma:hidden="true" ma:internalName="PRADateTrigger" ma:readOnly="false">
      <xsd:simpleType>
        <xsd:restriction base="dms:DateTime"/>
      </xsd:simpleType>
    </xsd:element>
    <xsd:element name="PRAText1" ma:index="27" nillable="true" ma:displayName="PRA Text 1" ma:hidden="true" ma:internalName="PRAText1" ma:readOnly="false">
      <xsd:simpleType>
        <xsd:restriction base="dms:Text">
          <xsd:maxLength value="255"/>
        </xsd:restriction>
      </xsd:simpleType>
    </xsd:element>
    <xsd:element name="PRAText2" ma:index="28" nillable="true" ma:displayName="PRA Text 2" ma:hidden="true" ma:internalName="PRAText2" ma:readOnly="false">
      <xsd:simpleType>
        <xsd:restriction base="dms:Text">
          <xsd:maxLength value="255"/>
        </xsd:restriction>
      </xsd:simpleType>
    </xsd:element>
    <xsd:element name="PRAText3" ma:index="29" nillable="true" ma:displayName="PRA Text 3" ma:hidden="true" ma:internalName="PRAText3" ma:readOnly="false">
      <xsd:simpleType>
        <xsd:restriction base="dms:Text">
          <xsd:maxLength value="255"/>
        </xsd:restriction>
      </xsd:simpleType>
    </xsd:element>
    <xsd:element name="PRAText4" ma:index="30" nillable="true" ma:displayName="PRA Text 4" ma:hidden="true" ma:internalName="PRAText4" ma:readOnly="false">
      <xsd:simpleType>
        <xsd:restriction base="dms:Text">
          <xsd:maxLength value="255"/>
        </xsd:restriction>
      </xsd:simpleType>
    </xsd:element>
    <xsd:element name="PRAText5" ma:index="31" nillable="true" ma:displayName="PRA Text 5" ma:hidden="true" ma:internalName="PRAText5" ma:readOnly="false">
      <xsd:simpleType>
        <xsd:restriction base="dms:Text">
          <xsd:maxLength value="255"/>
        </xsd:restriction>
      </xsd:simpleType>
    </xsd:element>
    <xsd:element name="AggregationStatus" ma:index="32"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3" nillable="true" ma:displayName="Project" ma:default="NA" ma:hidden="true" ma:internalName="Project" ma:readOnly="false">
      <xsd:simpleType>
        <xsd:restriction base="dms:Text">
          <xsd:maxLength value="255"/>
        </xsd:restriction>
      </xsd:simpleType>
    </xsd:element>
    <xsd:element name="Activity" ma:index="34" nillable="true" ma:displayName="Activity" ma:default=""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5"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6" nillable="true" ma:displayName="Channel" ma:default="NA" ma:hidden="true" ma:internalName="Channel" ma:readOnly="false">
      <xsd:simpleType>
        <xsd:restriction base="dms:Text">
          <xsd:maxLength value="255"/>
        </xsd:restriction>
      </xsd:simpleType>
    </xsd:element>
    <xsd:element name="Team" ma:index="37" nillable="true" ma:displayName="Team" ma:default="Operative District Plan 21 and subsequent changes" ma:hidden="true" ma:internalName="Team" ma:readOnly="false">
      <xsd:simpleType>
        <xsd:restriction base="dms:Text">
          <xsd:maxLength value="255"/>
        </xsd:restriction>
      </xsd:simpleType>
    </xsd:element>
    <xsd:element name="Level2" ma:index="38" nillable="true" ma:displayName="Level2" ma:hidden="true" ma:internalName="Level2" ma:readOnly="false">
      <xsd:simpleType>
        <xsd:restriction base="dms:Text">
          <xsd:maxLength value="255"/>
        </xsd:restriction>
      </xsd:simpleType>
    </xsd:element>
    <xsd:element name="Level3" ma:index="39" nillable="true" ma:displayName="Level3" ma:hidden="true" ma:internalName="Level3" ma:readOnly="false">
      <xsd:simpleType>
        <xsd:restriction base="dms:Text">
          <xsd:maxLength value="255"/>
        </xsd:restriction>
      </xsd:simpleType>
    </xsd:element>
    <xsd:element name="Year" ma:index="40" nillable="true" ma:displayName="Year" ma:hidden="true" ma:internalName="Year"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bcd593-d4c7-4359-a33f-8fe16413171d" elementFormDefault="qualified">
    <xsd:import namespace="http://schemas.microsoft.com/office/2006/documentManagement/types"/>
    <xsd:import namespace="http://schemas.microsoft.com/office/infopath/2007/PartnerControls"/>
    <xsd:element name="ServiceRequestNumber" ma:index="41" nillable="true" ma:displayName="Service Request Number" ma:internalName="ServiceRequestNumber" ma:readOnly="false">
      <xsd:simpleType>
        <xsd:restriction base="dms:Text">
          <xsd:maxLength value="255"/>
        </xsd:restriction>
      </xsd:simpleType>
    </xsd:element>
    <xsd:element name="InternalOnly" ma:index="42" nillable="true" ma:displayName="Internal Only" ma:default="0" ma:internalName="InternalOnly"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fad6874-dfac-4743-a7f3-1121524c9c44" elementFormDefault="qualified">
    <xsd:import namespace="http://schemas.microsoft.com/office/2006/documentManagement/types"/>
    <xsd:import namespace="http://schemas.microsoft.com/office/infopath/2007/PartnerControls"/>
    <xsd:element name="FilePath" ma:index="43" nillable="true" ma:displayName="FilePath" ma:hidden="true" ma:internalName="FilePath" ma:readOnly="false">
      <xsd:simpleType>
        <xsd:restriction base="dms:Text">
          <xsd:maxLength value="255"/>
        </xsd:restriction>
      </xsd:simpleType>
    </xsd:element>
    <xsd:element name="FolderPath" ma:index="44" nillable="true" ma:displayName="FolderPath" ma:hidden="true" ma:internalName="FolderPath" ma:readOnly="false">
      <xsd:simpleType>
        <xsd:restriction base="dms:Text">
          <xsd:maxLength value="255"/>
        </xsd:restriction>
      </xsd:simpleType>
    </xsd:element>
    <xsd:element name="TaxCatchAll" ma:index="58" nillable="true" ma:displayName="Taxonomy Catch All Column" ma:hidden="true" ma:list="{d67eb01b-f520-45a7-aea1-2810e353cc65}" ma:internalName="TaxCatchAll" ma:showField="CatchAllData" ma:web="efad6874-dfac-4743-a7f3-1121524c9c44">
      <xsd:complexType>
        <xsd:complexContent>
          <xsd:extension base="dms:MultiChoiceLookup">
            <xsd:sequence>
              <xsd:element name="Value" type="dms:Lookup" maxOccurs="unbounded" minOccurs="0" nillable="true"/>
            </xsd:sequence>
          </xsd:extension>
        </xsd:complexContent>
      </xsd:complexType>
    </xsd:element>
    <xsd:element name="SharedWithUsers" ma:index="5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18fdc2-9e9b-4fea-8511-98557a9494f1" elementFormDefault="qualified">
    <xsd:import namespace="http://schemas.microsoft.com/office/2006/documentManagement/types"/>
    <xsd:import namespace="http://schemas.microsoft.com/office/infopath/2007/PartnerControls"/>
    <xsd:element name="MediaServiceMetadata" ma:index="45" nillable="true" ma:displayName="MediaServiceMetadata" ma:hidden="true" ma:internalName="MediaServiceMetadata" ma:readOnly="true">
      <xsd:simpleType>
        <xsd:restriction base="dms:Note"/>
      </xsd:simpleType>
    </xsd:element>
    <xsd:element name="MediaServiceFastMetadata" ma:index="46" nillable="true" ma:displayName="MediaServiceFastMetadata" ma:hidden="true" ma:internalName="MediaServiceFastMetadata" ma:readOnly="true">
      <xsd:simpleType>
        <xsd:restriction base="dms:Note"/>
      </xsd:simpleType>
    </xsd:element>
    <xsd:element name="MediaServiceAutoKeyPoints" ma:index="47" nillable="true" ma:displayName="MediaServiceAutoKeyPoints" ma:hidden="true" ma:internalName="MediaServiceAutoKeyPoints" ma:readOnly="true">
      <xsd:simpleType>
        <xsd:restriction base="dms:Note"/>
      </xsd:simpleType>
    </xsd:element>
    <xsd:element name="MediaServiceKeyPoints" ma:index="48" nillable="true" ma:displayName="KeyPoints" ma:internalName="MediaServiceKeyPoints" ma:readOnly="true">
      <xsd:simpleType>
        <xsd:restriction base="dms:Note">
          <xsd:maxLength value="255"/>
        </xsd:restriction>
      </xsd:simpleType>
    </xsd:element>
    <xsd:element name="MediaServiceAutoTags" ma:index="49" nillable="true" ma:displayName="Tags" ma:internalName="MediaServiceAutoTags" ma:readOnly="true">
      <xsd:simpleType>
        <xsd:restriction base="dms:Text"/>
      </xsd:simpleType>
    </xsd:element>
    <xsd:element name="MediaServiceOCR" ma:index="50" nillable="true" ma:displayName="Extracted Text" ma:internalName="MediaServiceOCR" ma:readOnly="true">
      <xsd:simpleType>
        <xsd:restriction base="dms:Note">
          <xsd:maxLength value="255"/>
        </xsd:restriction>
      </xsd:simpleType>
    </xsd:element>
    <xsd:element name="MediaServiceGenerationTime" ma:index="51" nillable="true" ma:displayName="MediaServiceGenerationTime" ma:hidden="true" ma:internalName="MediaServiceGenerationTime" ma:readOnly="true">
      <xsd:simpleType>
        <xsd:restriction base="dms:Text"/>
      </xsd:simpleType>
    </xsd:element>
    <xsd:element name="MediaServiceEventHashCode" ma:index="52" nillable="true" ma:displayName="MediaServiceEventHashCode" ma:hidden="true" ma:internalName="MediaServiceEventHashCode" ma:readOnly="true">
      <xsd:simpleType>
        <xsd:restriction base="dms:Text"/>
      </xsd:simpleType>
    </xsd:element>
    <xsd:element name="MediaServiceDateTaken" ma:index="53" nillable="true" ma:displayName="MediaServiceDateTaken" ma:hidden="true" ma:internalName="MediaServiceDateTaken" ma:readOnly="true">
      <xsd:simpleType>
        <xsd:restriction base="dms:Text"/>
      </xsd:simpleType>
    </xsd:element>
    <xsd:element name="MediaLengthInSeconds" ma:index="54" nillable="true" ma:displayName="MediaLengthInSeconds" ma:hidden="true" ma:internalName="MediaLengthInSeconds" ma:readOnly="true">
      <xsd:simpleType>
        <xsd:restriction base="dms:Unknown"/>
      </xsd:simpleType>
    </xsd:element>
    <xsd:element name="Status" ma:index="55" nillable="true" ma:displayName="Status" ma:format="Dropdown" ma:internalName="Status">
      <xsd:simpleType>
        <xsd:restriction base="dms:Choice">
          <xsd:enumeration value="Current"/>
          <xsd:enumeration value="Choice 3"/>
          <xsd:enumeration value="Potential"/>
        </xsd:restriction>
      </xsd:simpleType>
    </xsd:element>
    <xsd:element name="lcf76f155ced4ddcb4097134ff3c332f" ma:index="57" nillable="true" ma:taxonomy="true" ma:internalName="lcf76f155ced4ddcb4097134ff3c332f" ma:taxonomyFieldName="MediaServiceImageTags" ma:displayName="Image Tags" ma:readOnly="false" ma:fieldId="{5cf76f15-5ced-4ddc-b409-7134ff3c332f}" ma:taxonomyMulti="true" ma:sspId="c1a1cba4-1f74-403f-95b2-fb9a3922aed4" ma:termSetId="09814cd3-568e-fe90-9814-8d621ff8fb84" ma:anchorId="fba54fb3-c3e1-fe81-a776-ca4b69148c4d" ma:open="true" ma:isKeyword="false">
      <xsd:complexType>
        <xsd:sequence>
          <xsd:element ref="pc:Terms" minOccurs="0" maxOccurs="1"/>
        </xsd:sequence>
      </xsd:complexType>
    </xsd:element>
    <xsd:element name="MediaServiceLocation" ma:index="61" nillable="true" ma:displayName="Location" ma:indexed="true" ma:internalName="MediaServiceLocation" ma:readOnly="true">
      <xsd:simpleType>
        <xsd:restriction base="dms:Text"/>
      </xsd:simpleType>
    </xsd:element>
    <xsd:element name="MediaServiceObjectDetectorVersions" ma:index="62" nillable="true" ma:displayName="MediaServiceObjectDetectorVersions" ma:hidden="true" ma:indexed="true" ma:internalName="MediaServiceObjectDetectorVersions" ma:readOnly="true">
      <xsd:simpleType>
        <xsd:restriction base="dms:Text"/>
      </xsd:simpleType>
    </xsd:element>
    <xsd:element name="MediaServiceSearchProperties" ma:index="6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ubactivity xmlns="4f9c820c-e7e2-444d-97ee-45f2b3485c1d">08 Hearings</Subactivity>
    <BusinessValue xmlns="4f9c820c-e7e2-444d-97ee-45f2b3485c1d" xsi:nil="true"/>
    <PRADateDisposal xmlns="4f9c820c-e7e2-444d-97ee-45f2b3485c1d" xsi:nil="true"/>
    <ServiceRequestNumber xmlns="55bcd593-d4c7-4359-a33f-8fe16413171d" xsi:nil="true"/>
    <Status xmlns="6218fdc2-9e9b-4fea-8511-98557a9494f1" xsi:nil="true"/>
    <KeyWords xmlns="15ffb055-6eb4-45a1-bc20-bf2ac0d420da" xsi:nil="true"/>
    <SecurityClassification xmlns="15ffb055-6eb4-45a1-bc20-bf2ac0d420da" xsi:nil="true"/>
    <InternalOnly xmlns="55bcd593-d4c7-4359-a33f-8fe16413171d">false</InternalOnly>
    <FolderPath xmlns="efad6874-dfac-4743-a7f3-1121524c9c44" xsi:nil="true"/>
    <PRADate3 xmlns="4f9c820c-e7e2-444d-97ee-45f2b3485c1d" xsi:nil="true"/>
    <PRAText5 xmlns="4f9c820c-e7e2-444d-97ee-45f2b3485c1d" xsi:nil="true"/>
    <Level2 xmlns="c91a514c-9034-4fa3-897a-8352025b26ed" xsi:nil="true"/>
    <Activity xmlns="4f9c820c-e7e2-444d-97ee-45f2b3485c1d" xsi:nil="true"/>
    <lcf76f155ced4ddcb4097134ff3c332f xmlns="6218fdc2-9e9b-4fea-8511-98557a9494f1">
      <Terms xmlns="http://schemas.microsoft.com/office/infopath/2007/PartnerControls"/>
    </lcf76f155ced4ddcb4097134ff3c332f>
    <AggregationStatus xmlns="4f9c820c-e7e2-444d-97ee-45f2b3485c1d">Normal</AggregationStatus>
    <Comments xmlns="44f1fc5f-b325-4eee-aff1-f819b799bcaf" xsi:nil="true"/>
    <CategoryValue xmlns="4f9c820c-e7e2-444d-97ee-45f2b3485c1d">NA</CategoryValue>
    <PRADate2 xmlns="4f9c820c-e7e2-444d-97ee-45f2b3485c1d" xsi:nil="true"/>
    <Case xmlns="4f9c820c-e7e2-444d-97ee-45f2b3485c1d">Operative District Plan 21 and subsequent changes</Case>
    <PRAText1 xmlns="4f9c820c-e7e2-444d-97ee-45f2b3485c1d" xsi:nil="true"/>
    <PRAText4 xmlns="4f9c820c-e7e2-444d-97ee-45f2b3485c1d" xsi:nil="true"/>
    <Level3 xmlns="c91a514c-9034-4fa3-897a-8352025b26ed" xsi:nil="true"/>
    <Team xmlns="c91a514c-9034-4fa3-897a-8352025b26ed">Operative District Plan 21 and subsequent changes</Team>
    <Project xmlns="4f9c820c-e7e2-444d-97ee-45f2b3485c1d">NA</Project>
    <FunctionGroup xmlns="4f9c820c-e7e2-444d-97ee-45f2b3485c1d">Policy and Planning</FunctionGroup>
    <Function xmlns="4f9c820c-e7e2-444d-97ee-45f2b3485c1d">District Planning</Function>
    <FilePath xmlns="efad6874-dfac-4743-a7f3-1121524c9c44" xsi:nil="true"/>
    <RelatedPeople xmlns="4f9c820c-e7e2-444d-97ee-45f2b3485c1d">
      <UserInfo>
        <DisplayName/>
        <AccountId xsi:nil="true"/>
        <AccountType/>
      </UserInfo>
    </RelatedPeople>
    <AggregationNarrative xmlns="725c79e5-42ce-4aa0-ac78-b6418001f0d2" xsi:nil="true"/>
    <Channel xmlns="c91a514c-9034-4fa3-897a-8352025b26ed">NA</Channel>
    <PRAType xmlns="4f9c820c-e7e2-444d-97ee-45f2b3485c1d">Doc</PRAType>
    <PRADate1 xmlns="4f9c820c-e7e2-444d-97ee-45f2b3485c1d" xsi:nil="true"/>
    <DocumentType xmlns="4f9c820c-e7e2-444d-97ee-45f2b3485c1d" xsi:nil="true"/>
    <PRAText3 xmlns="4f9c820c-e7e2-444d-97ee-45f2b3485c1d" xsi:nil="true"/>
    <Year xmlns="c91a514c-9034-4fa3-897a-8352025b26ed" xsi:nil="true"/>
    <TaxCatchAll xmlns="efad6874-dfac-4743-a7f3-1121524c9c44" xsi:nil="true"/>
    <Narrative xmlns="4f9c820c-e7e2-444d-97ee-45f2b3485c1d" xsi:nil="true"/>
    <CategoryName xmlns="4f9c820c-e7e2-444d-97ee-45f2b3485c1d">PC3 Kārewarewa Urupā</CategoryName>
    <PRADateTrigger xmlns="4f9c820c-e7e2-444d-97ee-45f2b3485c1d" xsi:nil="true"/>
    <PRAText2 xmlns="4f9c820c-e7e2-444d-97ee-45f2b3485c1d" xsi:nil="true"/>
  </documentManagement>
</p:properties>
</file>

<file path=customXml/itemProps1.xml><?xml version="1.0" encoding="utf-8"?>
<ds:datastoreItem xmlns:ds="http://schemas.openxmlformats.org/officeDocument/2006/customXml" ds:itemID="{A0C22059-DADD-4227-87F2-07169A770FA0}"/>
</file>

<file path=customXml/itemProps2.xml><?xml version="1.0" encoding="utf-8"?>
<ds:datastoreItem xmlns:ds="http://schemas.openxmlformats.org/officeDocument/2006/customXml" ds:itemID="{97E808DE-6738-469C-B8F6-60269A5EE9E8}"/>
</file>

<file path=customXml/itemProps3.xml><?xml version="1.0" encoding="utf-8"?>
<ds:datastoreItem xmlns:ds="http://schemas.openxmlformats.org/officeDocument/2006/customXml" ds:itemID="{A6F5CC6C-9AC5-4226-83F3-81BF76E3D2A4}"/>
</file>

<file path=docProps/app.xml><?xml version="1.0" encoding="utf-8"?>
<Properties xmlns="http://schemas.openxmlformats.org/officeDocument/2006/extended-properties" xmlns:vt="http://schemas.openxmlformats.org/officeDocument/2006/docPropsVTypes">
  <TotalTime>745</TotalTime>
  <Words>107</Words>
  <Application>Microsoft Office PowerPoint</Application>
  <PresentationFormat>Widescreen</PresentationFormat>
  <Paragraphs>22</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Neue Haas Grotesk Text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Mahina-a-rangi Baker</dc:creator>
  <cp:lastModifiedBy>Mahina-a-rangi Baker</cp:lastModifiedBy>
  <cp:revision>3</cp:revision>
  <dcterms:created xsi:type="dcterms:W3CDTF">2026-06-02T18:37:18Z</dcterms:created>
  <dcterms:modified xsi:type="dcterms:W3CDTF">2026-06-03T07:02:40Z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0x010100CA0A04C9D51C074EA2C6C795C3A1B8CE00895670D29052064A967F08F14703EF19</vt:lpwstr>
  </property>
  <property fmtid="{D5CDD505-2E9C-101B-9397-08002B2CF9AE}" pid="3" name="MediaServiceImageTags">
    <vt:lpwstr/>
  </property>
</Properties>
</file>