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416" r:id="rId6"/>
    <p:sldId id="433" r:id="rId7"/>
    <p:sldId id="402" r:id="rId8"/>
    <p:sldId id="419" r:id="rId9"/>
    <p:sldId id="422" r:id="rId10"/>
    <p:sldId id="396" r:id="rId11"/>
    <p:sldId id="434" r:id="rId12"/>
    <p:sldId id="406" r:id="rId13"/>
    <p:sldId id="408" r:id="rId14"/>
    <p:sldId id="417" r:id="rId15"/>
    <p:sldId id="410" r:id="rId16"/>
    <p:sldId id="412" r:id="rId17"/>
    <p:sldId id="413" r:id="rId18"/>
    <p:sldId id="324" r:id="rId19"/>
    <p:sldId id="415" r:id="rId20"/>
    <p:sldId id="268" r:id="rId21"/>
  </p:sldIdLst>
  <p:sldSz cx="9144000" cy="6858000" type="screen4x3"/>
  <p:notesSz cx="7104063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B0AC"/>
    <a:srgbClr val="9BB246"/>
    <a:srgbClr val="EED456"/>
    <a:srgbClr val="FF3300"/>
    <a:srgbClr val="808080"/>
    <a:srgbClr val="FF9900"/>
    <a:srgbClr val="FFFF00"/>
    <a:srgbClr val="007DC6"/>
    <a:srgbClr val="92D050"/>
    <a:srgbClr val="FF9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660"/>
  </p:normalViewPr>
  <p:slideViewPr>
    <p:cSldViewPr>
      <p:cViewPr varScale="1">
        <p:scale>
          <a:sx n="102" d="100"/>
          <a:sy n="102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203" y="0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673"/>
            <a:ext cx="3079202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203" y="9720673"/>
            <a:ext cx="3079202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0BCF14-1FBA-427F-9F9F-902A8674B3D1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220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203" y="0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075" y="4861155"/>
            <a:ext cx="5683914" cy="4605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673"/>
            <a:ext cx="3079202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203" y="9720673"/>
            <a:ext cx="3079202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9A0061-DC62-4C59-9289-E057678B790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3094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3092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15413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12466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03652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05348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77677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25023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47111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5955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8456B-D46D-3431-E049-57DB78E9B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21A6AB-AF54-2A8B-E334-582FCEE006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A4AEB8-16D9-FC84-DEF7-3645F39C4E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>
                <a:latin typeface="Arial"/>
                <a:cs typeface="Arial"/>
              </a:rPr>
              <a:t>Consulted on two options as per legislative requirement to have at least two options</a:t>
            </a:r>
          </a:p>
          <a:p>
            <a:endParaRPr lang="en-NZ" dirty="0">
              <a:latin typeface="Arial"/>
              <a:cs typeface="Arial"/>
            </a:endParaRPr>
          </a:p>
          <a:p>
            <a:r>
              <a:rPr lang="en-NZ" dirty="0">
                <a:latin typeface="Arial"/>
                <a:cs typeface="Arial"/>
              </a:rPr>
              <a:t>Discounted options</a:t>
            </a:r>
          </a:p>
          <a:p>
            <a:r>
              <a:rPr lang="en-NZ" dirty="0">
                <a:latin typeface="Arial"/>
                <a:cs typeface="Arial"/>
              </a:rPr>
              <a:t>A Wellington regional model – Average costs more than double - Discounted in Nov 2024</a:t>
            </a:r>
          </a:p>
          <a:p>
            <a:r>
              <a:rPr lang="en-NZ" dirty="0">
                <a:latin typeface="Arial"/>
                <a:cs typeface="Arial"/>
              </a:rPr>
              <a:t>A KC only WSO – Higher setup and operating costs</a:t>
            </a:r>
          </a:p>
          <a:p>
            <a:r>
              <a:rPr lang="en-NZ" dirty="0">
                <a:latin typeface="Arial"/>
                <a:cs typeface="Arial"/>
              </a:rPr>
              <a:t>Consumer trust – not access LGFA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latin typeface="Arial"/>
                <a:cs typeface="Arial"/>
              </a:rPr>
              <a:t>A two Council option with Horowhenua – higher costs without sufficient benefits of scale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NZ" dirty="0">
              <a:latin typeface="Arial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latin typeface="Arial"/>
                <a:cs typeface="Arial"/>
              </a:rPr>
              <a:t>Option 1 the In house Business unit, was identified as the preferred option.</a:t>
            </a:r>
          </a:p>
          <a:p>
            <a:endParaRPr lang="en-N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8475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A2F0D-3C5E-31C6-05B5-C14FF72EE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18B4FA-94D0-2FBE-2522-5729514899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C293E7-6C4B-EECF-F4B9-5DF2ADBFF2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4795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6179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5903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00C13-BF50-58C8-7220-5FCAD281E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340A21-B5DB-974A-5E9E-F50039602D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3A211E-E19E-7938-C4E6-0DC7BC4077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670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F6992-A901-6547-4589-841B5D1F7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28402F5-2BE0-AEAC-8AD1-D77F0AFE34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64B165-E3A6-E54F-2DEF-D4410573A7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6556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69584D-CF70-7705-E142-06CB914EA8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506969-E3D3-B04D-DBD5-98C9FD056A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D9BE3DC-044D-6135-D5A1-4A5900DD9D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17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40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8527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000">
                <a:solidFill>
                  <a:srgbClr val="007DC6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47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241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241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366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ECF1A-CF71-55FB-E0AF-EE384CE5B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1328737"/>
            <a:ext cx="5638800" cy="10842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B9A0D-107C-91A3-735C-79B22505B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2" y="2590804"/>
            <a:ext cx="7877175" cy="3902075"/>
          </a:xfrm>
        </p:spPr>
        <p:txBody>
          <a:bodyPr numCol="2"/>
          <a:lstStyle>
            <a:lvl4pPr marL="333366" indent="-152396">
              <a:buFont typeface="Arial" panose="020B0604020202020204" pitchFamily="34" charset="0"/>
              <a:buChar char="‒"/>
              <a:defRPr/>
            </a:lvl4pPr>
            <a:lvl5pPr marL="485763" indent="-161921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40875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ECF1A-CF71-55FB-E0AF-EE384CE5B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1328737"/>
            <a:ext cx="5638800" cy="10842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B9A0D-107C-91A3-735C-79B22505B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2" y="2590804"/>
            <a:ext cx="7877175" cy="3902075"/>
          </a:xfrm>
        </p:spPr>
        <p:txBody>
          <a:bodyPr numCol="1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 marL="333366" indent="-152396">
              <a:buFont typeface="Arial" panose="020B0604020202020204" pitchFamily="34" charset="0"/>
              <a:buChar char="‒"/>
              <a:defRPr sz="1800"/>
            </a:lvl4pPr>
            <a:lvl5pPr marL="485763" indent="-161921">
              <a:buFont typeface="Courier New" panose="02070309020205020404" pitchFamily="49" charset="0"/>
              <a:buChar char="o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5037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with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28600" y="280257"/>
            <a:ext cx="8686800" cy="6035675"/>
          </a:xfrm>
          <a:prstGeom prst="rect">
            <a:avLst/>
          </a:prstGeom>
          <a:solidFill>
            <a:srgbClr val="F3F8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908763" y="6441639"/>
            <a:ext cx="973596" cy="245269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590" y="6315928"/>
            <a:ext cx="1458410" cy="518922"/>
          </a:xfrm>
          <a:prstGeom prst="rect">
            <a:avLst/>
          </a:prstGeom>
        </p:spPr>
      </p:pic>
      <p:sp>
        <p:nvSpPr>
          <p:cNvPr id="26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1127006" y="912964"/>
            <a:ext cx="5862781" cy="553998"/>
          </a:xfrm>
        </p:spPr>
        <p:txBody>
          <a:bodyPr anchor="b">
            <a:spAutoFit/>
          </a:bodyPr>
          <a:lstStyle>
            <a:lvl1pPr marL="0" indent="0">
              <a:buNone/>
              <a:defRPr sz="3000" b="1" i="0" baseline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Main Header</a:t>
            </a:r>
          </a:p>
        </p:txBody>
      </p:sp>
      <p:sp>
        <p:nvSpPr>
          <p:cNvPr id="8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6442079"/>
            <a:ext cx="2325688" cy="244475"/>
          </a:xfrm>
        </p:spPr>
        <p:txBody>
          <a:bodyPr>
            <a:normAutofit/>
          </a:bodyPr>
          <a:lstStyle>
            <a:lvl1pPr marL="0" indent="0">
              <a:buNone/>
              <a:defRPr sz="1000" baseline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Document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127126" y="2314800"/>
            <a:ext cx="5862661" cy="91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2535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15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58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12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78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29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75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0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87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91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245225"/>
            <a:ext cx="9144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dirty="0"/>
          </a:p>
        </p:txBody>
      </p:sp>
      <p:pic>
        <p:nvPicPr>
          <p:cNvPr id="1033" name="Picture 9" descr="Corporate PPT footer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5446713"/>
            <a:ext cx="9142413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7DC6"/>
          </a:solidFill>
          <a:latin typeface="Arial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lr>
          <a:srgbClr val="007DC6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40"/>
            <a:ext cx="7772400" cy="1470025"/>
          </a:xfrm>
        </p:spPr>
        <p:txBody>
          <a:bodyPr/>
          <a:lstStyle/>
          <a:p>
            <a:r>
              <a:rPr lang="en-NZ" dirty="0"/>
              <a:t>Elected Member Briefing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852738"/>
            <a:ext cx="6400800" cy="1752600"/>
          </a:xfrm>
        </p:spPr>
        <p:txBody>
          <a:bodyPr/>
          <a:lstStyle/>
          <a:p>
            <a:r>
              <a:rPr lang="en-NZ" dirty="0"/>
              <a:t>Local Water Done Well update</a:t>
            </a:r>
          </a:p>
          <a:p>
            <a:endParaRPr lang="en-NZ" dirty="0"/>
          </a:p>
          <a:p>
            <a:r>
              <a:rPr lang="en-NZ" dirty="0"/>
              <a:t>15 May 2025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DDA464-BE8B-9A21-FA54-C30ADDEF6F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0870B-8F1B-4B59-69C7-A171CE162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NZ" dirty="0"/>
              <a:t>Feedback analysis process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E74FF99-9236-822B-9160-7539D9645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800" dirty="0"/>
              <a:t>An independent expert public consultation company analysed all responses</a:t>
            </a:r>
            <a:r>
              <a:rPr lang="en-NZ" sz="2800" dirty="0"/>
              <a:t>.</a:t>
            </a:r>
          </a:p>
          <a:p>
            <a:pPr lvl="0"/>
            <a:r>
              <a:rPr lang="en-NZ" sz="2800" dirty="0"/>
              <a:t>The analysis process:</a:t>
            </a:r>
          </a:p>
          <a:p>
            <a:pPr lvl="1"/>
            <a:r>
              <a:rPr lang="en-NZ" sz="2400" dirty="0"/>
              <a:t>Reviewed every submission multiple times</a:t>
            </a:r>
          </a:p>
          <a:p>
            <a:pPr lvl="1"/>
            <a:r>
              <a:rPr lang="en-NZ" sz="2400" dirty="0"/>
              <a:t>Identified key points and grouped them into themes and subthemes</a:t>
            </a:r>
          </a:p>
          <a:p>
            <a:pPr lvl="1"/>
            <a:r>
              <a:rPr lang="en-NZ" sz="2400" dirty="0"/>
              <a:t>Sub themes mentioned more than 5 times were included in the analysis</a:t>
            </a:r>
          </a:p>
          <a:p>
            <a:pPr lvl="1"/>
            <a:r>
              <a:rPr lang="en-NZ" sz="2400" dirty="0"/>
              <a:t>Reviewed the theming and comments and refined further for relevance and clarity.</a:t>
            </a:r>
          </a:p>
          <a:p>
            <a:pPr lvl="1"/>
            <a:endParaRPr lang="en-NZ" sz="2400" dirty="0"/>
          </a:p>
          <a:p>
            <a:pPr lvl="0"/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2979982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370A54-4C31-6FFE-A8CE-42C7A2598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0E609-59C1-9982-E94B-A36422A8C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n-NZ" dirty="0"/>
              <a:t>Feedback on option 1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0E66EAB-BFE1-5347-DEA0-552E6F030D4D}"/>
              </a:ext>
            </a:extLst>
          </p:cNvPr>
          <p:cNvGraphicFramePr>
            <a:graphicFrameLocks noGrp="1"/>
          </p:cNvGraphicFramePr>
          <p:nvPr/>
        </p:nvGraphicFramePr>
        <p:xfrm>
          <a:off x="395536" y="1556792"/>
          <a:ext cx="8496944" cy="4244918"/>
        </p:xfrm>
        <a:graphic>
          <a:graphicData uri="http://schemas.openxmlformats.org/drawingml/2006/table">
            <a:tbl>
              <a:tblPr/>
              <a:tblGrid>
                <a:gridCol w="2392818">
                  <a:extLst>
                    <a:ext uri="{9D8B030D-6E8A-4147-A177-3AD203B41FA5}">
                      <a16:colId xmlns:a16="http://schemas.microsoft.com/office/drawing/2014/main" val="103627742"/>
                    </a:ext>
                  </a:extLst>
                </a:gridCol>
                <a:gridCol w="4810051">
                  <a:extLst>
                    <a:ext uri="{9D8B030D-6E8A-4147-A177-3AD203B41FA5}">
                      <a16:colId xmlns:a16="http://schemas.microsoft.com/office/drawing/2014/main" val="3673185472"/>
                    </a:ext>
                  </a:extLst>
                </a:gridCol>
                <a:gridCol w="1294075">
                  <a:extLst>
                    <a:ext uri="{9D8B030D-6E8A-4147-A177-3AD203B41FA5}">
                      <a16:colId xmlns:a16="http://schemas.microsoft.com/office/drawing/2014/main" val="244358044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350"/>
                        </a:lnSpc>
                        <a:spcBef>
                          <a:spcPts val="500"/>
                        </a:spcBef>
                        <a:buNone/>
                      </a:pPr>
                      <a:r>
                        <a:rPr lang="en-NZ" sz="2000" b="1" i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Theme</a:t>
                      </a:r>
                      <a:r>
                        <a:rPr lang="en-NZ" sz="2000" b="0" i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A9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8A9C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2000" b="1" i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Subtheme</a:t>
                      </a:r>
                      <a:r>
                        <a:rPr lang="en-NZ" sz="2000" b="0" i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A9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8A9C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2000" b="1" i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Frequency</a:t>
                      </a:r>
                      <a:r>
                        <a:rPr lang="en-NZ" sz="2000" b="0" i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A9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8A9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958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OPTION 1 STRENGTHS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48A9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48A9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182 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A9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753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Direct local control of water priorities </a:t>
                      </a:r>
                      <a:endParaRPr lang="en-GB" sz="3600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55 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64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Continuity of existing systems/expertise </a:t>
                      </a:r>
                      <a:endParaRPr lang="en-GB" sz="3600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53 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1991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Recognition of past Kāpiti investments </a:t>
                      </a:r>
                      <a:endParaRPr lang="en-GB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39 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297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General support for option 1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14 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1516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Not fixing what is not broken </a:t>
                      </a:r>
                      <a:endParaRPr lang="en-GB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11 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8591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Affordability is key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8757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Lower costs for ratepayers until 2047 </a:t>
                      </a:r>
                      <a:endParaRPr lang="en-GB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4 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0074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Avoiding complex transition disruptions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463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OPTION 1 WEAKNESSES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693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Concern: Limited long-term economies of scale </a:t>
                      </a:r>
                      <a:endParaRPr lang="en-GB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3 </a:t>
                      </a:r>
                      <a:endParaRPr lang="en-NZ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5666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Concern: Managing unexpected large investments </a:t>
                      </a:r>
                      <a:endParaRPr lang="en-GB" sz="3600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spcAft>
                          <a:spcPts val="500"/>
                        </a:spcAft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2 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13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992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AA91D9-AB69-BDF2-FB76-FD0F5C221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48990-56EC-006E-D0F0-2C935542B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n-NZ" dirty="0"/>
              <a:t>Feedback on option 2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58156D7-45E0-D4C5-0F12-62CE004FEED2}"/>
              </a:ext>
            </a:extLst>
          </p:cNvPr>
          <p:cNvGraphicFramePr>
            <a:graphicFrameLocks noGrp="1"/>
          </p:cNvGraphicFramePr>
          <p:nvPr/>
        </p:nvGraphicFramePr>
        <p:xfrm>
          <a:off x="215516" y="1472975"/>
          <a:ext cx="8712968" cy="4850263"/>
        </p:xfrm>
        <a:graphic>
          <a:graphicData uri="http://schemas.openxmlformats.org/drawingml/2006/table">
            <a:tbl>
              <a:tblPr/>
              <a:tblGrid>
                <a:gridCol w="2453652">
                  <a:extLst>
                    <a:ext uri="{9D8B030D-6E8A-4147-A177-3AD203B41FA5}">
                      <a16:colId xmlns:a16="http://schemas.microsoft.com/office/drawing/2014/main" val="2830214929"/>
                    </a:ext>
                  </a:extLst>
                </a:gridCol>
                <a:gridCol w="4932342">
                  <a:extLst>
                    <a:ext uri="{9D8B030D-6E8A-4147-A177-3AD203B41FA5}">
                      <a16:colId xmlns:a16="http://schemas.microsoft.com/office/drawing/2014/main" val="205410610"/>
                    </a:ext>
                  </a:extLst>
                </a:gridCol>
                <a:gridCol w="1326974">
                  <a:extLst>
                    <a:ext uri="{9D8B030D-6E8A-4147-A177-3AD203B41FA5}">
                      <a16:colId xmlns:a16="http://schemas.microsoft.com/office/drawing/2014/main" val="3884786623"/>
                    </a:ext>
                  </a:extLst>
                </a:gridCol>
              </a:tblGrid>
              <a:tr h="23306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350"/>
                        </a:lnSpc>
                        <a:spcBef>
                          <a:spcPts val="500"/>
                        </a:spcBef>
                        <a:buNone/>
                      </a:pPr>
                      <a:r>
                        <a:rPr lang="en-NZ" sz="1800" b="1" i="0" dirty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Theme</a:t>
                      </a:r>
                      <a:r>
                        <a:rPr lang="en-NZ" sz="1800" b="0" i="0" dirty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8A9C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800" b="1" i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Subtheme</a:t>
                      </a:r>
                      <a:r>
                        <a:rPr lang="en-NZ" sz="1800" b="0" i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 </a:t>
                      </a:r>
                      <a:endParaRPr lang="en-NZ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8A9C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800" b="1" i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Frequency</a:t>
                      </a:r>
                      <a:r>
                        <a:rPr lang="en-NZ" sz="1800" b="0" i="0">
                          <a:solidFill>
                            <a:srgbClr val="FFFFFF"/>
                          </a:solidFill>
                          <a:effectLst/>
                          <a:latin typeface="Calibri (Body)"/>
                        </a:rPr>
                        <a:t> </a:t>
                      </a:r>
                      <a:endParaRPr lang="en-NZ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8A9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674909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OPTION 2 STRENGTHS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16 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623651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Enhanced system resilience &amp; resources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72701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Cost efficiencies through scale post-2047 </a:t>
                      </a:r>
                      <a:endParaRPr lang="en-GB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4 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22620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Coordinated planning across catchments </a:t>
                      </a:r>
                      <a:endParaRPr lang="en-GB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3 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007425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General support for option 2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2 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379641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Better access to technical specialists </a:t>
                      </a:r>
                      <a:endParaRPr lang="en-GB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12749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Support: Greater borrowing capacity (500% cap) </a:t>
                      </a:r>
                      <a:endParaRPr lang="en-GB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spcAft>
                          <a:spcPts val="500"/>
                        </a:spcAft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850518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OPTION 2 WEAKNESSES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125 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565869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Concern: </a:t>
                      </a:r>
                      <a:r>
                        <a:rPr lang="en-GB" sz="1600" b="0" i="0" dirty="0" err="1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Kāpiti</a:t>
                      </a:r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 subsidising other districts' needs </a:t>
                      </a:r>
                      <a:endParaRPr lang="en-GB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32 </a:t>
                      </a:r>
                      <a:endParaRPr lang="en-NZ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56178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Concern: Higher establishment &amp; operating costs </a:t>
                      </a:r>
                      <a:endParaRPr lang="en-GB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29 </a:t>
                      </a:r>
                      <a:endParaRPr lang="en-NZ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27828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Concern: Kāpiti priorities outweighed by others </a:t>
                      </a:r>
                      <a:endParaRPr lang="en-GB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25 </a:t>
                      </a:r>
                      <a:endParaRPr lang="en-NZ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258508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Concern: Replicating Wellington Water problems </a:t>
                      </a:r>
                      <a:endParaRPr lang="en-GB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19 </a:t>
                      </a:r>
                      <a:endParaRPr lang="en-NZ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89981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Concern: Reduced local influence over decisions </a:t>
                      </a:r>
                      <a:endParaRPr lang="en-GB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13 </a:t>
                      </a:r>
                      <a:endParaRPr lang="en-NZ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740179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Concern: Horowhenua water infrastructure </a:t>
                      </a:r>
                      <a:endParaRPr lang="en-NZ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6 </a:t>
                      </a:r>
                      <a:endParaRPr lang="en-NZ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765752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00"/>
                        </a:lnSpc>
                        <a:buNone/>
                      </a:pPr>
                      <a:r>
                        <a:rPr lang="en-NZ" sz="24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75" marR="81775" marT="40888" marB="408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"Suggest: Must include all 4" </a:t>
                      </a:r>
                      <a:endParaRPr lang="en-GB" sz="3600" b="0" i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200"/>
                        </a:lnSpc>
                        <a:buNone/>
                      </a:pPr>
                      <a:r>
                        <a:rPr lang="en-NZ" sz="1600" b="0" i="0" dirty="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1 </a:t>
                      </a:r>
                      <a:endParaRPr lang="en-NZ" sz="3600" b="0" i="0" dirty="0">
                        <a:effectLst/>
                      </a:endParaRPr>
                    </a:p>
                  </a:txBody>
                  <a:tcPr marL="81775" marR="81775" marT="40888" marB="40888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944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336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281CCB-971B-47D9-75B1-3F705E79A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AF3DD-2D27-6DD3-FA44-D967F801D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n-NZ" dirty="0"/>
              <a:t>Mana Whenua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AC1D04-EFE2-E02C-06D8-58E174AE5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6363"/>
          </a:xfrm>
        </p:spPr>
        <p:txBody>
          <a:bodyPr/>
          <a:lstStyle/>
          <a:p>
            <a:r>
              <a:rPr lang="en-GB" dirty="0"/>
              <a:t>Wai holds significant cultural and spiritual value, and Mana Whenua have a responsibility for managing and protecting our water resources.</a:t>
            </a:r>
          </a:p>
          <a:p>
            <a:r>
              <a:rPr lang="en-GB" dirty="0"/>
              <a:t>Iwi representatives of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Whakaminenga</a:t>
            </a:r>
            <a:r>
              <a:rPr lang="en-GB" dirty="0"/>
              <a:t> o Kapiti formally express their support for maintaining the existing in-house model for water management in our </a:t>
            </a:r>
            <a:r>
              <a:rPr lang="en-GB" dirty="0" err="1"/>
              <a:t>hāpori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4024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13C996-456B-7F7B-062F-4BF8185DC2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BAFD-AF69-00DE-46D1-52C8260E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NZ" dirty="0"/>
              <a:t>Conclusions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2EE5CF3-8C93-1EA6-EF2C-919EA2D1B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sz="2000" dirty="0"/>
              <a:t>The community consultation indicates:</a:t>
            </a:r>
          </a:p>
          <a:p>
            <a:pPr lvl="1"/>
            <a:r>
              <a:rPr lang="en-NZ" sz="1800" dirty="0"/>
              <a:t>Strong support for option 1, an in-house business unit delivery model with many perceived strengths and few weaknesses.</a:t>
            </a:r>
          </a:p>
          <a:p>
            <a:pPr lvl="1"/>
            <a:r>
              <a:rPr lang="en-NZ" sz="1800" dirty="0"/>
              <a:t>Low support for option 2, ”The Four” Council organisation. Many perceived concerns and few strengths.</a:t>
            </a:r>
          </a:p>
          <a:p>
            <a:pPr lvl="1"/>
            <a:r>
              <a:rPr lang="en-NZ" sz="1800" dirty="0"/>
              <a:t>The relative importance of the priorities </a:t>
            </a:r>
          </a:p>
          <a:p>
            <a:pPr lvl="1"/>
            <a:r>
              <a:rPr lang="en-NZ" sz="1800" dirty="0"/>
              <a:t>Further areas of community interest in water services</a:t>
            </a:r>
          </a:p>
          <a:p>
            <a:pPr lvl="2"/>
            <a:r>
              <a:rPr lang="en-NZ" sz="1400" dirty="0"/>
              <a:t>Transparent governance and management accountability</a:t>
            </a:r>
          </a:p>
          <a:p>
            <a:pPr lvl="2"/>
            <a:r>
              <a:rPr lang="en-NZ" sz="1400" dirty="0"/>
              <a:t>good future planning and investment</a:t>
            </a:r>
          </a:p>
          <a:p>
            <a:pPr lvl="2"/>
            <a:r>
              <a:rPr lang="en-NZ" sz="1400" dirty="0"/>
              <a:t>Inclusive and clear cultural partnership role</a:t>
            </a:r>
          </a:p>
          <a:p>
            <a:pPr lvl="2"/>
            <a:r>
              <a:rPr lang="en-NZ" sz="1400" dirty="0"/>
              <a:t>Prudent fiscal management</a:t>
            </a:r>
          </a:p>
          <a:p>
            <a:pPr lvl="2"/>
            <a:r>
              <a:rPr lang="en-NZ" sz="1400" dirty="0"/>
              <a:t>Environmental stewardship</a:t>
            </a:r>
          </a:p>
          <a:p>
            <a:pPr lvl="2"/>
            <a:r>
              <a:rPr lang="en-NZ" sz="1400" dirty="0"/>
              <a:t>Consumer </a:t>
            </a:r>
          </a:p>
          <a:p>
            <a:r>
              <a:rPr lang="en-NZ" sz="2400" dirty="0"/>
              <a:t>Mana Whenua have expressed support for an in-house business unit delivery model </a:t>
            </a:r>
          </a:p>
          <a:p>
            <a:endParaRPr lang="en-NZ" sz="2200" dirty="0"/>
          </a:p>
          <a:p>
            <a:pPr lvl="2"/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3789227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AA02-BDE2-6D9C-055E-9C5A347D3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NZ"/>
              <a:t>Next steps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E3835-D059-EBB6-FCF7-1FBDE4D9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6363"/>
          </a:xfrm>
        </p:spPr>
        <p:txBody>
          <a:bodyPr/>
          <a:lstStyle/>
          <a:p>
            <a:r>
              <a:rPr lang="en-GB" sz="2800" dirty="0"/>
              <a:t>27 May Council decision on the Water Services Model</a:t>
            </a:r>
          </a:p>
          <a:p>
            <a:r>
              <a:rPr lang="en-GB" sz="2800" dirty="0"/>
              <a:t>Decision Communications </a:t>
            </a:r>
          </a:p>
          <a:p>
            <a:pPr lvl="1"/>
            <a:r>
              <a:rPr lang="en-GB" sz="2400" dirty="0"/>
              <a:t>Staff update</a:t>
            </a:r>
          </a:p>
          <a:p>
            <a:pPr lvl="1"/>
            <a:r>
              <a:rPr lang="en-GB" sz="2400" dirty="0"/>
              <a:t>Public announcement</a:t>
            </a:r>
          </a:p>
          <a:p>
            <a:pPr lvl="1"/>
            <a:r>
              <a:rPr lang="en-GB" sz="2400" dirty="0"/>
              <a:t>Provide feedback to submitters</a:t>
            </a:r>
          </a:p>
          <a:p>
            <a:r>
              <a:rPr lang="en-GB" sz="2800" dirty="0"/>
              <a:t>Water Services Delivery Plan </a:t>
            </a:r>
          </a:p>
          <a:p>
            <a:pPr lvl="1"/>
            <a:r>
              <a:rPr lang="en-GB" sz="2400" dirty="0"/>
              <a:t>CE Certification</a:t>
            </a:r>
          </a:p>
          <a:p>
            <a:pPr lvl="1"/>
            <a:r>
              <a:rPr lang="en-GB" sz="2400" dirty="0"/>
              <a:t>Council adoption by the end of August.</a:t>
            </a:r>
          </a:p>
          <a:p>
            <a:pPr lvl="1"/>
            <a:r>
              <a:rPr lang="en-GB" sz="2400" dirty="0"/>
              <a:t>Must be lodged with DIA by 3 September 2025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8751671-4FCB-6C51-2CEB-8FFEF8D31A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245225"/>
            <a:ext cx="9144000" cy="476250"/>
          </a:xfrm>
        </p:spPr>
        <p:txBody>
          <a:bodyPr/>
          <a:lstStyle/>
          <a:p>
            <a:r>
              <a:rPr lang="en-GB"/>
              <a:t>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211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E5DFA-2F68-E6DC-A61A-3F02253F6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D05FB-D4BC-1DDF-C90F-41D47C9E8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NZ" dirty="0"/>
              <a:t>Future Implementation Timeline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AAB43D-2092-CBC3-F965-946E44939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70818"/>
            <a:ext cx="8229600" cy="3916363"/>
          </a:xfrm>
        </p:spPr>
        <p:txBody>
          <a:bodyPr numCol="1"/>
          <a:lstStyle/>
          <a:p>
            <a:r>
              <a:rPr lang="en-NZ" sz="1600" dirty="0"/>
              <a:t>2025/26 – Setting up systems</a:t>
            </a:r>
          </a:p>
          <a:p>
            <a:pPr lvl="1"/>
            <a:r>
              <a:rPr lang="en-NZ" sz="1400" dirty="0"/>
              <a:t>Establish ringfencing provisions</a:t>
            </a:r>
          </a:p>
          <a:p>
            <a:pPr lvl="1"/>
            <a:r>
              <a:rPr lang="en-NZ" sz="1400" dirty="0"/>
              <a:t>Review and refine ringfencing arrangements and policies</a:t>
            </a:r>
          </a:p>
          <a:p>
            <a:pPr lvl="1"/>
            <a:r>
              <a:rPr lang="en-NZ" sz="1400" dirty="0"/>
              <a:t>Establish stand-alone financial statements</a:t>
            </a:r>
          </a:p>
          <a:p>
            <a:pPr lvl="1"/>
            <a:r>
              <a:rPr lang="en-NZ" sz="1400" dirty="0"/>
              <a:t>Review information disclosures readiness</a:t>
            </a:r>
          </a:p>
          <a:p>
            <a:pPr lvl="1"/>
            <a:endParaRPr lang="en-NZ" sz="1400" dirty="0"/>
          </a:p>
          <a:p>
            <a:r>
              <a:rPr lang="en-NZ" sz="1600" dirty="0"/>
              <a:t>2026/27 – Transition to new arrangements</a:t>
            </a:r>
          </a:p>
          <a:p>
            <a:pPr lvl="1"/>
            <a:r>
              <a:rPr lang="en-NZ" sz="1400" dirty="0"/>
              <a:t>Annual reports require stand-alone water activity financial statements</a:t>
            </a:r>
          </a:p>
          <a:p>
            <a:pPr lvl="1"/>
            <a:r>
              <a:rPr lang="en-NZ" sz="1400" dirty="0"/>
              <a:t>Prepare information disclosures under the new regulations</a:t>
            </a:r>
          </a:p>
          <a:p>
            <a:pPr lvl="1"/>
            <a:r>
              <a:rPr lang="en-NZ" sz="1400" dirty="0"/>
              <a:t>Water Services Strategy Development for 1 July 2027</a:t>
            </a:r>
          </a:p>
          <a:p>
            <a:pPr lvl="1"/>
            <a:r>
              <a:rPr lang="en-NZ" sz="1400" dirty="0"/>
              <a:t>Revenue thresholds and Price / Quality regulation available to the Commerce Commission</a:t>
            </a:r>
          </a:p>
          <a:p>
            <a:pPr lvl="1"/>
            <a:endParaRPr lang="en-NZ" sz="1400" dirty="0"/>
          </a:p>
          <a:p>
            <a:r>
              <a:rPr lang="en-NZ" sz="1600" dirty="0"/>
              <a:t>2027/28 Information disclosures and full water services reporting regime </a:t>
            </a:r>
          </a:p>
          <a:p>
            <a:pPr lvl="1"/>
            <a:r>
              <a:rPr lang="en-NZ" sz="1400" dirty="0"/>
              <a:t>Ringfencing </a:t>
            </a:r>
          </a:p>
          <a:p>
            <a:pPr lvl="1"/>
            <a:r>
              <a:rPr lang="en-NZ" sz="1400" dirty="0"/>
              <a:t>Stand-alone financials</a:t>
            </a:r>
          </a:p>
          <a:p>
            <a:pPr lvl="1"/>
            <a:r>
              <a:rPr lang="en-NZ" sz="1400" dirty="0"/>
              <a:t>Water Services Strategy operational</a:t>
            </a:r>
          </a:p>
          <a:p>
            <a:pPr lvl="1"/>
            <a:r>
              <a:rPr lang="en-NZ" sz="1400" dirty="0"/>
              <a:t>Information disclosures</a:t>
            </a:r>
          </a:p>
          <a:p>
            <a:pPr lvl="1"/>
            <a:r>
              <a:rPr lang="en-NZ" sz="1400" dirty="0"/>
              <a:t>Revenue thresholds and Price / Quality regulation available</a:t>
            </a:r>
          </a:p>
        </p:txBody>
      </p:sp>
    </p:spTree>
    <p:extLst>
      <p:ext uri="{BB962C8B-B14F-4D97-AF65-F5344CB8AC3E}">
        <p14:creationId xmlns:p14="http://schemas.microsoft.com/office/powerpoint/2010/main" val="1137402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F9C731F-0FC9-6C01-9640-DB0084C1EA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wrap="square" anchor="ctr">
            <a:normAutofit/>
          </a:bodyPr>
          <a:lstStyle/>
          <a:p>
            <a:r>
              <a:rPr lang="en-NZ" dirty="0"/>
              <a:t>Discussion and questions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3E2B5990-E4D1-8CFE-8F67-FF66D2DD2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415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GB"/>
              <a:t>Purpose of this briefing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 wrap="square" numCol="1" anchor="t">
            <a:normAutofit fontScale="92500" lnSpcReduction="20000"/>
          </a:bodyPr>
          <a:lstStyle/>
          <a:p>
            <a:r>
              <a:rPr lang="en-GB" dirty="0"/>
              <a:t>Provide an overview of the Consultation results</a:t>
            </a:r>
          </a:p>
          <a:p>
            <a:pPr lvl="1"/>
            <a:r>
              <a:rPr lang="en-NZ" dirty="0"/>
              <a:t>Summary of the consultation</a:t>
            </a:r>
          </a:p>
          <a:p>
            <a:pPr lvl="1"/>
            <a:r>
              <a:rPr lang="en-NZ" dirty="0"/>
              <a:t>Options and priorities results</a:t>
            </a:r>
          </a:p>
          <a:p>
            <a:pPr lvl="1"/>
            <a:r>
              <a:rPr lang="en-NZ" dirty="0"/>
              <a:t>Feedback themes</a:t>
            </a:r>
          </a:p>
          <a:p>
            <a:r>
              <a:rPr lang="en-NZ" dirty="0"/>
              <a:t>Overview of Mana Whenua views</a:t>
            </a:r>
          </a:p>
          <a:p>
            <a:r>
              <a:rPr lang="en-NZ" dirty="0"/>
              <a:t>Summary conclusions</a:t>
            </a:r>
          </a:p>
          <a:p>
            <a:r>
              <a:rPr lang="en-GB" dirty="0"/>
              <a:t>Next steps</a:t>
            </a:r>
          </a:p>
          <a:p>
            <a:r>
              <a:rPr lang="en-GB" dirty="0"/>
              <a:t>Future implementation timeline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233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0FAC8-6890-840C-CB04-D23043518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78BD-D30F-5B60-D2E7-8F48456E5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Summary of consultation</a:t>
            </a:r>
            <a:endParaRPr lang="en-NZ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1EF26EF5-348C-4A78-BEFD-78B950E6F199}"/>
              </a:ext>
            </a:extLst>
          </p:cNvPr>
          <p:cNvSpPr txBox="1">
            <a:spLocks/>
          </p:cNvSpPr>
          <p:nvPr/>
        </p:nvSpPr>
        <p:spPr>
          <a:xfrm>
            <a:off x="892744" y="1362580"/>
            <a:ext cx="3886200" cy="49088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4000"/>
              <a:buFont typeface="Arial" pitchFamily="34" charset="0"/>
              <a:buChar char="•"/>
              <a:defRPr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5475" indent="-30956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Calibri" panose="020F0502020204030204" pitchFamily="34" charset="0"/>
              <a:buChar char="–"/>
              <a:defRPr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9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89000"/>
              <a:buFont typeface="Arial" pitchFamily="34" charset="0"/>
              <a:buChar char="•"/>
              <a:tabLst/>
              <a:defRPr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73163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SzPct val="60000"/>
              <a:buFont typeface="Wingdings" panose="05000000000000000000" pitchFamily="2" charset="2"/>
              <a:buChar char="§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025" indent="-182563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endParaRPr lang="en-US" sz="2100"/>
          </a:p>
        </p:txBody>
      </p:sp>
      <p:pic>
        <p:nvPicPr>
          <p:cNvPr id="12" name="Picture 11" descr="A map of a state with green and white text&#10;&#10;AI-generated content may be incorrect.">
            <a:extLst>
              <a:ext uri="{FF2B5EF4-FFF2-40B4-BE49-F238E27FC236}">
                <a16:creationId xmlns:a16="http://schemas.microsoft.com/office/drawing/2014/main" id="{5DE73A60-F599-E60D-1060-0D8C2F76A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700807"/>
            <a:ext cx="3572832" cy="4680000"/>
          </a:xfrm>
          <a:prstGeom prst="rect">
            <a:avLst/>
          </a:prstGeom>
        </p:spPr>
      </p:pic>
      <p:pic>
        <p:nvPicPr>
          <p:cNvPr id="4" name="Picture 3" descr="A map of a water service&#10;&#10;AI-generated content may be incorrect.">
            <a:extLst>
              <a:ext uri="{FF2B5EF4-FFF2-40B4-BE49-F238E27FC236}">
                <a16:creationId xmlns:a16="http://schemas.microsoft.com/office/drawing/2014/main" id="{2470A470-2DDA-DD07-D0C4-51E7D83CD2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0596" y="1700807"/>
            <a:ext cx="3356184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96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9FDDF-3E5B-9BBF-5104-998BEFCE1E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4C3AE-D162-6BBD-0423-22C4962B3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consultation</a:t>
            </a:r>
            <a:endParaRPr lang="en-N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458652-45F0-6AA9-DE0E-D0E3387ED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265" indent="-342265"/>
            <a:r>
              <a:rPr lang="en-NZ" dirty="0"/>
              <a:t>Local pop ups x 5</a:t>
            </a:r>
            <a:endParaRPr lang="en-US" dirty="0"/>
          </a:p>
          <a:p>
            <a:pPr marL="742315" lvl="1" indent="-285115"/>
            <a:r>
              <a:rPr lang="en-NZ" dirty="0"/>
              <a:t>Ōtaki / Paraparaumu / Waikanae / Raumati Paekākāriki</a:t>
            </a:r>
            <a:endParaRPr lang="en-NZ" dirty="0">
              <a:cs typeface="Arial"/>
            </a:endParaRPr>
          </a:p>
          <a:p>
            <a:pPr marL="342265" indent="-342265"/>
            <a:r>
              <a:rPr lang="en-NZ" dirty="0"/>
              <a:t>Live webinar</a:t>
            </a:r>
            <a:endParaRPr lang="en-NZ" dirty="0">
              <a:cs typeface="Arial"/>
            </a:endParaRPr>
          </a:p>
          <a:p>
            <a:pPr marL="342265" indent="-342265"/>
            <a:r>
              <a:rPr lang="en-NZ" dirty="0"/>
              <a:t>Council digital channels</a:t>
            </a:r>
          </a:p>
          <a:p>
            <a:pPr marL="342265" indent="-342265"/>
            <a:r>
              <a:rPr lang="en-NZ" dirty="0">
                <a:cs typeface="Arial"/>
              </a:rPr>
              <a:t>Rates notice and ratepayer email</a:t>
            </a:r>
          </a:p>
          <a:p>
            <a:pPr marL="342265" indent="-342265"/>
            <a:r>
              <a:rPr lang="en-NZ" dirty="0"/>
              <a:t>521 submissions in total</a:t>
            </a:r>
            <a:endParaRPr lang="en-NZ" dirty="0">
              <a:cs typeface="Arial"/>
            </a:endParaRPr>
          </a:p>
          <a:p>
            <a:pPr marL="342265" indent="-342265"/>
            <a:endParaRPr lang="en-NZ" dirty="0">
              <a:cs typeface="Arial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ACC888E-3A1B-3BCF-5A39-D4A6307A851D}"/>
              </a:ext>
            </a:extLst>
          </p:cNvPr>
          <p:cNvSpPr txBox="1">
            <a:spLocks/>
          </p:cNvSpPr>
          <p:nvPr/>
        </p:nvSpPr>
        <p:spPr>
          <a:xfrm>
            <a:off x="892744" y="1362580"/>
            <a:ext cx="3886200" cy="49088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4000"/>
              <a:buFont typeface="Arial" pitchFamily="34" charset="0"/>
              <a:buChar char="•"/>
              <a:defRPr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5475" indent="-30956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Calibri" panose="020F0502020204030204" pitchFamily="34" charset="0"/>
              <a:buChar char="–"/>
              <a:defRPr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9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89000"/>
              <a:buFont typeface="Arial" pitchFamily="34" charset="0"/>
              <a:buChar char="•"/>
              <a:tabLst/>
              <a:defRPr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73163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SzPct val="60000"/>
              <a:buFont typeface="Wingdings" panose="05000000000000000000" pitchFamily="2" charset="2"/>
              <a:buChar char="§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025" indent="-182563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endParaRPr lang="en-US" sz="2100"/>
          </a:p>
        </p:txBody>
      </p:sp>
    </p:spTree>
    <p:extLst>
      <p:ext uri="{BB962C8B-B14F-4D97-AF65-F5344CB8AC3E}">
        <p14:creationId xmlns:p14="http://schemas.microsoft.com/office/powerpoint/2010/main" val="2094969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itle 1">
            <a:extLst>
              <a:ext uri="{FF2B5EF4-FFF2-40B4-BE49-F238E27FC236}">
                <a16:creationId xmlns:a16="http://schemas.microsoft.com/office/drawing/2014/main" id="{F6A94934-B21A-336E-3067-52851ACC9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n-US" sz="4000" kern="0" dirty="0"/>
              <a:t>Age distribution</a:t>
            </a:r>
          </a:p>
        </p:txBody>
      </p:sp>
      <p:pic>
        <p:nvPicPr>
          <p:cNvPr id="5122" name="Picture 2" descr="Picture 5, Picture">
            <a:extLst>
              <a:ext uri="{FF2B5EF4-FFF2-40B4-BE49-F238E27FC236}">
                <a16:creationId xmlns:a16="http://schemas.microsoft.com/office/drawing/2014/main" id="{BEB9A786-B018-F0BE-C008-0EF2DEAB0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1594" y="1600200"/>
            <a:ext cx="6840811" cy="391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84C89C-C5CC-EB37-DB67-AE045C3BF315}"/>
              </a:ext>
            </a:extLst>
          </p:cNvPr>
          <p:cNvSpPr txBox="1">
            <a:spLocks/>
          </p:cNvSpPr>
          <p:nvPr/>
        </p:nvSpPr>
        <p:spPr bwMode="auto">
          <a:xfrm>
            <a:off x="457200" y="508518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5pPr>
            <a:lvl6pPr marL="457189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6pPr>
            <a:lvl7pPr marL="914377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7pPr>
            <a:lvl8pPr marL="1371566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8pPr>
            <a:lvl9pPr marL="1828754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9pPr>
          </a:lstStyle>
          <a:p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96651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707B1-9BE4-6F84-BF80-895B13EF4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itle 1">
            <a:extLst>
              <a:ext uri="{FF2B5EF4-FFF2-40B4-BE49-F238E27FC236}">
                <a16:creationId xmlns:a16="http://schemas.microsoft.com/office/drawing/2014/main" id="{C24A715A-D897-B302-C9A6-4DABBA1C3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Respondent </a:t>
            </a:r>
            <a:r>
              <a:rPr lang="en-US" sz="4000" kern="0" dirty="0"/>
              <a:t>Location</a:t>
            </a:r>
          </a:p>
        </p:txBody>
      </p:sp>
      <p:pic>
        <p:nvPicPr>
          <p:cNvPr id="1026" name="Picture 2" descr="Picture 9, Picture">
            <a:extLst>
              <a:ext uri="{FF2B5EF4-FFF2-40B4-BE49-F238E27FC236}">
                <a16:creationId xmlns:a16="http://schemas.microsoft.com/office/drawing/2014/main" id="{515679E1-5EE1-BA92-1AA9-A1A131B8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1600" y="1600200"/>
            <a:ext cx="6840800" cy="391636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46850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D78040-6260-D91B-FE3A-B285B5DC0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BDB97-8BE3-B3A6-2885-0D657FF44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NZ" dirty="0"/>
              <a:t>Option preference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869EAD5-1D32-4C9A-B797-D840E239FA13}"/>
              </a:ext>
            </a:extLst>
          </p:cNvPr>
          <p:cNvSpPr txBox="1">
            <a:spLocks/>
          </p:cNvSpPr>
          <p:nvPr/>
        </p:nvSpPr>
        <p:spPr>
          <a:xfrm>
            <a:off x="892744" y="1362580"/>
            <a:ext cx="3886200" cy="49088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4000"/>
              <a:buFont typeface="Arial" pitchFamily="34" charset="0"/>
              <a:buChar char="•"/>
              <a:defRPr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5475" indent="-30956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Calibri" panose="020F0502020204030204" pitchFamily="34" charset="0"/>
              <a:buChar char="–"/>
              <a:defRPr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9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89000"/>
              <a:buFont typeface="Arial" pitchFamily="34" charset="0"/>
              <a:buChar char="•"/>
              <a:tabLst/>
              <a:defRPr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73163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SzPct val="60000"/>
              <a:buFont typeface="Wingdings" panose="05000000000000000000" pitchFamily="2" charset="2"/>
              <a:buChar char="§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025" indent="-182563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endParaRPr lang="en-US" sz="2100"/>
          </a:p>
        </p:txBody>
      </p:sp>
      <p:pic>
        <p:nvPicPr>
          <p:cNvPr id="12" name="Picture 11" descr="A map of a state with green and white text&#10;&#10;AI-generated content may be incorrect.">
            <a:extLst>
              <a:ext uri="{FF2B5EF4-FFF2-40B4-BE49-F238E27FC236}">
                <a16:creationId xmlns:a16="http://schemas.microsoft.com/office/drawing/2014/main" id="{B52BF125-EEC2-76E3-9E37-192DD3199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1677" y="2265492"/>
            <a:ext cx="2748332" cy="3600000"/>
          </a:xfrm>
          <a:prstGeom prst="rect">
            <a:avLst/>
          </a:prstGeom>
        </p:spPr>
      </p:pic>
      <p:pic>
        <p:nvPicPr>
          <p:cNvPr id="4" name="Picture 3" descr="A map of a water service&#10;&#10;AI-generated content may be incorrect.">
            <a:extLst>
              <a:ext uri="{FF2B5EF4-FFF2-40B4-BE49-F238E27FC236}">
                <a16:creationId xmlns:a16="http://schemas.microsoft.com/office/drawing/2014/main" id="{8578C1C4-5D07-F83A-BFD6-610351238C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2265492"/>
            <a:ext cx="2581680" cy="3600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910ADD6-ED21-FEB8-7311-E34039C47466}"/>
              </a:ext>
            </a:extLst>
          </p:cNvPr>
          <p:cNvSpPr/>
          <p:nvPr/>
        </p:nvSpPr>
        <p:spPr>
          <a:xfrm>
            <a:off x="2051014" y="1173887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BB246"/>
                </a:solidFill>
                <a:latin typeface="Arial"/>
                <a:cs typeface="Arial"/>
              </a:rPr>
              <a:t>94</a:t>
            </a:r>
            <a:r>
              <a:rPr lang="en-US" sz="5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BB246"/>
                </a:solidFill>
                <a:effectLst/>
                <a:latin typeface="Arial"/>
                <a:cs typeface="Arial"/>
              </a:rPr>
              <a:t>%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4AC649-C791-E893-9FE4-4A0AD1B8DF4B}"/>
              </a:ext>
            </a:extLst>
          </p:cNvPr>
          <p:cNvSpPr/>
          <p:nvPr/>
        </p:nvSpPr>
        <p:spPr>
          <a:xfrm>
            <a:off x="5908047" y="1146357"/>
            <a:ext cx="1184940" cy="92333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36B0AC"/>
                </a:solidFill>
                <a:latin typeface="Arial"/>
                <a:cs typeface="Arial"/>
              </a:rPr>
              <a:t>6</a:t>
            </a:r>
            <a:r>
              <a:rPr lang="en-US" sz="5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36B0AC"/>
                </a:solidFill>
                <a:effectLst/>
                <a:latin typeface="Arial"/>
                <a:cs typeface="Arial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9978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469733-3E7A-1CE6-9AF6-6C108C413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12CBD-2A3F-8444-7749-873DDF886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NZ" dirty="0"/>
              <a:t>Option preferences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5FEE766-8AD3-50F0-3D2E-E297413386FF}"/>
              </a:ext>
            </a:extLst>
          </p:cNvPr>
          <p:cNvSpPr txBox="1">
            <a:spLocks/>
          </p:cNvSpPr>
          <p:nvPr/>
        </p:nvSpPr>
        <p:spPr>
          <a:xfrm>
            <a:off x="1438338" y="1633561"/>
            <a:ext cx="3886200" cy="49088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4000"/>
              <a:buFont typeface="Arial" pitchFamily="34" charset="0"/>
              <a:buChar char="•"/>
              <a:defRPr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5475" indent="-30956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Calibri" panose="020F0502020204030204" pitchFamily="34" charset="0"/>
              <a:buChar char="–"/>
              <a:defRPr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9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89000"/>
              <a:buFont typeface="Arial" pitchFamily="34" charset="0"/>
              <a:buChar char="•"/>
              <a:tabLst/>
              <a:defRPr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73163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SzPct val="60000"/>
              <a:buFont typeface="Wingdings" panose="05000000000000000000" pitchFamily="2" charset="2"/>
              <a:buChar char="§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025" indent="-182563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endParaRPr lang="en-US" sz="210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C12D881-29EF-76BF-A14E-B557F602A1F6}"/>
              </a:ext>
            </a:extLst>
          </p:cNvPr>
          <p:cNvGraphicFramePr>
            <a:graphicFrameLocks noGrp="1"/>
          </p:cNvGraphicFramePr>
          <p:nvPr/>
        </p:nvGraphicFramePr>
        <p:xfrm>
          <a:off x="1835696" y="3456478"/>
          <a:ext cx="6619875" cy="1315212"/>
        </p:xfrm>
        <a:graphic>
          <a:graphicData uri="http://schemas.openxmlformats.org/drawingml/2006/table">
            <a:tbl>
              <a:tblPr/>
              <a:tblGrid>
                <a:gridCol w="1552575">
                  <a:extLst>
                    <a:ext uri="{9D8B030D-6E8A-4147-A177-3AD203B41FA5}">
                      <a16:colId xmlns:a16="http://schemas.microsoft.com/office/drawing/2014/main" val="3547253591"/>
                    </a:ext>
                  </a:extLst>
                </a:gridCol>
                <a:gridCol w="1724025">
                  <a:extLst>
                    <a:ext uri="{9D8B030D-6E8A-4147-A177-3AD203B41FA5}">
                      <a16:colId xmlns:a16="http://schemas.microsoft.com/office/drawing/2014/main" val="3022720338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139655746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59571570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69522985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191716579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spcBef>
                          <a:spcPts val="500"/>
                        </a:spcBef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Response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Paekākāriki-Raumati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109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Paraparaumu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131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Waikanae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155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Ōtaki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47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68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0434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Option 1: The One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0AC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5AD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A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7B4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7A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466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Option 2: The Four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F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4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spcAft>
                          <a:spcPts val="500"/>
                        </a:spcAft>
                        <a:buNone/>
                      </a:pP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4 </a:t>
                      </a:r>
                      <a:endParaRPr lang="en-NZ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60317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3CF3D5D-91B7-F720-3264-B882AF6BFE76}"/>
              </a:ext>
            </a:extLst>
          </p:cNvPr>
          <p:cNvGraphicFramePr>
            <a:graphicFrameLocks noGrp="1"/>
          </p:cNvGraphicFramePr>
          <p:nvPr/>
        </p:nvGraphicFramePr>
        <p:xfrm>
          <a:off x="1835696" y="1556792"/>
          <a:ext cx="6619875" cy="1315212"/>
        </p:xfrm>
        <a:graphic>
          <a:graphicData uri="http://schemas.openxmlformats.org/drawingml/2006/table">
            <a:tbl>
              <a:tblPr/>
              <a:tblGrid>
                <a:gridCol w="1714500">
                  <a:extLst>
                    <a:ext uri="{9D8B030D-6E8A-4147-A177-3AD203B41FA5}">
                      <a16:colId xmlns:a16="http://schemas.microsoft.com/office/drawing/2014/main" val="995555560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412382019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6833605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66800955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406103181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75154041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2915524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spcBef>
                          <a:spcPts val="500"/>
                        </a:spcBef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Response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GB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and under</a:t>
                      </a:r>
                      <a:r>
                        <a:rPr lang="en-GB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GB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GB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39</a:t>
                      </a:r>
                      <a:r>
                        <a:rPr lang="en-GB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40s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49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50s</a:t>
                      </a: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69</a:t>
                      </a: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60s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124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70s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152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48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7728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Option 1: The One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37 </a:t>
                      </a:r>
                      <a:endParaRPr lang="en-NZ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5AD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7AE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9AF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7AE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5AD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7A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05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Option 2: The Four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5 </a:t>
                      </a:r>
                      <a:endParaRPr lang="en-NZ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A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BF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spcAft>
                          <a:spcPts val="500"/>
                        </a:spcAft>
                        <a:buNone/>
                      </a:pP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3 </a:t>
                      </a:r>
                      <a:endParaRPr lang="en-NZ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65115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F229163-858A-F171-B414-B124D8F14CAC}"/>
              </a:ext>
            </a:extLst>
          </p:cNvPr>
          <p:cNvGraphicFramePr>
            <a:graphicFrameLocks noGrp="1"/>
          </p:cNvGraphicFramePr>
          <p:nvPr/>
        </p:nvGraphicFramePr>
        <p:xfrm>
          <a:off x="1826171" y="5356165"/>
          <a:ext cx="6638925" cy="1315212"/>
        </p:xfrm>
        <a:graphic>
          <a:graphicData uri="http://schemas.openxmlformats.org/drawingml/2006/table">
            <a:tbl>
              <a:tblPr/>
              <a:tblGrid>
                <a:gridCol w="2266950">
                  <a:extLst>
                    <a:ext uri="{9D8B030D-6E8A-4147-A177-3AD203B41FA5}">
                      <a16:colId xmlns:a16="http://schemas.microsoft.com/office/drawing/2014/main" val="190709098"/>
                    </a:ext>
                  </a:extLst>
                </a:gridCol>
                <a:gridCol w="2390775">
                  <a:extLst>
                    <a:ext uri="{9D8B030D-6E8A-4147-A177-3AD203B41FA5}">
                      <a16:colId xmlns:a16="http://schemas.microsoft.com/office/drawing/2014/main" val="57233866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33051726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spcBef>
                          <a:spcPts val="500"/>
                        </a:spcBef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Response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(Not Ratepayer)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GB" sz="11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12</a:t>
                      </a:r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 (Ratepayer)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1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= 474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781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Option 1: The One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CB0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7A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993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Option 2: The Four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buNone/>
                      </a:pP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  <a:endParaRPr lang="en-NZ" b="0" i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350"/>
                        </a:lnSpc>
                        <a:spcAft>
                          <a:spcPts val="500"/>
                        </a:spcAft>
                        <a:buNone/>
                      </a:pP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en-NZ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27 </a:t>
                      </a:r>
                      <a:endParaRPr lang="en-NZ" b="0" i="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3B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835380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D13508EA-40D4-3734-3B7B-BD7335D279D9}"/>
              </a:ext>
            </a:extLst>
          </p:cNvPr>
          <p:cNvSpPr txBox="1">
            <a:spLocks/>
          </p:cNvSpPr>
          <p:nvPr/>
        </p:nvSpPr>
        <p:spPr bwMode="auto">
          <a:xfrm>
            <a:off x="797114" y="1161640"/>
            <a:ext cx="3528392" cy="36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5pPr>
            <a:lvl6pPr marL="457189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6pPr>
            <a:lvl7pPr marL="914377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7pPr>
            <a:lvl8pPr marL="1371566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8pPr>
            <a:lvl9pPr marL="1828754"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  <a:latin typeface="Arial" charset="0"/>
              </a:defRPr>
            </a:lvl9pPr>
          </a:lstStyle>
          <a:p>
            <a:pPr algn="l"/>
            <a:r>
              <a:rPr lang="en-NZ" sz="2800" kern="0" dirty="0"/>
              <a:t>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0BBE78-C621-B8DE-0796-85CE0593EFA4}"/>
              </a:ext>
            </a:extLst>
          </p:cNvPr>
          <p:cNvSpPr txBox="1">
            <a:spLocks/>
          </p:cNvSpPr>
          <p:nvPr/>
        </p:nvSpPr>
        <p:spPr bwMode="auto">
          <a:xfrm>
            <a:off x="797114" y="2861531"/>
            <a:ext cx="3528392" cy="583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eaLnBrk="1" hangingPunct="1">
              <a:defRPr sz="2800" b="1" kern="0">
                <a:solidFill>
                  <a:srgbClr val="007DC6"/>
                </a:solidFill>
                <a:latin typeface="+mj-lt"/>
                <a:ea typeface="+mj-ea"/>
                <a:cs typeface="+mj-cs"/>
              </a:defRPr>
            </a:lvl1pPr>
            <a:lvl2pPr algn="ctr" eaLnBrk="1" hangingPunct="1">
              <a:defRPr sz="4000" b="1">
                <a:solidFill>
                  <a:srgbClr val="007DC6"/>
                </a:solidFill>
              </a:defRPr>
            </a:lvl2pPr>
            <a:lvl3pPr algn="ctr" eaLnBrk="1" hangingPunct="1">
              <a:defRPr sz="4000" b="1">
                <a:solidFill>
                  <a:srgbClr val="007DC6"/>
                </a:solidFill>
              </a:defRPr>
            </a:lvl3pPr>
            <a:lvl4pPr algn="ctr" eaLnBrk="1" hangingPunct="1">
              <a:defRPr sz="4000" b="1">
                <a:solidFill>
                  <a:srgbClr val="007DC6"/>
                </a:solidFill>
              </a:defRPr>
            </a:lvl4pPr>
            <a:lvl5pPr algn="ctr" eaLnBrk="1" hangingPunct="1">
              <a:defRPr sz="4000" b="1">
                <a:solidFill>
                  <a:srgbClr val="007DC6"/>
                </a:solidFill>
              </a:defRPr>
            </a:lvl5pPr>
            <a:lvl6pPr marL="457189" algn="ctr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</a:defRPr>
            </a:lvl6pPr>
            <a:lvl7pPr marL="914377" algn="ctr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</a:defRPr>
            </a:lvl7pPr>
            <a:lvl8pPr marL="1371566" algn="ctr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</a:defRPr>
            </a:lvl8pPr>
            <a:lvl9pPr marL="1828754" algn="ctr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</a:defRPr>
            </a:lvl9pPr>
          </a:lstStyle>
          <a:p>
            <a:pPr algn="l"/>
            <a:r>
              <a:rPr lang="en-NZ" dirty="0"/>
              <a:t>Location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A89EDCE-5AB6-67E5-1AE8-1F33F522F97D}"/>
              </a:ext>
            </a:extLst>
          </p:cNvPr>
          <p:cNvSpPr txBox="1">
            <a:spLocks/>
          </p:cNvSpPr>
          <p:nvPr/>
        </p:nvSpPr>
        <p:spPr bwMode="auto">
          <a:xfrm>
            <a:off x="797114" y="4775161"/>
            <a:ext cx="3528392" cy="583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eaLnBrk="1" hangingPunct="1">
              <a:defRPr sz="2800" b="1" kern="0">
                <a:solidFill>
                  <a:srgbClr val="007DC6"/>
                </a:solidFill>
                <a:latin typeface="+mj-lt"/>
                <a:ea typeface="+mj-ea"/>
                <a:cs typeface="+mj-cs"/>
              </a:defRPr>
            </a:lvl1pPr>
            <a:lvl2pPr algn="ctr" eaLnBrk="1" hangingPunct="1">
              <a:defRPr sz="4000" b="1">
                <a:solidFill>
                  <a:srgbClr val="007DC6"/>
                </a:solidFill>
              </a:defRPr>
            </a:lvl2pPr>
            <a:lvl3pPr algn="ctr" eaLnBrk="1" hangingPunct="1">
              <a:defRPr sz="4000" b="1">
                <a:solidFill>
                  <a:srgbClr val="007DC6"/>
                </a:solidFill>
              </a:defRPr>
            </a:lvl3pPr>
            <a:lvl4pPr algn="ctr" eaLnBrk="1" hangingPunct="1">
              <a:defRPr sz="4000" b="1">
                <a:solidFill>
                  <a:srgbClr val="007DC6"/>
                </a:solidFill>
              </a:defRPr>
            </a:lvl4pPr>
            <a:lvl5pPr algn="ctr" eaLnBrk="1" hangingPunct="1">
              <a:defRPr sz="4000" b="1">
                <a:solidFill>
                  <a:srgbClr val="007DC6"/>
                </a:solidFill>
              </a:defRPr>
            </a:lvl5pPr>
            <a:lvl6pPr marL="457189" algn="ctr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</a:defRPr>
            </a:lvl6pPr>
            <a:lvl7pPr marL="914377" algn="ctr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</a:defRPr>
            </a:lvl7pPr>
            <a:lvl8pPr marL="1371566" algn="ctr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</a:defRPr>
            </a:lvl8pPr>
            <a:lvl9pPr marL="1828754" algn="ctr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DC6"/>
                </a:solidFill>
              </a:defRPr>
            </a:lvl9pPr>
          </a:lstStyle>
          <a:p>
            <a:pPr algn="l"/>
            <a:r>
              <a:rPr lang="en-NZ" dirty="0"/>
              <a:t>Ratepayer</a:t>
            </a:r>
          </a:p>
        </p:txBody>
      </p:sp>
    </p:spTree>
    <p:extLst>
      <p:ext uri="{BB962C8B-B14F-4D97-AF65-F5344CB8AC3E}">
        <p14:creationId xmlns:p14="http://schemas.microsoft.com/office/powerpoint/2010/main" val="3095896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B8964-B3BA-0F9E-86C8-0F8D760140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4BAEA-BE71-D5D6-108C-200AB5CA6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/>
              <a:t>Community priorities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F3D8246-CB94-EE3A-FC8E-7A5CB7D8D912}"/>
              </a:ext>
            </a:extLst>
          </p:cNvPr>
          <p:cNvSpPr txBox="1">
            <a:spLocks/>
          </p:cNvSpPr>
          <p:nvPr/>
        </p:nvSpPr>
        <p:spPr>
          <a:xfrm>
            <a:off x="892744" y="1362580"/>
            <a:ext cx="3886200" cy="49088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4000"/>
              <a:buFont typeface="Arial" pitchFamily="34" charset="0"/>
              <a:buChar char="•"/>
              <a:defRPr sz="2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5475" indent="-30956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Calibri" panose="020F0502020204030204" pitchFamily="34" charset="0"/>
              <a:buChar char="–"/>
              <a:defRPr sz="24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9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89000"/>
              <a:buFont typeface="Arial" pitchFamily="34" charset="0"/>
              <a:buChar char="•"/>
              <a:tabLst/>
              <a:defRPr sz="20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73163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SzPct val="60000"/>
              <a:buFont typeface="Wingdings" panose="05000000000000000000" pitchFamily="2" charset="2"/>
              <a:buChar char="§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025" indent="-182563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800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endParaRPr lang="en-US" sz="21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68A4418-DAA4-0419-014A-724DA257B57C}"/>
              </a:ext>
            </a:extLst>
          </p:cNvPr>
          <p:cNvGraphicFramePr>
            <a:graphicFrameLocks noGrp="1"/>
          </p:cNvGraphicFramePr>
          <p:nvPr/>
        </p:nvGraphicFramePr>
        <p:xfrm>
          <a:off x="323528" y="1426240"/>
          <a:ext cx="8163497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157502813"/>
                    </a:ext>
                  </a:extLst>
                </a:gridCol>
                <a:gridCol w="1379801">
                  <a:extLst>
                    <a:ext uri="{9D8B030D-6E8A-4147-A177-3AD203B41FA5}">
                      <a16:colId xmlns:a16="http://schemas.microsoft.com/office/drawing/2014/main" val="1062620775"/>
                    </a:ext>
                  </a:extLst>
                </a:gridCol>
                <a:gridCol w="2091960">
                  <a:extLst>
                    <a:ext uri="{9D8B030D-6E8A-4147-A177-3AD203B41FA5}">
                      <a16:colId xmlns:a16="http://schemas.microsoft.com/office/drawing/2014/main" val="1560446150"/>
                    </a:ext>
                  </a:extLst>
                </a:gridCol>
                <a:gridCol w="2680056">
                  <a:extLst>
                    <a:ext uri="{9D8B030D-6E8A-4147-A177-3AD203B41FA5}">
                      <a16:colId xmlns:a16="http://schemas.microsoft.com/office/drawing/2014/main" val="3617843532"/>
                    </a:ext>
                  </a:extLst>
                </a:gridCol>
              </a:tblGrid>
              <a:tr h="682246">
                <a:tc>
                  <a:txBody>
                    <a:bodyPr/>
                    <a:lstStyle/>
                    <a:p>
                      <a:endParaRPr lang="en-NZ" sz="12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ctr" defTabSz="914377">
                        <a:buNone/>
                      </a:pPr>
                      <a:r>
                        <a:rPr lang="en-US" sz="1400" b="0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% of maximum ranked score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r>
                        <a:rPr lang="en-NZ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“One”</a:t>
                      </a:r>
                    </a:p>
                    <a:p>
                      <a:pPr marL="0" algn="ctr" defTabSz="914377" rtl="0" eaLnBrk="1" latinLnBrk="0" hangingPunct="1"/>
                      <a:r>
                        <a:rPr lang="en-NZ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Council internal Business Unit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“Four” Council COO</a:t>
                      </a:r>
                    </a:p>
                    <a:p>
                      <a:pPr algn="ctr"/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KCDC, HDC, MDC &amp; PNCC</a:t>
                      </a:r>
                      <a:endParaRPr lang="en-NZ" sz="1400" b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22527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Safe and reliable services</a:t>
                      </a:r>
                      <a:endParaRPr lang="en-N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ctr" defTabSz="914377">
                        <a:buNone/>
                      </a:pPr>
                      <a:r>
                        <a:rPr lang="en-NZ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ctr" defTabSz="914377" rtl="0">
                        <a:buNone/>
                      </a:pPr>
                      <a:endParaRPr lang="en-NZ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12855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NZ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 Ownership</a:t>
                      </a:r>
                      <a:endParaRPr lang="en-US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ctr" defTabSz="914377">
                        <a:buNone/>
                      </a:pPr>
                      <a:r>
                        <a:rPr lang="en-NZ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ctr" defTabSz="914377" rtl="0">
                        <a:buNone/>
                      </a:pPr>
                      <a:endParaRPr lang="en-NZ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55858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Z" sz="1600" b="1" i="0" u="none" strike="noStrike" kern="1200" noProof="0">
                          <a:solidFill>
                            <a:schemeClr val="tx1"/>
                          </a:solidFill>
                          <a:latin typeface="Arial"/>
                        </a:rPr>
                        <a:t>Financially sound</a:t>
                      </a:r>
                      <a:endParaRPr lang="en-N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ctr" defTabSz="914377">
                        <a:buNone/>
                      </a:pPr>
                      <a:r>
                        <a:rPr lang="en-NZ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NZ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82869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Z" sz="1600" b="1" i="0" u="none" strike="noStrike" kern="1200" noProof="0">
                          <a:solidFill>
                            <a:schemeClr val="tx1"/>
                          </a:solidFill>
                          <a:latin typeface="Arial"/>
                        </a:rPr>
                        <a:t>Resilience </a:t>
                      </a:r>
                      <a:endParaRPr lang="en-US" sz="1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ctr" defTabSz="914377">
                        <a:buNone/>
                      </a:pPr>
                      <a:r>
                        <a:rPr lang="en-NZ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NZ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12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Local priorities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ctr" defTabSz="914377">
                        <a:buNone/>
                      </a:pPr>
                      <a:r>
                        <a:rPr lang="en-NZ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NZ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63326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Z" sz="1600" b="1" i="0" u="none" strike="noStrike" kern="1200" noProof="0">
                          <a:solidFill>
                            <a:schemeClr val="tx1"/>
                          </a:solidFill>
                          <a:latin typeface="Arial"/>
                        </a:rPr>
                        <a:t>Mana whenua aspirations</a:t>
                      </a:r>
                      <a:endParaRPr lang="en-N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ctr" defTabSz="914377">
                        <a:buNone/>
                      </a:pPr>
                      <a:r>
                        <a:rPr lang="en-NZ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NZ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58479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4BFFA9F-B04C-D982-82C5-43ED8387A19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515891" y="2897445"/>
            <a:ext cx="541934" cy="504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60F6716-1F02-DF78-868F-47DD960CC3D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515891" y="2237741"/>
            <a:ext cx="538757" cy="504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C07342-3586-1522-C610-69AB5028320F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515891" y="5441795"/>
            <a:ext cx="515200" cy="504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8A39A7-979B-EF2C-A9F8-62241E18B7A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515891" y="3528809"/>
            <a:ext cx="487386" cy="504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EC2E26-ABD8-75C5-FFB7-DEB18E54E4C2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515891" y="4800984"/>
            <a:ext cx="524160" cy="504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4992643-31C5-9000-6C22-7DE70A4D40DC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515891" y="4169620"/>
            <a:ext cx="528002" cy="504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AFFE272-BDB1-8CE3-ED97-CC147795A52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53029" y="2874774"/>
            <a:ext cx="541934" cy="504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1587B19-5034-2CB2-DC5A-37E7E8938E2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53029" y="2237741"/>
            <a:ext cx="538757" cy="504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FF0525-0A28-ED8E-5B23-6C23688CD1B9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53029" y="5441796"/>
            <a:ext cx="515200" cy="504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62D8876-B39A-5970-D9FD-2A28903D032A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53029" y="3511806"/>
            <a:ext cx="487386" cy="504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AA31397-C125-88EE-1C7D-E095386BFF21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FF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53029" y="4795317"/>
            <a:ext cx="524160" cy="504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80AE995-5623-7969-54B9-A540D8216903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92D05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6953029" y="4158285"/>
            <a:ext cx="528002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147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FF0000"/>
          </a:solidFill>
          <a:headEnd type="triangle"/>
          <a:tailEnd type="triangle"/>
        </a:ln>
      </a:spPr>
      <a:bodyPr/>
      <a:lstStyle/>
      <a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xcel" ma:contentTypeID="0x0101000760C049061D67448F19A577F20F0FF5002812037B374E1F4D817C0A1A68EAEC70" ma:contentTypeVersion="2" ma:contentTypeDescription="Create a new document." ma:contentTypeScope="" ma:versionID="d9ede601bb32883b23420b3bc9ea4055">
  <xsd:schema xmlns:xsd="http://www.w3.org/2001/XMLSchema" xmlns:xs="http://www.w3.org/2001/XMLSchema" xmlns:p="http://schemas.microsoft.com/office/2006/metadata/properties" xmlns:ns2="f37e0360-3b46-4e73-9940-567cdfdcdeea" targetNamespace="http://schemas.microsoft.com/office/2006/metadata/properties" ma:root="true" ma:fieldsID="9ea04274027427bd8c4bf4339ce6d06d" ns2:_="">
    <xsd:import namespace="f37e0360-3b46-4e73-9940-567cdfdcdeea"/>
    <xsd:element name="properties">
      <xsd:complexType>
        <xsd:sequence>
          <xsd:element name="documentManagement">
            <xsd:complexType>
              <xsd:all>
                <xsd:element ref="ns2:KeyWords" minOccurs="0"/>
                <xsd:element ref="ns2:Comments" minOccurs="0"/>
                <xsd:element ref="ns2:DocumentType" minOccurs="0"/>
                <xsd:element ref="ns2:Narrative" minOccurs="0"/>
                <xsd:element ref="ns2:SecurityClassification" minOccurs="0"/>
                <xsd:element ref="ns2:Subactivity" minOccurs="0"/>
                <xsd:element ref="ns2:Case" minOccurs="0"/>
                <xsd:element ref="ns2:RelatedPeople" minOccurs="0"/>
                <xsd:element ref="ns2:CategoryName" minOccurs="0"/>
                <xsd:element ref="ns2:CategoryValue" minOccurs="0"/>
                <xsd:element ref="ns2:BusinessValue" minOccurs="0"/>
                <xsd:element ref="ns2:FunctionGroup" minOccurs="0"/>
                <xsd:element ref="ns2:Function" minOccurs="0"/>
                <xsd:element ref="ns2:PRAType" minOccurs="0"/>
                <xsd:element ref="ns2:PRADate1" minOccurs="0"/>
                <xsd:element ref="ns2:PRADate2" minOccurs="0"/>
                <xsd:element ref="ns2:PRADate3" minOccurs="0"/>
                <xsd:element ref="ns2:PRADateDisposal" minOccurs="0"/>
                <xsd:element ref="ns2:PRADateTrigger" minOccurs="0"/>
                <xsd:element ref="ns2:PRAText1" minOccurs="0"/>
                <xsd:element ref="ns2:PRAText2" minOccurs="0"/>
                <xsd:element ref="ns2:PRAText3" minOccurs="0"/>
                <xsd:element ref="ns2:PRAText4" minOccurs="0"/>
                <xsd:element ref="ns2:PRAText5" minOccurs="0"/>
                <xsd:element ref="ns2:AggregationStatus" minOccurs="0"/>
                <xsd:element ref="ns2:Project" minOccurs="0"/>
                <xsd:element ref="ns2:Activity" minOccurs="0"/>
                <xsd:element ref="ns2:AggregationNarrative" minOccurs="0"/>
                <xsd:element ref="ns2:Channel" minOccurs="0"/>
                <xsd:element ref="ns2:Team" minOccurs="0"/>
                <xsd:element ref="ns2:Level2" minOccurs="0"/>
                <xsd:element ref="ns2:Level3" minOccurs="0"/>
                <xsd:element ref="ns2:Year" minOccurs="0"/>
                <xsd:element ref="ns2:HarmonieUIHidden" minOccurs="0"/>
                <xsd:element ref="ns2:ServiceRequestNumber" minOccurs="0"/>
                <xsd:element ref="ns2:InternalOnl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e0360-3b46-4e73-9940-567cdfdcdeea" elementFormDefault="qualified">
    <xsd:import namespace="http://schemas.microsoft.com/office/2006/documentManagement/types"/>
    <xsd:import namespace="http://schemas.microsoft.com/office/infopath/2007/PartnerControls"/>
    <xsd:element name="KeyWords" ma:index="8" nillable="true" ma:displayName="Key Words" ma:internalName="KeyWords" ma:readOnly="false">
      <xsd:simpleType>
        <xsd:restriction base="dms:Note">
          <xsd:maxLength value="255"/>
        </xsd:restriction>
      </xsd:simpleType>
    </xsd:element>
    <xsd:element name="Comments" ma:index="9" nillable="true" ma:displayName="Comments" ma:internalName="Comments" ma:readOnly="false">
      <xsd:simpleType>
        <xsd:restriction base="dms:Note">
          <xsd:maxLength value="255"/>
        </xsd:restriction>
      </xsd:simpleType>
    </xsd:element>
    <xsd:element name="DocumentType" ma:index="10" nillable="true" ma:displayName="Document Type" ma:format="Dropdown" ma:hidden="true" ma:internalName="DocumentType" ma:readOnly="false">
      <xsd:simpleType>
        <xsd:restriction base="dms:Choice">
          <xsd:enumeration value="APPLICATION, certificate, consent related"/>
          <xsd:enumeration value="CONTRACT, Variation, Agreement"/>
          <xsd:enumeration value="CORRESPONDENCE"/>
          <xsd:enumeration value="DRAWING, Plan, Map"/>
          <xsd:enumeration value="EMPLOYMENT related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UBLICATION material"/>
          <xsd:enumeration value="PURCHASING related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UPPLIER PRODUCT Info"/>
          <xsd:enumeration value="TEMPLATE, Checklist or Form"/>
        </xsd:restriction>
      </xsd:simpleType>
    </xsd:element>
    <xsd:element name="Narrative" ma:index="11" nillable="true" ma:displayName="Narrative" ma:hidden="true" ma:internalName="Narrative" ma:readOnly="false">
      <xsd:simpleType>
        <xsd:restriction base="dms:Note"/>
      </xsd:simpleType>
    </xsd:element>
    <xsd:element name="SecurityClassification" ma:index="12" nillable="true" ma:displayName="Security Classification" ma:format="Dropdown" ma:hidden="true" ma:internalName="SecurityClassification" ma:readOnly="false">
      <xsd:simpleType>
        <xsd:restriction base="dms:Choice">
          <xsd:enumeration value="Confidential"/>
          <xsd:enumeration value="Restricted"/>
          <xsd:enumeration value="Unrestricted"/>
        </xsd:restriction>
      </xsd:simpleType>
    </xsd:element>
    <xsd:element name="Subactivity" ma:index="13" nillable="true" ma:displayName="Subactivity" ma:default="NA" ma:hidden="true" ma:internalName="Subactivity" ma:readOnly="false">
      <xsd:simpleType>
        <xsd:restriction base="dms:Text">
          <xsd:maxLength value="255"/>
        </xsd:restriction>
      </xsd:simpleType>
    </xsd:element>
    <xsd:element name="Case" ma:index="14" nillable="true" ma:displayName="Case" ma:default="NA" ma:hidden="true" ma:internalName="Case" ma:readOnly="false">
      <xsd:simpleType>
        <xsd:restriction base="dms:Text">
          <xsd:maxLength value="255"/>
        </xsd:restriction>
      </xsd:simpleType>
    </xsd:element>
    <xsd:element name="RelatedPeople" ma:index="15" nillable="true" ma:displayName="Related People" ma:hidden="true" ma:list="UserInfo" ma:SharePointGroup="0" ma:internalName="RelatedPeople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tegoryName" ma:index="16" nillable="true" ma:displayName="Category 1" ma:default="NA" ma:hidden="true" ma:internalName="CategoryName" ma:readOnly="false">
      <xsd:simpleType>
        <xsd:restriction base="dms:Text">
          <xsd:maxLength value="255"/>
        </xsd:restriction>
      </xsd:simpleType>
    </xsd:element>
    <xsd:element name="CategoryValue" ma:index="17" nillable="true" ma:displayName="Category 2" ma:default="NA" ma:hidden="true" ma:internalName="CategoryValue" ma:readOnly="false">
      <xsd:simpleType>
        <xsd:restriction base="dms:Text">
          <xsd:maxLength value="255"/>
        </xsd:restriction>
      </xsd:simpleType>
    </xsd:element>
    <xsd:element name="BusinessValue" ma:index="18" nillable="true" ma:displayName="Business Value" ma:hidden="true" ma:internalName="BusinessValue" ma:readOnly="false">
      <xsd:simpleType>
        <xsd:restriction base="dms:Text">
          <xsd:maxLength value="255"/>
        </xsd:restriction>
      </xsd:simpleType>
    </xsd:element>
    <xsd:element name="FunctionGroup" ma:index="19" nillable="true" ma:displayName="Function Group" ma:default="Corporate Support" ma:hidden="true" ma:internalName="FunctionGroup" ma:readOnly="false">
      <xsd:simpleType>
        <xsd:restriction base="dms:Text">
          <xsd:maxLength value="255"/>
        </xsd:restriction>
      </xsd:simpleType>
    </xsd:element>
    <xsd:element name="Function" ma:index="20" nillable="true" ma:displayName="Function" ma:default="Business Unit Management" ma:hidden="true" ma:internalName="Function" ma:readOnly="false">
      <xsd:simpleType>
        <xsd:restriction base="dms:Text">
          <xsd:maxLength value="255"/>
        </xsd:restriction>
      </xsd:simpleType>
    </xsd:element>
    <xsd:element name="PRAType" ma:index="21" nillable="true" ma:displayName="PRA Type" ma:default="Doc" ma:hidden="true" ma:internalName="PRAType" ma:readOnly="false">
      <xsd:simpleType>
        <xsd:restriction base="dms:Text">
          <xsd:maxLength value="255"/>
        </xsd:restriction>
      </xsd:simpleType>
    </xsd:element>
    <xsd:element name="PRADate1" ma:index="22" nillable="true" ma:displayName="PRA Date 1" ma:format="DateOnly" ma:hidden="true" ma:internalName="PRADate1" ma:readOnly="false">
      <xsd:simpleType>
        <xsd:restriction base="dms:DateTime"/>
      </xsd:simpleType>
    </xsd:element>
    <xsd:element name="PRADate2" ma:index="23" nillable="true" ma:displayName="PRA Date 2" ma:format="DateOnly" ma:hidden="true" ma:internalName="PRADate2" ma:readOnly="false">
      <xsd:simpleType>
        <xsd:restriction base="dms:DateTime"/>
      </xsd:simpleType>
    </xsd:element>
    <xsd:element name="PRADate3" ma:index="24" nillable="true" ma:displayName="PRA Date 3" ma:format="DateOnly" ma:hidden="true" ma:internalName="PRADate3" ma:readOnly="false">
      <xsd:simpleType>
        <xsd:restriction base="dms:DateTime"/>
      </xsd:simpleType>
    </xsd:element>
    <xsd:element name="PRADateDisposal" ma:index="25" nillable="true" ma:displayName="PRA Date Disposal" ma:format="DateOnly" ma:hidden="true" ma:internalName="PRADateDisposal" ma:readOnly="false">
      <xsd:simpleType>
        <xsd:restriction base="dms:DateTime"/>
      </xsd:simpleType>
    </xsd:element>
    <xsd:element name="PRADateTrigger" ma:index="26" nillable="true" ma:displayName="PRA Date Trigger" ma:format="DateOnly" ma:hidden="true" ma:internalName="PRADateTrigger" ma:readOnly="false">
      <xsd:simpleType>
        <xsd:restriction base="dms:DateTime"/>
      </xsd:simpleType>
    </xsd:element>
    <xsd:element name="PRAText1" ma:index="27" nillable="true" ma:displayName="PRA Text 1" ma:hidden="true" ma:internalName="PRAText1" ma:readOnly="false">
      <xsd:simpleType>
        <xsd:restriction base="dms:Text">
          <xsd:maxLength value="255"/>
        </xsd:restriction>
      </xsd:simpleType>
    </xsd:element>
    <xsd:element name="PRAText2" ma:index="28" nillable="true" ma:displayName="PRA Text 2" ma:hidden="true" ma:internalName="PRAText2" ma:readOnly="false">
      <xsd:simpleType>
        <xsd:restriction base="dms:Text">
          <xsd:maxLength value="255"/>
        </xsd:restriction>
      </xsd:simpleType>
    </xsd:element>
    <xsd:element name="PRAText3" ma:index="29" nillable="true" ma:displayName="PRA Text 3" ma:hidden="true" ma:internalName="PRAText3" ma:readOnly="false">
      <xsd:simpleType>
        <xsd:restriction base="dms:Text">
          <xsd:maxLength value="255"/>
        </xsd:restriction>
      </xsd:simpleType>
    </xsd:element>
    <xsd:element name="PRAText4" ma:index="30" nillable="true" ma:displayName="PRA Text 4" ma:hidden="true" ma:internalName="PRAText4" ma:readOnly="false">
      <xsd:simpleType>
        <xsd:restriction base="dms:Text">
          <xsd:maxLength value="255"/>
        </xsd:restriction>
      </xsd:simpleType>
    </xsd:element>
    <xsd:element name="PRAText5" ma:index="31" nillable="true" ma:displayName="PRA Text 5" ma:hidden="true" ma:internalName="PRAText5" ma:readOnly="false">
      <xsd:simpleType>
        <xsd:restriction base="dms:Text">
          <xsd:maxLength value="255"/>
        </xsd:restriction>
      </xsd:simpleType>
    </xsd:element>
    <xsd:element name="AggregationStatus" ma:index="32" nillable="true" ma:displayName="Aggregation Status" ma:default="Normal" ma:format="Dropdown" ma:hidden="true" ma:internalName="AggregationStatus" ma:readOnly="false">
      <xsd:simpleType>
        <xsd:union memberTypes="dms:Text">
          <xsd:simpleType>
            <xsd:restriction base="dms:Choice">
              <xsd:enumeration value="Delete Soon"/>
              <xsd:enumeration value="Transfer Soon"/>
              <xsd:enumeration value="Appraise Soon"/>
              <xsd:enumeration value="Delete"/>
              <xsd:enumeration value="Transfer"/>
              <xsd:enumeration value="Appraise"/>
              <xsd:enumeration value="Hold"/>
              <xsd:enumeration value="Normal"/>
              <xsd:enumeration value="Archive"/>
            </xsd:restriction>
          </xsd:simpleType>
        </xsd:union>
      </xsd:simpleType>
    </xsd:element>
    <xsd:element name="Project" ma:index="33" nillable="true" ma:displayName="Project" ma:default="NA" ma:hidden="true" ma:internalName="Project" ma:readOnly="false">
      <xsd:simpleType>
        <xsd:restriction base="dms:Text">
          <xsd:maxLength value="255"/>
        </xsd:restriction>
      </xsd:simpleType>
    </xsd:element>
    <xsd:element name="Activity" ma:index="34" nillable="true" ma:displayName="Activity" ma:default="NA" ma:hidden="true" ma:internalName="Activity" ma:readOnly="false">
      <xsd:simpleType>
        <xsd:restriction base="dms:Text">
          <xsd:maxLength value="255"/>
        </xsd:restriction>
      </xsd:simpleType>
    </xsd:element>
    <xsd:element name="AggregationNarrative" ma:index="35" nillable="true" ma:displayName="Aggregation Narrative" ma:hidden="true" ma:internalName="AggregationNarrative" ma:readOnly="false">
      <xsd:simpleType>
        <xsd:restriction base="dms:Text">
          <xsd:maxLength value="255"/>
        </xsd:restriction>
      </xsd:simpleType>
    </xsd:element>
    <xsd:element name="Channel" ma:index="36" nillable="true" ma:displayName="Channel" ma:default="NA" ma:hidden="true" ma:internalName="Channel" ma:readOnly="false">
      <xsd:simpleType>
        <xsd:restriction base="dms:Text">
          <xsd:maxLength value="255"/>
        </xsd:restriction>
      </xsd:simpleType>
    </xsd:element>
    <xsd:element name="Team" ma:index="37" nillable="true" ma:displayName="Team" ma:default="Democracy Services" ma:hidden="true" ma:internalName="Team" ma:readOnly="false">
      <xsd:simpleType>
        <xsd:restriction base="dms:Text">
          <xsd:maxLength value="255"/>
        </xsd:restriction>
      </xsd:simpleType>
    </xsd:element>
    <xsd:element name="Level2" ma:index="38" nillable="true" ma:displayName="Level2" ma:hidden="true" ma:internalName="Level2" ma:readOnly="false">
      <xsd:simpleType>
        <xsd:restriction base="dms:Text">
          <xsd:maxLength value="255"/>
        </xsd:restriction>
      </xsd:simpleType>
    </xsd:element>
    <xsd:element name="Level3" ma:index="39" nillable="true" ma:displayName="Level3" ma:hidden="true" ma:internalName="Level3" ma:readOnly="false">
      <xsd:simpleType>
        <xsd:restriction base="dms:Text">
          <xsd:maxLength value="255"/>
        </xsd:restriction>
      </xsd:simpleType>
    </xsd:element>
    <xsd:element name="Year" ma:index="40" nillable="true" ma:displayName="Year" ma:hidden="true" ma:internalName="Year" ma:readOnly="false">
      <xsd:simpleType>
        <xsd:restriction base="dms:Text">
          <xsd:maxLength value="255"/>
        </xsd:restriction>
      </xsd:simpleType>
    </xsd:element>
    <xsd:element name="HarmonieUIHidden" ma:index="41" nillable="true" ma:displayName="HarmonieUIHidden" ma:hidden="true" ma:internalName="HarmonieUIHidden" ma:readOnly="false">
      <xsd:simpleType>
        <xsd:restriction base="dms:Text">
          <xsd:maxLength value="255"/>
        </xsd:restriction>
      </xsd:simpleType>
    </xsd:element>
    <xsd:element name="ServiceRequestNumber" ma:index="42" nillable="true" ma:displayName="Service Request Number" ma:internalName="ServiceRequestNumber" ma:readOnly="false">
      <xsd:simpleType>
        <xsd:restriction base="dms:Text">
          <xsd:maxLength value="255"/>
        </xsd:restriction>
      </xsd:simpleType>
    </xsd:element>
    <xsd:element name="InternalOnly" ma:index="43" nillable="true" ma:displayName="Internal Only" ma:default="0" ma:internalName="InternalOnly" ma:readOnly="fals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activity xmlns="f37e0360-3b46-4e73-9940-567cdfdcdeea">02 - Presentations</Subactivity>
    <BusinessValue xmlns="f37e0360-3b46-4e73-9940-567cdfdcdeea" xsi:nil="true"/>
    <PRADateDisposal xmlns="f37e0360-3b46-4e73-9940-567cdfdcdeea" xsi:nil="true"/>
    <KeyWords xmlns="f37e0360-3b46-4e73-9940-567cdfdcdeea" xsi:nil="true"/>
    <SecurityClassification xmlns="f37e0360-3b46-4e73-9940-567cdfdcdeea" xsi:nil="true"/>
    <PRADate3 xmlns="f37e0360-3b46-4e73-9940-567cdfdcdeea" xsi:nil="true"/>
    <PRAText5 xmlns="f37e0360-3b46-4e73-9940-567cdfdcdeea" xsi:nil="true"/>
    <Level2 xmlns="f37e0360-3b46-4e73-9940-567cdfdcdeea" xsi:nil="true"/>
    <Activity xmlns="f37e0360-3b46-4e73-9940-567cdfdcdeea">Local Water Done Well 2024-2025</Activity>
    <AggregationStatus xmlns="f37e0360-3b46-4e73-9940-567cdfdcdeea">Normal</AggregationStatus>
    <Comments xmlns="f37e0360-3b46-4e73-9940-567cdfdcdeea" xsi:nil="true"/>
    <CategoryValue xmlns="f37e0360-3b46-4e73-9940-567cdfdcdeea">NA</CategoryValue>
    <PRADate2 xmlns="f37e0360-3b46-4e73-9940-567cdfdcdeea" xsi:nil="true"/>
    <Case xmlns="f37e0360-3b46-4e73-9940-567cdfdcdeea">NA</Case>
    <PRAText1 xmlns="f37e0360-3b46-4e73-9940-567cdfdcdeea" xsi:nil="true"/>
    <PRAText4 xmlns="f37e0360-3b46-4e73-9940-567cdfdcdeea" xsi:nil="true"/>
    <Level3 xmlns="f37e0360-3b46-4e73-9940-567cdfdcdeea" xsi:nil="true"/>
    <Team xmlns="f37e0360-3b46-4e73-9940-567cdfdcdeea">Three Waters Transition Programme</Team>
    <Project xmlns="f37e0360-3b46-4e73-9940-567cdfdcdeea">Three Waters Transition Programme</Project>
    <FunctionGroup xmlns="f37e0360-3b46-4e73-9940-567cdfdcdeea">Infrastructure Management</FunctionGroup>
    <Function xmlns="f37e0360-3b46-4e73-9940-567cdfdcdeea">Infrastructure Development Projects</Function>
    <RelatedPeople xmlns="f37e0360-3b46-4e73-9940-567cdfdcdeea">
      <UserInfo>
        <DisplayName/>
        <AccountId xsi:nil="true"/>
        <AccountType/>
      </UserInfo>
    </RelatedPeople>
    <AggregationNarrative xmlns="f37e0360-3b46-4e73-9940-567cdfdcdeea" xsi:nil="true"/>
    <PRAType xmlns="f37e0360-3b46-4e73-9940-567cdfdcdeea">Doc</PRAType>
    <PRADate1 xmlns="f37e0360-3b46-4e73-9940-567cdfdcdeea" xsi:nil="true"/>
    <DocumentType xmlns="f37e0360-3b46-4e73-9940-567cdfdcdeea" xsi:nil="true"/>
    <PRAText3 xmlns="f37e0360-3b46-4e73-9940-567cdfdcdeea" xsi:nil="true"/>
    <Year xmlns="f37e0360-3b46-4e73-9940-567cdfdcdeea" xsi:nil="true"/>
    <Narrative xmlns="f37e0360-3b46-4e73-9940-567cdfdcdeea" xsi:nil="true"/>
    <CategoryName xmlns="f37e0360-3b46-4e73-9940-567cdfdcdeea">NA</CategoryName>
    <PRADateTrigger xmlns="f37e0360-3b46-4e73-9940-567cdfdcdeea" xsi:nil="true"/>
    <PRAText2 xmlns="f37e0360-3b46-4e73-9940-567cdfdcdeea" xsi:nil="true"/>
    <HarmonieUIHidden xmlns="f37e0360-3b46-4e73-9940-567cdfdcdeea" xsi:nil="true"/>
    <Channel xmlns="f37e0360-3b46-4e73-9940-567cdfdcdeea">NA</Channel>
    <ServiceRequestNumber xmlns="f37e0360-3b46-4e73-9940-567cdfdcdeea" xsi:nil="true"/>
    <InternalOnly xmlns="f37e0360-3b46-4e73-9940-567cdfdcdeea">false</InternalOnly>
  </documentManagement>
</p:properties>
</file>

<file path=customXml/itemProps1.xml><?xml version="1.0" encoding="utf-8"?>
<ds:datastoreItem xmlns:ds="http://schemas.openxmlformats.org/officeDocument/2006/customXml" ds:itemID="{3697B93B-0CDF-4196-A97D-A1AC91ED40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D6ADB1-07F4-4C89-98F9-034EFEC1C406}"/>
</file>

<file path=customXml/itemProps3.xml><?xml version="1.0" encoding="utf-8"?>
<ds:datastoreItem xmlns:ds="http://schemas.openxmlformats.org/officeDocument/2006/customXml" ds:itemID="{7E7375B7-7948-4DC8-997D-93320436553D}">
  <ds:schemaRefs>
    <ds:schemaRef ds:uri="15ffb055-6eb4-45a1-bc20-bf2ac0d420da"/>
    <ds:schemaRef ds:uri="44f1fc5f-b325-4eee-aff1-f819b799bcaf"/>
    <ds:schemaRef ds:uri="4f9c820c-e7e2-444d-97ee-45f2b3485c1d"/>
    <ds:schemaRef ds:uri="725c79e5-42ce-4aa0-ac78-b6418001f0d2"/>
    <ds:schemaRef ds:uri="be7a9e46-15d8-42d0-8f5c-6ff6c625a1f9"/>
    <ds:schemaRef ds:uri="c91a514c-9034-4fa3-897a-8352025b26ed"/>
    <ds:schemaRef ds:uri="f97ae255-0911-403c-a992-4d8a3ba53720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3223</TotalTime>
  <Words>1014</Words>
  <Application>Microsoft Office PowerPoint</Application>
  <PresentationFormat>On-screen Show (4:3)</PresentationFormat>
  <Paragraphs>248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(Body)</vt:lpstr>
      <vt:lpstr>Courier New</vt:lpstr>
      <vt:lpstr>WordVisiCarriageReturn_MSFontService</vt:lpstr>
      <vt:lpstr>Default Design</vt:lpstr>
      <vt:lpstr>Elected Member Briefing</vt:lpstr>
      <vt:lpstr>Purpose of this briefing</vt:lpstr>
      <vt:lpstr>Summary of consultation</vt:lpstr>
      <vt:lpstr>Summary of consultation</vt:lpstr>
      <vt:lpstr>Age distribution</vt:lpstr>
      <vt:lpstr>Respondent Location</vt:lpstr>
      <vt:lpstr>Option preference</vt:lpstr>
      <vt:lpstr>Option preferences</vt:lpstr>
      <vt:lpstr>Community priorities</vt:lpstr>
      <vt:lpstr>Feedback analysis process</vt:lpstr>
      <vt:lpstr>Feedback on option 1</vt:lpstr>
      <vt:lpstr>Feedback on option 2</vt:lpstr>
      <vt:lpstr>Mana Whenua</vt:lpstr>
      <vt:lpstr>Conclusions</vt:lpstr>
      <vt:lpstr>Next steps</vt:lpstr>
      <vt:lpstr>Future Implementation Timeline</vt:lpstr>
      <vt:lpstr>Discussion and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 Pearce</dc:creator>
  <cp:lastModifiedBy>Jessica Mackman</cp:lastModifiedBy>
  <cp:revision>96</cp:revision>
  <cp:lastPrinted>2025-04-29T05:32:32Z</cp:lastPrinted>
  <dcterms:created xsi:type="dcterms:W3CDTF">2024-10-08T04:01:23Z</dcterms:created>
  <dcterms:modified xsi:type="dcterms:W3CDTF">2025-05-13T02:51:33Z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0x0101000760C049061D67448F19A577F20F0FF5002812037B374E1F4D817C0A1A68EAEC70</vt:lpwstr>
  </property>
  <property fmtid="{D5CDD505-2E9C-101B-9397-08002B2CF9AE}" pid="3" name="MediaServiceImageTags">
    <vt:lpwstr/>
  </property>
</Properties>
</file>