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416" r:id="rId6"/>
    <p:sldId id="433" r:id="rId7"/>
    <p:sldId id="402" r:id="rId8"/>
    <p:sldId id="419" r:id="rId9"/>
    <p:sldId id="422" r:id="rId10"/>
    <p:sldId id="396" r:id="rId11"/>
    <p:sldId id="434" r:id="rId12"/>
    <p:sldId id="406" r:id="rId13"/>
    <p:sldId id="408" r:id="rId14"/>
    <p:sldId id="417" r:id="rId15"/>
    <p:sldId id="410" r:id="rId16"/>
    <p:sldId id="412" r:id="rId17"/>
    <p:sldId id="413" r:id="rId18"/>
    <p:sldId id="324" r:id="rId19"/>
    <p:sldId id="415" r:id="rId20"/>
    <p:sldId id="268" r:id="rId21"/>
  </p:sldIdLst>
  <p:sldSz cx="9144000" cy="6858000" type="screen4x3"/>
  <p:notesSz cx="7104063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0AC"/>
    <a:srgbClr val="9BB246"/>
    <a:srgbClr val="EED456"/>
    <a:srgbClr val="FF3300"/>
    <a:srgbClr val="808080"/>
    <a:srgbClr val="FF9900"/>
    <a:srgbClr val="FFFF00"/>
    <a:srgbClr val="007DC6"/>
    <a:srgbClr val="92D050"/>
    <a:srgbClr val="FF9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03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9202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03" y="9720673"/>
            <a:ext cx="3079202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BCF14-1FBA-427F-9F9F-902A8674B3D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22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03" y="0"/>
            <a:ext cx="3079202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75" y="4861155"/>
            <a:ext cx="5683914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9202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03" y="9720673"/>
            <a:ext cx="3079202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9A0061-DC62-4C59-9289-E057678B790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309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3092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541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124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3652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0534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7767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250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4711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595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A8456B-D46D-3431-E049-57DB78E9B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21A6AB-AF54-2A8B-E334-582FCEE006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A4AEB8-16D9-FC84-DEF7-3645F39C4E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>
                <a:latin typeface="Arial"/>
                <a:cs typeface="Arial"/>
              </a:rPr>
              <a:t>Consulted on two options as per legislative requirement to have at least two options</a:t>
            </a:r>
          </a:p>
          <a:p>
            <a:endParaRPr lang="en-NZ" dirty="0">
              <a:latin typeface="Arial"/>
              <a:cs typeface="Arial"/>
            </a:endParaRPr>
          </a:p>
          <a:p>
            <a:r>
              <a:rPr lang="en-NZ" dirty="0">
                <a:latin typeface="Arial"/>
                <a:cs typeface="Arial"/>
              </a:rPr>
              <a:t>Discounted options</a:t>
            </a:r>
          </a:p>
          <a:p>
            <a:r>
              <a:rPr lang="en-NZ" dirty="0">
                <a:latin typeface="Arial"/>
                <a:cs typeface="Arial"/>
              </a:rPr>
              <a:t>A Wellington regional model – Average costs more than double - Discounted in Nov 2024</a:t>
            </a:r>
          </a:p>
          <a:p>
            <a:r>
              <a:rPr lang="en-NZ" dirty="0">
                <a:latin typeface="Arial"/>
                <a:cs typeface="Arial"/>
              </a:rPr>
              <a:t>A KC only WSO – Higher setup and operating costs</a:t>
            </a:r>
          </a:p>
          <a:p>
            <a:r>
              <a:rPr lang="en-NZ" dirty="0">
                <a:latin typeface="Arial"/>
                <a:cs typeface="Arial"/>
              </a:rPr>
              <a:t>Consumer trust – not access LGFA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latin typeface="Arial"/>
                <a:cs typeface="Arial"/>
              </a:rPr>
              <a:t>A two Council option with Horowhenua – higher costs without sufficient benefits of scale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NZ" dirty="0">
              <a:latin typeface="Arial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dirty="0">
                <a:latin typeface="Arial"/>
                <a:cs typeface="Arial"/>
              </a:rPr>
              <a:t>Option 1 the In house Business unit, was identified as the preferred option.</a:t>
            </a:r>
          </a:p>
          <a:p>
            <a:endParaRPr lang="en-N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8475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A2F0D-3C5E-31C6-05B5-C14FF72EE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18B4FA-94D0-2FBE-2522-572951489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C293E7-6C4B-EECF-F4B9-5DF2ADBFF2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79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617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590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00C13-BF50-58C8-7220-5FCAD281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340A21-B5DB-974A-5E9E-F50039602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3A211E-E19E-7938-C4E6-0DC7BC407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7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F6992-A901-6547-4589-841B5D1F7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8402F5-2BE0-AEAC-8AD1-D77F0AFE34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64B165-E3A6-E54F-2DEF-D4410573A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556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9584D-CF70-7705-E142-06CB914EA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506969-E3D3-B04D-DBD5-98C9FD056A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9BE3DC-044D-6135-D5A1-4A5900DD9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17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40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007DC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47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36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CF1A-CF71-55FB-E0AF-EE384CE5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328737"/>
            <a:ext cx="5638800" cy="10842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B9A0D-107C-91A3-735C-79B2250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2" y="2590804"/>
            <a:ext cx="7877175" cy="3902075"/>
          </a:xfrm>
        </p:spPr>
        <p:txBody>
          <a:bodyPr numCol="2"/>
          <a:lstStyle>
            <a:lvl4pPr marL="333366" indent="-152396">
              <a:buFont typeface="Arial" panose="020B0604020202020204" pitchFamily="34" charset="0"/>
              <a:buChar char="‒"/>
              <a:defRPr/>
            </a:lvl4pPr>
            <a:lvl5pPr marL="485763" indent="-161921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087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CF1A-CF71-55FB-E0AF-EE384CE5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328737"/>
            <a:ext cx="5638800" cy="10842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B9A0D-107C-91A3-735C-79B2250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2" y="2590804"/>
            <a:ext cx="7877175" cy="3902075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 marL="333366" indent="-152396">
              <a:buFont typeface="Arial" panose="020B0604020202020204" pitchFamily="34" charset="0"/>
              <a:buChar char="‒"/>
              <a:defRPr sz="1800"/>
            </a:lvl4pPr>
            <a:lvl5pPr marL="485763" indent="-161921">
              <a:buFont typeface="Courier New" panose="02070309020205020404" pitchFamily="49" charset="0"/>
              <a:buChar char="o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5037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with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8600" y="280257"/>
            <a:ext cx="8686800" cy="6035675"/>
          </a:xfrm>
          <a:prstGeom prst="rect">
            <a:avLst/>
          </a:prstGeom>
          <a:solidFill>
            <a:srgbClr val="F3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908763" y="6441639"/>
            <a:ext cx="973596" cy="245269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90" y="6315928"/>
            <a:ext cx="1458410" cy="518922"/>
          </a:xfrm>
          <a:prstGeom prst="rect">
            <a:avLst/>
          </a:prstGeom>
        </p:spPr>
      </p:pic>
      <p:sp>
        <p:nvSpPr>
          <p:cNvPr id="2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127006" y="912964"/>
            <a:ext cx="5862781" cy="553998"/>
          </a:xfrm>
        </p:spPr>
        <p:txBody>
          <a:bodyPr anchor="b">
            <a:spAutoFit/>
          </a:bodyPr>
          <a:lstStyle>
            <a:lvl1pPr marL="0" indent="0">
              <a:buNone/>
              <a:defRPr sz="3000" b="1" i="0" baseline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8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442079"/>
            <a:ext cx="2325688" cy="244475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127126" y="2314800"/>
            <a:ext cx="5862661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53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5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5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7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2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87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pic>
        <p:nvPicPr>
          <p:cNvPr id="1033" name="Picture 9" descr="Corporate PPT foote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5446713"/>
            <a:ext cx="9142413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40"/>
            <a:ext cx="7772400" cy="1470025"/>
          </a:xfrm>
        </p:spPr>
        <p:txBody>
          <a:bodyPr/>
          <a:lstStyle/>
          <a:p>
            <a:r>
              <a:rPr lang="en-NZ" dirty="0"/>
              <a:t>Elected Member Briefing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/>
          <a:p>
            <a:r>
              <a:rPr lang="en-NZ" dirty="0"/>
              <a:t>Local Water Done Well update</a:t>
            </a:r>
          </a:p>
          <a:p>
            <a:endParaRPr lang="en-NZ" dirty="0"/>
          </a:p>
          <a:p>
            <a:r>
              <a:rPr lang="en-NZ" dirty="0"/>
              <a:t>15 May 2025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DA464-BE8B-9A21-FA54-C30ADDEF6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870B-8F1B-4B59-69C7-A171CE16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NZ" dirty="0"/>
              <a:t>Feedback analysis process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E74FF99-9236-822B-9160-7539D9645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An independent expert public consultation company analysed all responses</a:t>
            </a:r>
            <a:r>
              <a:rPr lang="en-NZ" sz="2800" dirty="0"/>
              <a:t>.</a:t>
            </a:r>
          </a:p>
          <a:p>
            <a:pPr lvl="0"/>
            <a:r>
              <a:rPr lang="en-NZ" sz="2800" dirty="0"/>
              <a:t>The analysis process:</a:t>
            </a:r>
          </a:p>
          <a:p>
            <a:pPr lvl="1"/>
            <a:r>
              <a:rPr lang="en-NZ" sz="2400" dirty="0"/>
              <a:t>Reviewed every submission multiple times</a:t>
            </a:r>
          </a:p>
          <a:p>
            <a:pPr lvl="1"/>
            <a:r>
              <a:rPr lang="en-NZ" sz="2400" dirty="0"/>
              <a:t>Identified key points and grouped them into themes and subthemes</a:t>
            </a:r>
          </a:p>
          <a:p>
            <a:pPr lvl="1"/>
            <a:r>
              <a:rPr lang="en-NZ" sz="2400" dirty="0"/>
              <a:t>Sub themes mentioned more than 5 times were included in the analysis</a:t>
            </a:r>
          </a:p>
          <a:p>
            <a:pPr lvl="1"/>
            <a:r>
              <a:rPr lang="en-NZ" sz="2400" dirty="0"/>
              <a:t>Reviewed the theming and comments and refined further for relevance and clarity.</a:t>
            </a:r>
          </a:p>
          <a:p>
            <a:pPr lvl="1"/>
            <a:endParaRPr lang="en-NZ" sz="2400" dirty="0"/>
          </a:p>
          <a:p>
            <a:pPr lvl="0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979982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370A54-4C31-6FFE-A8CE-42C7A2598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E609-59C1-9982-E94B-A36422A8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NZ" dirty="0"/>
              <a:t>Feedback on option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0E66EAB-BFE1-5347-DEA0-552E6F030D4D}"/>
              </a:ext>
            </a:extLst>
          </p:cNvPr>
          <p:cNvGraphicFramePr>
            <a:graphicFrameLocks noGrp="1"/>
          </p:cNvGraphicFramePr>
          <p:nvPr/>
        </p:nvGraphicFramePr>
        <p:xfrm>
          <a:off x="395536" y="1556792"/>
          <a:ext cx="8496944" cy="4244918"/>
        </p:xfrm>
        <a:graphic>
          <a:graphicData uri="http://schemas.openxmlformats.org/drawingml/2006/table">
            <a:tbl>
              <a:tblPr/>
              <a:tblGrid>
                <a:gridCol w="2392818">
                  <a:extLst>
                    <a:ext uri="{9D8B030D-6E8A-4147-A177-3AD203B41FA5}">
                      <a16:colId xmlns:a16="http://schemas.microsoft.com/office/drawing/2014/main" val="103627742"/>
                    </a:ext>
                  </a:extLst>
                </a:gridCol>
                <a:gridCol w="4810051">
                  <a:extLst>
                    <a:ext uri="{9D8B030D-6E8A-4147-A177-3AD203B41FA5}">
                      <a16:colId xmlns:a16="http://schemas.microsoft.com/office/drawing/2014/main" val="3673185472"/>
                    </a:ext>
                  </a:extLst>
                </a:gridCol>
                <a:gridCol w="1294075">
                  <a:extLst>
                    <a:ext uri="{9D8B030D-6E8A-4147-A177-3AD203B41FA5}">
                      <a16:colId xmlns:a16="http://schemas.microsoft.com/office/drawing/2014/main" val="24435804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35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NZ" sz="2000" b="1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Theme</a:t>
                      </a:r>
                      <a:r>
                        <a:rPr lang="en-NZ" sz="2000" b="0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2000" b="1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Subtheme</a:t>
                      </a:r>
                      <a:r>
                        <a:rPr lang="en-NZ" sz="2000" b="0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2000" b="1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Frequency</a:t>
                      </a:r>
                      <a:r>
                        <a:rPr lang="en-NZ" sz="2000" b="0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5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OPTION 1 STRENGTHS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182 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A9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75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Direct local control of water priorities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55 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6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Continuity of existing systems/expertise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53 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99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Recognition of past Kāpiti investments </a:t>
                      </a:r>
                      <a:endParaRPr lang="en-GB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39 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297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General support for option 1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14 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51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Not fixing what is not broken </a:t>
                      </a:r>
                      <a:endParaRPr lang="en-GB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11 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59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Affordability is key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75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Lower costs for ratepayers until 2047 </a:t>
                      </a:r>
                      <a:endParaRPr lang="en-GB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4 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07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Avoiding complex transition disruptions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463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OPTION 1 WEAKNESSES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69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Limited long-term economies of scale </a:t>
                      </a:r>
                      <a:endParaRPr lang="en-GB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3 </a:t>
                      </a:r>
                      <a:endParaRPr lang="en-NZ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66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Managing unexpected large investments </a:t>
                      </a:r>
                      <a:endParaRPr lang="en-GB" sz="3600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99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A91D9-AB69-BDF2-FB76-FD0F5C221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8990-56EC-006E-D0F0-2C935542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NZ" dirty="0"/>
              <a:t>Feedback on option 2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58156D7-45E0-D4C5-0F12-62CE004FEED2}"/>
              </a:ext>
            </a:extLst>
          </p:cNvPr>
          <p:cNvGraphicFramePr>
            <a:graphicFrameLocks noGrp="1"/>
          </p:cNvGraphicFramePr>
          <p:nvPr/>
        </p:nvGraphicFramePr>
        <p:xfrm>
          <a:off x="215516" y="1472975"/>
          <a:ext cx="8712968" cy="4850263"/>
        </p:xfrm>
        <a:graphic>
          <a:graphicData uri="http://schemas.openxmlformats.org/drawingml/2006/table">
            <a:tbl>
              <a:tblPr/>
              <a:tblGrid>
                <a:gridCol w="2453652">
                  <a:extLst>
                    <a:ext uri="{9D8B030D-6E8A-4147-A177-3AD203B41FA5}">
                      <a16:colId xmlns:a16="http://schemas.microsoft.com/office/drawing/2014/main" val="2830214929"/>
                    </a:ext>
                  </a:extLst>
                </a:gridCol>
                <a:gridCol w="4932342">
                  <a:extLst>
                    <a:ext uri="{9D8B030D-6E8A-4147-A177-3AD203B41FA5}">
                      <a16:colId xmlns:a16="http://schemas.microsoft.com/office/drawing/2014/main" val="205410610"/>
                    </a:ext>
                  </a:extLst>
                </a:gridCol>
                <a:gridCol w="1326974">
                  <a:extLst>
                    <a:ext uri="{9D8B030D-6E8A-4147-A177-3AD203B41FA5}">
                      <a16:colId xmlns:a16="http://schemas.microsoft.com/office/drawing/2014/main" val="3884786623"/>
                    </a:ext>
                  </a:extLst>
                </a:gridCol>
              </a:tblGrid>
              <a:tr h="233060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35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NZ" sz="1800" b="1" i="0" dirty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Theme</a:t>
                      </a:r>
                      <a:r>
                        <a:rPr lang="en-NZ" sz="1800" b="0" i="0" dirty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800" b="1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Subtheme</a:t>
                      </a:r>
                      <a:r>
                        <a:rPr lang="en-NZ" sz="1800" b="0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800" b="1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Frequency</a:t>
                      </a:r>
                      <a:r>
                        <a:rPr lang="en-NZ" sz="1800" b="0" i="0">
                          <a:solidFill>
                            <a:srgbClr val="FFFFFF"/>
                          </a:solidFill>
                          <a:effectLst/>
                          <a:latin typeface="Calibri (Body)"/>
                        </a:rPr>
                        <a:t>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A9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74909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OPTION 2 STRENGTHS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16 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623651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Enhanced system resilience &amp; resources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72701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Cost efficiencies through scale post-2047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4 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2620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Coordinated planning across catchments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007425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General support for option 2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79641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Better access to technical specialists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2749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Support: Greater borrowing capacity (500% cap)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50518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OPTION 2 WEAKNESSES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125 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565869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</a:t>
                      </a:r>
                      <a:r>
                        <a:rPr lang="en-GB" sz="1600" b="0" i="0" dirty="0" err="1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Kāpiti</a:t>
                      </a:r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 subsidising other districts' needs </a:t>
                      </a:r>
                      <a:endParaRPr lang="en-GB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32 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6178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Higher establishment &amp; operating costs </a:t>
                      </a:r>
                      <a:endParaRPr lang="en-GB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29 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27828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Kāpiti priorities outweighed by others </a:t>
                      </a:r>
                      <a:endParaRPr lang="en-GB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25 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258508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Replicating Wellington Water problems </a:t>
                      </a:r>
                      <a:endParaRPr lang="en-GB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19 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89981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Reduced local influence over decisions </a:t>
                      </a:r>
                      <a:endParaRPr lang="en-GB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13 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40179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Concern: Horowhenua water infrastructure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6 </a:t>
                      </a:r>
                      <a:endParaRPr lang="en-NZ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65752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500"/>
                        </a:lnSpc>
                        <a:buNone/>
                      </a:pPr>
                      <a:r>
                        <a:rPr lang="en-NZ" sz="2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75" marR="81775" marT="40888" marB="408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"Suggest: Must include all 4" </a:t>
                      </a:r>
                      <a:endParaRPr lang="en-GB" sz="3600" b="0" i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200"/>
                        </a:lnSpc>
                        <a:buNone/>
                      </a:pPr>
                      <a:r>
                        <a:rPr lang="en-NZ" sz="1600" b="0" i="0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1 </a:t>
                      </a:r>
                      <a:endParaRPr lang="en-NZ" sz="3600" b="0" i="0" dirty="0">
                        <a:effectLst/>
                      </a:endParaRPr>
                    </a:p>
                  </a:txBody>
                  <a:tcPr marL="81775" marR="81775" marT="40888" marB="4088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944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3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81CCB-971B-47D9-75B1-3F705E79A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F3DD-2D27-6DD3-FA44-D967F801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NZ" dirty="0"/>
              <a:t>Mana Whenua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C1D04-EFE2-E02C-06D8-58E174AE5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r>
              <a:rPr lang="en-GB" dirty="0"/>
              <a:t>Wai holds significant cultural and spiritual value, and Mana Whenua have a responsibility for managing and protecting our water resources.</a:t>
            </a:r>
          </a:p>
          <a:p>
            <a:r>
              <a:rPr lang="en-GB" dirty="0"/>
              <a:t>Iwi representatives of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Whakaminenga</a:t>
            </a:r>
            <a:r>
              <a:rPr lang="en-GB" dirty="0"/>
              <a:t> o Kapiti formally express their support for maintaining the existing in-house model for water management in our </a:t>
            </a:r>
            <a:r>
              <a:rPr lang="en-GB" dirty="0" err="1"/>
              <a:t>hāpori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02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3C996-456B-7F7B-062F-4BF8185DC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BAFD-AF69-00DE-46D1-52C8260E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NZ" dirty="0"/>
              <a:t>Conclusions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2EE5CF3-8C93-1EA6-EF2C-919EA2D1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000" dirty="0"/>
              <a:t>The community consultation indicates:</a:t>
            </a:r>
          </a:p>
          <a:p>
            <a:pPr lvl="1"/>
            <a:r>
              <a:rPr lang="en-NZ" sz="1800" dirty="0"/>
              <a:t>Strong support for option 1, an in-house business unit delivery model with many perceived strengths and few weaknesses.</a:t>
            </a:r>
          </a:p>
          <a:p>
            <a:pPr lvl="1"/>
            <a:r>
              <a:rPr lang="en-NZ" sz="1800" dirty="0"/>
              <a:t>Low support for option 2, ”The Four” Council organisation. Many perceived concerns and few strengths.</a:t>
            </a:r>
          </a:p>
          <a:p>
            <a:pPr lvl="1"/>
            <a:r>
              <a:rPr lang="en-NZ" sz="1800" dirty="0"/>
              <a:t>The relative importance of the priorities </a:t>
            </a:r>
          </a:p>
          <a:p>
            <a:pPr lvl="1"/>
            <a:r>
              <a:rPr lang="en-NZ" sz="1800" dirty="0"/>
              <a:t>Further areas of community interest in water services</a:t>
            </a:r>
          </a:p>
          <a:p>
            <a:pPr lvl="2"/>
            <a:r>
              <a:rPr lang="en-NZ" sz="1400" dirty="0"/>
              <a:t>Transparent governance and management accountability</a:t>
            </a:r>
          </a:p>
          <a:p>
            <a:pPr lvl="2"/>
            <a:r>
              <a:rPr lang="en-NZ" sz="1400" dirty="0"/>
              <a:t>good future planning and investment</a:t>
            </a:r>
          </a:p>
          <a:p>
            <a:pPr lvl="2"/>
            <a:r>
              <a:rPr lang="en-NZ" sz="1400" dirty="0"/>
              <a:t>Inclusive and clear cultural partnership role</a:t>
            </a:r>
          </a:p>
          <a:p>
            <a:pPr lvl="2"/>
            <a:r>
              <a:rPr lang="en-NZ" sz="1400" dirty="0"/>
              <a:t>Prudent fiscal management</a:t>
            </a:r>
          </a:p>
          <a:p>
            <a:pPr lvl="2"/>
            <a:r>
              <a:rPr lang="en-NZ" sz="1400" dirty="0"/>
              <a:t>Environmental stewardship</a:t>
            </a:r>
          </a:p>
          <a:p>
            <a:pPr lvl="2"/>
            <a:r>
              <a:rPr lang="en-NZ" sz="1400" dirty="0"/>
              <a:t>Consumer </a:t>
            </a:r>
          </a:p>
          <a:p>
            <a:r>
              <a:rPr lang="en-NZ" sz="2400" dirty="0"/>
              <a:t>Mana Whenua have expressed support for an in-house business unit delivery model </a:t>
            </a:r>
          </a:p>
          <a:p>
            <a:endParaRPr lang="en-NZ" sz="2200" dirty="0"/>
          </a:p>
          <a:p>
            <a:pPr lvl="2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78922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AA02-BDE2-6D9C-055E-9C5A347D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/>
              <a:t>Next steps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3835-D059-EBB6-FCF7-1FBDE4D9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r>
              <a:rPr lang="en-GB" sz="2800" dirty="0"/>
              <a:t>27 May Council decision on the Water Services Model</a:t>
            </a:r>
          </a:p>
          <a:p>
            <a:r>
              <a:rPr lang="en-GB" sz="2800" dirty="0"/>
              <a:t>Decision Communications </a:t>
            </a:r>
          </a:p>
          <a:p>
            <a:pPr lvl="1"/>
            <a:r>
              <a:rPr lang="en-GB" sz="2400" dirty="0"/>
              <a:t>Staff update</a:t>
            </a:r>
          </a:p>
          <a:p>
            <a:pPr lvl="1"/>
            <a:r>
              <a:rPr lang="en-GB" sz="2400" dirty="0"/>
              <a:t>Public announcement</a:t>
            </a:r>
          </a:p>
          <a:p>
            <a:pPr lvl="1"/>
            <a:r>
              <a:rPr lang="en-GB" sz="2400" dirty="0"/>
              <a:t>Provide feedback to submitters</a:t>
            </a:r>
          </a:p>
          <a:p>
            <a:r>
              <a:rPr lang="en-GB" sz="2800" dirty="0"/>
              <a:t>Water Services Delivery Plan </a:t>
            </a:r>
          </a:p>
          <a:p>
            <a:pPr lvl="1"/>
            <a:r>
              <a:rPr lang="en-GB" sz="2400" dirty="0"/>
              <a:t>CE Certification</a:t>
            </a:r>
          </a:p>
          <a:p>
            <a:pPr lvl="1"/>
            <a:r>
              <a:rPr lang="en-GB" sz="2400" dirty="0"/>
              <a:t>Council adoption by the end of August.</a:t>
            </a:r>
          </a:p>
          <a:p>
            <a:pPr lvl="1"/>
            <a:r>
              <a:rPr lang="en-GB" sz="2400" dirty="0"/>
              <a:t>Must be lodged with DIA by 3 September 2025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751671-4FCB-6C51-2CEB-8FFEF8D31A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/>
          <a:p>
            <a:r>
              <a:rPr lang="en-GB"/>
              <a:t>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21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E5DFA-2F68-E6DC-A61A-3F02253F6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05FB-D4BC-1DDF-C90F-41D47C9E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Future Implementation 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AB43D-2092-CBC3-F965-946E44939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70818"/>
            <a:ext cx="8229600" cy="3916363"/>
          </a:xfrm>
        </p:spPr>
        <p:txBody>
          <a:bodyPr numCol="1"/>
          <a:lstStyle/>
          <a:p>
            <a:r>
              <a:rPr lang="en-NZ" sz="1600" dirty="0"/>
              <a:t>2025/26 – Setting up systems</a:t>
            </a:r>
          </a:p>
          <a:p>
            <a:pPr lvl="1"/>
            <a:r>
              <a:rPr lang="en-NZ" sz="1400" dirty="0"/>
              <a:t>Establish ringfencing provisions</a:t>
            </a:r>
          </a:p>
          <a:p>
            <a:pPr lvl="1"/>
            <a:r>
              <a:rPr lang="en-NZ" sz="1400" dirty="0"/>
              <a:t>Review and refine ringfencing arrangements and policies</a:t>
            </a:r>
          </a:p>
          <a:p>
            <a:pPr lvl="1"/>
            <a:r>
              <a:rPr lang="en-NZ" sz="1400" dirty="0"/>
              <a:t>Establish stand-alone financial statements</a:t>
            </a:r>
          </a:p>
          <a:p>
            <a:pPr lvl="1"/>
            <a:r>
              <a:rPr lang="en-NZ" sz="1400" dirty="0"/>
              <a:t>Review information disclosures readiness</a:t>
            </a:r>
          </a:p>
          <a:p>
            <a:pPr lvl="1"/>
            <a:endParaRPr lang="en-NZ" sz="1400" dirty="0"/>
          </a:p>
          <a:p>
            <a:r>
              <a:rPr lang="en-NZ" sz="1600" dirty="0"/>
              <a:t>2026/27 – Transition to new arrangements</a:t>
            </a:r>
          </a:p>
          <a:p>
            <a:pPr lvl="1"/>
            <a:r>
              <a:rPr lang="en-NZ" sz="1400" dirty="0"/>
              <a:t>Annual reports require stand-alone water activity financial statements</a:t>
            </a:r>
          </a:p>
          <a:p>
            <a:pPr lvl="1"/>
            <a:r>
              <a:rPr lang="en-NZ" sz="1400" dirty="0"/>
              <a:t>Prepare information disclosures under the new regulations</a:t>
            </a:r>
          </a:p>
          <a:p>
            <a:pPr lvl="1"/>
            <a:r>
              <a:rPr lang="en-NZ" sz="1400" dirty="0"/>
              <a:t>Water Services Strategy Development for 1 July 2027</a:t>
            </a:r>
          </a:p>
          <a:p>
            <a:pPr lvl="1"/>
            <a:r>
              <a:rPr lang="en-NZ" sz="1400" dirty="0"/>
              <a:t>Revenue thresholds and Price / Quality regulation available to the Commerce Commission</a:t>
            </a:r>
          </a:p>
          <a:p>
            <a:pPr lvl="1"/>
            <a:endParaRPr lang="en-NZ" sz="1400" dirty="0"/>
          </a:p>
          <a:p>
            <a:r>
              <a:rPr lang="en-NZ" sz="1600" dirty="0"/>
              <a:t>2027/28 Information disclosures and full water services reporting regime </a:t>
            </a:r>
          </a:p>
          <a:p>
            <a:pPr lvl="1"/>
            <a:r>
              <a:rPr lang="en-NZ" sz="1400" dirty="0"/>
              <a:t>Ringfencing </a:t>
            </a:r>
          </a:p>
          <a:p>
            <a:pPr lvl="1"/>
            <a:r>
              <a:rPr lang="en-NZ" sz="1400" dirty="0"/>
              <a:t>Stand-alone financials</a:t>
            </a:r>
          </a:p>
          <a:p>
            <a:pPr lvl="1"/>
            <a:r>
              <a:rPr lang="en-NZ" sz="1400" dirty="0"/>
              <a:t>Water Services Strategy operational</a:t>
            </a:r>
          </a:p>
          <a:p>
            <a:pPr lvl="1"/>
            <a:r>
              <a:rPr lang="en-NZ" sz="1400" dirty="0"/>
              <a:t>Information disclosures</a:t>
            </a:r>
          </a:p>
          <a:p>
            <a:pPr lvl="1"/>
            <a:r>
              <a:rPr lang="en-NZ" sz="1400" dirty="0"/>
              <a:t>Revenue thresholds and Price / Quality regulation available</a:t>
            </a:r>
          </a:p>
        </p:txBody>
      </p:sp>
    </p:spTree>
    <p:extLst>
      <p:ext uri="{BB962C8B-B14F-4D97-AF65-F5344CB8AC3E}">
        <p14:creationId xmlns:p14="http://schemas.microsoft.com/office/powerpoint/2010/main" val="113740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9C731F-0FC9-6C01-9640-DB0084C1E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wrap="square" anchor="ctr">
            <a:normAutofit/>
          </a:bodyPr>
          <a:lstStyle/>
          <a:p>
            <a:r>
              <a:rPr lang="en-NZ" dirty="0"/>
              <a:t>Discussion and questions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E2B5990-E4D1-8CFE-8F67-FF66D2DD2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15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GB"/>
              <a:t>Purpose of this briefing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>
            <a:normAutofit fontScale="92500" lnSpcReduction="20000"/>
          </a:bodyPr>
          <a:lstStyle/>
          <a:p>
            <a:r>
              <a:rPr lang="en-GB" dirty="0"/>
              <a:t>Provide an overview of the Consultation results</a:t>
            </a:r>
          </a:p>
          <a:p>
            <a:pPr lvl="1"/>
            <a:r>
              <a:rPr lang="en-NZ" dirty="0"/>
              <a:t>Summary of the consultation</a:t>
            </a:r>
          </a:p>
          <a:p>
            <a:pPr lvl="1"/>
            <a:r>
              <a:rPr lang="en-NZ" dirty="0"/>
              <a:t>Options and priorities results</a:t>
            </a:r>
          </a:p>
          <a:p>
            <a:pPr lvl="1"/>
            <a:r>
              <a:rPr lang="en-NZ" dirty="0"/>
              <a:t>Feedback themes</a:t>
            </a:r>
          </a:p>
          <a:p>
            <a:r>
              <a:rPr lang="en-NZ" dirty="0"/>
              <a:t>Overview of Mana Whenua views</a:t>
            </a:r>
          </a:p>
          <a:p>
            <a:r>
              <a:rPr lang="en-NZ" dirty="0"/>
              <a:t>Summary conclusions</a:t>
            </a:r>
          </a:p>
          <a:p>
            <a:r>
              <a:rPr lang="en-GB" dirty="0"/>
              <a:t>Next steps</a:t>
            </a:r>
          </a:p>
          <a:p>
            <a:r>
              <a:rPr lang="en-GB" dirty="0"/>
              <a:t>Future implementation timeline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2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0FAC8-6890-840C-CB04-D23043518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78BD-D30F-5B60-D2E7-8F48456E5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Summary of consultation</a:t>
            </a:r>
            <a:endParaRPr lang="en-NZ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EF26EF5-348C-4A78-BEFD-78B950E6F199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/>
          </a:p>
        </p:txBody>
      </p:sp>
      <p:pic>
        <p:nvPicPr>
          <p:cNvPr id="12" name="Picture 11" descr="A map of a state with green and white text&#10;&#10;AI-generated content may be incorrect.">
            <a:extLst>
              <a:ext uri="{FF2B5EF4-FFF2-40B4-BE49-F238E27FC236}">
                <a16:creationId xmlns:a16="http://schemas.microsoft.com/office/drawing/2014/main" id="{5DE73A60-F599-E60D-1060-0D8C2F76A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00807"/>
            <a:ext cx="3572832" cy="4680000"/>
          </a:xfrm>
          <a:prstGeom prst="rect">
            <a:avLst/>
          </a:prstGeom>
        </p:spPr>
      </p:pic>
      <p:pic>
        <p:nvPicPr>
          <p:cNvPr id="4" name="Picture 3" descr="A map of a water service&#10;&#10;AI-generated content may be incorrect.">
            <a:extLst>
              <a:ext uri="{FF2B5EF4-FFF2-40B4-BE49-F238E27FC236}">
                <a16:creationId xmlns:a16="http://schemas.microsoft.com/office/drawing/2014/main" id="{2470A470-2DDA-DD07-D0C4-51E7D83CD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0596" y="1700807"/>
            <a:ext cx="3356184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6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9FDDF-3E5B-9BBF-5104-998BEFCE1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C3AE-D162-6BBD-0423-22C4962B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consultation</a:t>
            </a:r>
            <a:endParaRPr lang="en-N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58652-45F0-6AA9-DE0E-D0E3387ED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265" indent="-342265"/>
            <a:r>
              <a:rPr lang="en-NZ" dirty="0"/>
              <a:t>Local pop ups x 5</a:t>
            </a:r>
            <a:endParaRPr lang="en-US" dirty="0"/>
          </a:p>
          <a:p>
            <a:pPr marL="742315" lvl="1" indent="-285115"/>
            <a:r>
              <a:rPr lang="en-NZ" dirty="0"/>
              <a:t>Ōtaki / Paraparaumu / Waikanae / Raumati Paekākāriki</a:t>
            </a:r>
            <a:endParaRPr lang="en-NZ" dirty="0">
              <a:cs typeface="Arial"/>
            </a:endParaRPr>
          </a:p>
          <a:p>
            <a:pPr marL="342265" indent="-342265"/>
            <a:r>
              <a:rPr lang="en-NZ" dirty="0"/>
              <a:t>Live webinar</a:t>
            </a:r>
            <a:endParaRPr lang="en-NZ" dirty="0">
              <a:cs typeface="Arial"/>
            </a:endParaRPr>
          </a:p>
          <a:p>
            <a:pPr marL="342265" indent="-342265"/>
            <a:r>
              <a:rPr lang="en-NZ" dirty="0"/>
              <a:t>Council digital channels</a:t>
            </a:r>
          </a:p>
          <a:p>
            <a:pPr marL="342265" indent="-342265"/>
            <a:r>
              <a:rPr lang="en-NZ" dirty="0">
                <a:cs typeface="Arial"/>
              </a:rPr>
              <a:t>Rates notice and ratepayer email</a:t>
            </a:r>
          </a:p>
          <a:p>
            <a:pPr marL="342265" indent="-342265"/>
            <a:r>
              <a:rPr lang="en-NZ" dirty="0"/>
              <a:t>521 submissions in total</a:t>
            </a:r>
            <a:endParaRPr lang="en-NZ" dirty="0">
              <a:cs typeface="Arial"/>
            </a:endParaRPr>
          </a:p>
          <a:p>
            <a:pPr marL="342265" indent="-342265"/>
            <a:endParaRPr lang="en-NZ" dirty="0">
              <a:cs typeface="Arial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ACC888E-3A1B-3BCF-5A39-D4A6307A851D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09496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>
            <a:extLst>
              <a:ext uri="{FF2B5EF4-FFF2-40B4-BE49-F238E27FC236}">
                <a16:creationId xmlns:a16="http://schemas.microsoft.com/office/drawing/2014/main" id="{F6A94934-B21A-336E-3067-52851ACC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sz="4000" kern="0" dirty="0"/>
              <a:t>Age distribution</a:t>
            </a:r>
          </a:p>
        </p:txBody>
      </p:sp>
      <p:pic>
        <p:nvPicPr>
          <p:cNvPr id="5122" name="Picture 2" descr="Picture 5, Picture">
            <a:extLst>
              <a:ext uri="{FF2B5EF4-FFF2-40B4-BE49-F238E27FC236}">
                <a16:creationId xmlns:a16="http://schemas.microsoft.com/office/drawing/2014/main" id="{BEB9A786-B018-F0BE-C008-0EF2DEAB0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1594" y="1600200"/>
            <a:ext cx="6840811" cy="391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84C89C-C5CC-EB37-DB67-AE045C3BF315}"/>
              </a:ext>
            </a:extLst>
          </p:cNvPr>
          <p:cNvSpPr txBox="1">
            <a:spLocks/>
          </p:cNvSpPr>
          <p:nvPr/>
        </p:nvSpPr>
        <p:spPr bwMode="auto">
          <a:xfrm>
            <a:off x="457200" y="508518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5pPr>
            <a:lvl6pPr marL="457189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6pPr>
            <a:lvl7pPr marL="914377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7pPr>
            <a:lvl8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8pPr>
            <a:lvl9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9pPr>
          </a:lstStyle>
          <a:p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9665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707B1-9BE4-6F84-BF80-895B13EF4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>
            <a:extLst>
              <a:ext uri="{FF2B5EF4-FFF2-40B4-BE49-F238E27FC236}">
                <a16:creationId xmlns:a16="http://schemas.microsoft.com/office/drawing/2014/main" id="{C24A715A-D897-B302-C9A6-4DABBA1C3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Respondent </a:t>
            </a:r>
            <a:r>
              <a:rPr lang="en-US" sz="4000" kern="0" dirty="0"/>
              <a:t>Location</a:t>
            </a:r>
          </a:p>
        </p:txBody>
      </p:sp>
      <p:pic>
        <p:nvPicPr>
          <p:cNvPr id="1026" name="Picture 2" descr="Picture 9, Picture">
            <a:extLst>
              <a:ext uri="{FF2B5EF4-FFF2-40B4-BE49-F238E27FC236}">
                <a16:creationId xmlns:a16="http://schemas.microsoft.com/office/drawing/2014/main" id="{515679E1-5EE1-BA92-1AA9-A1A131B8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1600" y="1600200"/>
            <a:ext cx="6840800" cy="391636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46850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D78040-6260-D91B-FE3A-B285B5DC0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DB97-8BE3-B3A6-2885-0D657FF4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Option preference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869EAD5-1D32-4C9A-B797-D840E239FA13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/>
          </a:p>
        </p:txBody>
      </p:sp>
      <p:pic>
        <p:nvPicPr>
          <p:cNvPr id="12" name="Picture 11" descr="A map of a state with green and white text&#10;&#10;AI-generated content may be incorrect.">
            <a:extLst>
              <a:ext uri="{FF2B5EF4-FFF2-40B4-BE49-F238E27FC236}">
                <a16:creationId xmlns:a16="http://schemas.microsoft.com/office/drawing/2014/main" id="{B52BF125-EEC2-76E3-9E37-192DD3199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77" y="2265492"/>
            <a:ext cx="2748332" cy="3600000"/>
          </a:xfrm>
          <a:prstGeom prst="rect">
            <a:avLst/>
          </a:prstGeom>
        </p:spPr>
      </p:pic>
      <p:pic>
        <p:nvPicPr>
          <p:cNvPr id="4" name="Picture 3" descr="A map of a water service&#10;&#10;AI-generated content may be incorrect.">
            <a:extLst>
              <a:ext uri="{FF2B5EF4-FFF2-40B4-BE49-F238E27FC236}">
                <a16:creationId xmlns:a16="http://schemas.microsoft.com/office/drawing/2014/main" id="{8578C1C4-5D07-F83A-BFD6-610351238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2265492"/>
            <a:ext cx="2581680" cy="360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910ADD6-ED21-FEB8-7311-E34039C47466}"/>
              </a:ext>
            </a:extLst>
          </p:cNvPr>
          <p:cNvSpPr/>
          <p:nvPr/>
        </p:nvSpPr>
        <p:spPr>
          <a:xfrm>
            <a:off x="2051014" y="1173887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BB246"/>
                </a:solidFill>
                <a:latin typeface="Arial"/>
                <a:cs typeface="Arial"/>
              </a:rPr>
              <a:t>94</a:t>
            </a:r>
            <a:r>
              <a:rPr lang="en-US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BB246"/>
                </a:solidFill>
                <a:effectLst/>
                <a:latin typeface="Arial"/>
                <a:cs typeface="Arial"/>
              </a:rPr>
              <a:t>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4AC649-C791-E893-9FE4-4A0AD1B8DF4B}"/>
              </a:ext>
            </a:extLst>
          </p:cNvPr>
          <p:cNvSpPr/>
          <p:nvPr/>
        </p:nvSpPr>
        <p:spPr>
          <a:xfrm>
            <a:off x="5908047" y="1146357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36B0AC"/>
                </a:solidFill>
                <a:latin typeface="Arial"/>
                <a:cs typeface="Arial"/>
              </a:rPr>
              <a:t>6</a:t>
            </a:r>
            <a:r>
              <a:rPr lang="en-US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36B0AC"/>
                </a:solidFill>
                <a:effectLst/>
                <a:latin typeface="Arial"/>
                <a:cs typeface="Arial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97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69733-3E7A-1CE6-9AF6-6C108C413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2CBD-2A3F-8444-7749-873DDF88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Option preferences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5FEE766-8AD3-50F0-3D2E-E297413386FF}"/>
              </a:ext>
            </a:extLst>
          </p:cNvPr>
          <p:cNvSpPr txBox="1">
            <a:spLocks/>
          </p:cNvSpPr>
          <p:nvPr/>
        </p:nvSpPr>
        <p:spPr>
          <a:xfrm>
            <a:off x="1438338" y="1633561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12D881-29EF-76BF-A14E-B557F602A1F6}"/>
              </a:ext>
            </a:extLst>
          </p:cNvPr>
          <p:cNvGraphicFramePr>
            <a:graphicFrameLocks noGrp="1"/>
          </p:cNvGraphicFramePr>
          <p:nvPr/>
        </p:nvGraphicFramePr>
        <p:xfrm>
          <a:off x="1835696" y="3456478"/>
          <a:ext cx="6619875" cy="1315212"/>
        </p:xfrm>
        <a:graphic>
          <a:graphicData uri="http://schemas.openxmlformats.org/drawingml/2006/table">
            <a:tbl>
              <a:tblPr/>
              <a:tblGrid>
                <a:gridCol w="1552575">
                  <a:extLst>
                    <a:ext uri="{9D8B030D-6E8A-4147-A177-3AD203B41FA5}">
                      <a16:colId xmlns:a16="http://schemas.microsoft.com/office/drawing/2014/main" val="354725359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022720338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13965574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957157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69522985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19171657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Paekākāriki-Raumati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109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Paraparaumu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131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Waikanae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155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Ōtaki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47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68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43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1: The One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0AC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5AD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A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7B4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7A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466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2: The Four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031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3CF3D5D-91B7-F720-3264-B882AF6BFE76}"/>
              </a:ext>
            </a:extLst>
          </p:cNvPr>
          <p:cNvGraphicFramePr>
            <a:graphicFrameLocks noGrp="1"/>
          </p:cNvGraphicFramePr>
          <p:nvPr/>
        </p:nvGraphicFramePr>
        <p:xfrm>
          <a:off x="1835696" y="1556792"/>
          <a:ext cx="6619875" cy="1315212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99555556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412382019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833605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6680095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40610318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7515404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915524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and under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39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40s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49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50s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69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60s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124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70s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152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48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728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1: The One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5AD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7AE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A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7AE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5AD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7A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5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2: The Four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5115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229163-858A-F171-B414-B124D8F14CAC}"/>
              </a:ext>
            </a:extLst>
          </p:cNvPr>
          <p:cNvGraphicFramePr>
            <a:graphicFrameLocks noGrp="1"/>
          </p:cNvGraphicFramePr>
          <p:nvPr/>
        </p:nvGraphicFramePr>
        <p:xfrm>
          <a:off x="1826171" y="5356165"/>
          <a:ext cx="6638925" cy="1315212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190709098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5723386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3305172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Bef>
                          <a:spcPts val="500"/>
                        </a:spcBef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Response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(Not Ratepayer)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GB" sz="11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12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(Ratepayer)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474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781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1: The One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CB0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7A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9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2: The Four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buNone/>
                      </a:pP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  <a:endParaRPr lang="en-NZ" b="0" i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35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en-NZ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</a:t>
                      </a:r>
                      <a:endParaRPr lang="en-NZ" b="0" i="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3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835380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D13508EA-40D4-3734-3B7B-BD7335D279D9}"/>
              </a:ext>
            </a:extLst>
          </p:cNvPr>
          <p:cNvSpPr txBox="1">
            <a:spLocks/>
          </p:cNvSpPr>
          <p:nvPr/>
        </p:nvSpPr>
        <p:spPr bwMode="auto">
          <a:xfrm>
            <a:off x="797114" y="1161640"/>
            <a:ext cx="3528392" cy="36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5pPr>
            <a:lvl6pPr marL="457189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6pPr>
            <a:lvl7pPr marL="914377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7pPr>
            <a:lvl8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8pPr>
            <a:lvl9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  <a:latin typeface="Arial" charset="0"/>
              </a:defRPr>
            </a:lvl9pPr>
          </a:lstStyle>
          <a:p>
            <a:pPr algn="l"/>
            <a:r>
              <a:rPr lang="en-NZ" sz="2800" kern="0" dirty="0"/>
              <a:t>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0BBE78-C621-B8DE-0796-85CE0593EFA4}"/>
              </a:ext>
            </a:extLst>
          </p:cNvPr>
          <p:cNvSpPr txBox="1">
            <a:spLocks/>
          </p:cNvSpPr>
          <p:nvPr/>
        </p:nvSpPr>
        <p:spPr bwMode="auto">
          <a:xfrm>
            <a:off x="797114" y="2861531"/>
            <a:ext cx="3528392" cy="58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eaLnBrk="1" hangingPunct="1">
              <a:defRPr sz="2800" b="1" kern="0">
                <a:solidFill>
                  <a:srgbClr val="007DC6"/>
                </a:solidFill>
                <a:latin typeface="+mj-lt"/>
                <a:ea typeface="+mj-ea"/>
                <a:cs typeface="+mj-cs"/>
              </a:defRPr>
            </a:lvl1pPr>
            <a:lvl2pPr algn="ctr" eaLnBrk="1" hangingPunct="1">
              <a:defRPr sz="4000" b="1">
                <a:solidFill>
                  <a:srgbClr val="007DC6"/>
                </a:solidFill>
              </a:defRPr>
            </a:lvl2pPr>
            <a:lvl3pPr algn="ctr" eaLnBrk="1" hangingPunct="1">
              <a:defRPr sz="4000" b="1">
                <a:solidFill>
                  <a:srgbClr val="007DC6"/>
                </a:solidFill>
              </a:defRPr>
            </a:lvl3pPr>
            <a:lvl4pPr algn="ctr" eaLnBrk="1" hangingPunct="1">
              <a:defRPr sz="4000" b="1">
                <a:solidFill>
                  <a:srgbClr val="007DC6"/>
                </a:solidFill>
              </a:defRPr>
            </a:lvl4pPr>
            <a:lvl5pPr algn="ctr" eaLnBrk="1" hangingPunct="1">
              <a:defRPr sz="4000" b="1">
                <a:solidFill>
                  <a:srgbClr val="007DC6"/>
                </a:solidFill>
              </a:defRPr>
            </a:lvl5pPr>
            <a:lvl6pPr marL="457189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6pPr>
            <a:lvl7pPr marL="914377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7pPr>
            <a:lvl8pPr marL="1371566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8pPr>
            <a:lvl9pPr marL="1828754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9pPr>
          </a:lstStyle>
          <a:p>
            <a:pPr algn="l"/>
            <a:r>
              <a:rPr lang="en-NZ" dirty="0"/>
              <a:t>Location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89EDCE-5AB6-67E5-1AE8-1F33F522F97D}"/>
              </a:ext>
            </a:extLst>
          </p:cNvPr>
          <p:cNvSpPr txBox="1">
            <a:spLocks/>
          </p:cNvSpPr>
          <p:nvPr/>
        </p:nvSpPr>
        <p:spPr bwMode="auto">
          <a:xfrm>
            <a:off x="797114" y="4775161"/>
            <a:ext cx="3528392" cy="58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eaLnBrk="1" hangingPunct="1">
              <a:defRPr sz="2800" b="1" kern="0">
                <a:solidFill>
                  <a:srgbClr val="007DC6"/>
                </a:solidFill>
                <a:latin typeface="+mj-lt"/>
                <a:ea typeface="+mj-ea"/>
                <a:cs typeface="+mj-cs"/>
              </a:defRPr>
            </a:lvl1pPr>
            <a:lvl2pPr algn="ctr" eaLnBrk="1" hangingPunct="1">
              <a:defRPr sz="4000" b="1">
                <a:solidFill>
                  <a:srgbClr val="007DC6"/>
                </a:solidFill>
              </a:defRPr>
            </a:lvl2pPr>
            <a:lvl3pPr algn="ctr" eaLnBrk="1" hangingPunct="1">
              <a:defRPr sz="4000" b="1">
                <a:solidFill>
                  <a:srgbClr val="007DC6"/>
                </a:solidFill>
              </a:defRPr>
            </a:lvl3pPr>
            <a:lvl4pPr algn="ctr" eaLnBrk="1" hangingPunct="1">
              <a:defRPr sz="4000" b="1">
                <a:solidFill>
                  <a:srgbClr val="007DC6"/>
                </a:solidFill>
              </a:defRPr>
            </a:lvl4pPr>
            <a:lvl5pPr algn="ctr" eaLnBrk="1" hangingPunct="1">
              <a:defRPr sz="4000" b="1">
                <a:solidFill>
                  <a:srgbClr val="007DC6"/>
                </a:solidFill>
              </a:defRPr>
            </a:lvl5pPr>
            <a:lvl6pPr marL="457189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6pPr>
            <a:lvl7pPr marL="914377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7pPr>
            <a:lvl8pPr marL="1371566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8pPr>
            <a:lvl9pPr marL="1828754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DC6"/>
                </a:solidFill>
              </a:defRPr>
            </a:lvl9pPr>
          </a:lstStyle>
          <a:p>
            <a:pPr algn="l"/>
            <a:r>
              <a:rPr lang="en-NZ" dirty="0"/>
              <a:t>Ratepayer</a:t>
            </a:r>
          </a:p>
        </p:txBody>
      </p:sp>
    </p:spTree>
    <p:extLst>
      <p:ext uri="{BB962C8B-B14F-4D97-AF65-F5344CB8AC3E}">
        <p14:creationId xmlns:p14="http://schemas.microsoft.com/office/powerpoint/2010/main" val="309589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B8964-B3BA-0F9E-86C8-0F8D760140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BAEA-BE71-D5D6-108C-200AB5CA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/>
              <a:t>Community priorities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F3D8246-CB94-EE3A-FC8E-7A5CB7D8D912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8A4418-DAA4-0419-014A-724DA257B57C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426240"/>
          <a:ext cx="8163497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157502813"/>
                    </a:ext>
                  </a:extLst>
                </a:gridCol>
                <a:gridCol w="1379801">
                  <a:extLst>
                    <a:ext uri="{9D8B030D-6E8A-4147-A177-3AD203B41FA5}">
                      <a16:colId xmlns:a16="http://schemas.microsoft.com/office/drawing/2014/main" val="1062620775"/>
                    </a:ext>
                  </a:extLst>
                </a:gridCol>
                <a:gridCol w="2091960">
                  <a:extLst>
                    <a:ext uri="{9D8B030D-6E8A-4147-A177-3AD203B41FA5}">
                      <a16:colId xmlns:a16="http://schemas.microsoft.com/office/drawing/2014/main" val="1560446150"/>
                    </a:ext>
                  </a:extLst>
                </a:gridCol>
                <a:gridCol w="2680056">
                  <a:extLst>
                    <a:ext uri="{9D8B030D-6E8A-4147-A177-3AD203B41FA5}">
                      <a16:colId xmlns:a16="http://schemas.microsoft.com/office/drawing/2014/main" val="3617843532"/>
                    </a:ext>
                  </a:extLst>
                </a:gridCol>
              </a:tblGrid>
              <a:tr h="682246">
                <a:tc>
                  <a:txBody>
                    <a:bodyPr/>
                    <a:lstStyle/>
                    <a:p>
                      <a:endParaRPr lang="en-NZ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% of maximum ranked score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NZ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“One”</a:t>
                      </a:r>
                    </a:p>
                    <a:p>
                      <a:pPr marL="0" algn="ctr" defTabSz="914377" rtl="0" eaLnBrk="1" latinLnBrk="0" hangingPunct="1"/>
                      <a:r>
                        <a:rPr lang="en-NZ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 internal Business Unit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0">
                          <a:solidFill>
                            <a:schemeClr val="tx1"/>
                          </a:solidFill>
                        </a:rPr>
                        <a:t>“Four” Council COO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KCDC, HDC, MDC &amp; PNCC</a:t>
                      </a:r>
                      <a:endParaRPr lang="en-NZ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22527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 and reliable services</a:t>
                      </a:r>
                      <a:endParaRPr lang="en-N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 rtl="0">
                        <a:buNone/>
                      </a:pPr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2855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Ownership</a:t>
                      </a:r>
                      <a:endParaRPr lang="en-US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 rtl="0">
                        <a:buNone/>
                      </a:pPr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585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NZ" sz="1600" b="1" i="0" u="none" strike="noStrike" kern="1200" noProof="0">
                          <a:solidFill>
                            <a:schemeClr val="tx1"/>
                          </a:solidFill>
                          <a:latin typeface="Arial"/>
                        </a:rPr>
                        <a:t>Financially sound</a:t>
                      </a:r>
                      <a:endParaRPr lang="en-N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82869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NZ" sz="1600" b="1" i="0" u="none" strike="noStrike" kern="1200" noProof="0">
                          <a:solidFill>
                            <a:schemeClr val="tx1"/>
                          </a:solidFill>
                          <a:latin typeface="Arial"/>
                        </a:rPr>
                        <a:t>Resilience </a:t>
                      </a:r>
                      <a:endParaRPr lang="en-US" sz="1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12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priorities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332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NZ" sz="1600" b="1" i="0" u="none" strike="noStrike" kern="1200" noProof="0">
                          <a:solidFill>
                            <a:schemeClr val="tx1"/>
                          </a:solidFill>
                          <a:latin typeface="Arial"/>
                        </a:rPr>
                        <a:t>Mana whenua aspirations</a:t>
                      </a:r>
                      <a:endParaRPr lang="en-N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377">
                        <a:buNone/>
                      </a:pPr>
                      <a:r>
                        <a:rPr lang="en-NZ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8479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4BFFA9F-B04C-D982-82C5-43ED8387A19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2897445"/>
            <a:ext cx="541934" cy="50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0F6716-1F02-DF78-868F-47DD960CC3D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2237741"/>
            <a:ext cx="538757" cy="50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C07342-3586-1522-C610-69AB5028320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5441795"/>
            <a:ext cx="515200" cy="50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8A39A7-979B-EF2C-A9F8-62241E18B7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3528809"/>
            <a:ext cx="487386" cy="50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EC2E26-ABD8-75C5-FFB7-DEB18E54E4C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4800984"/>
            <a:ext cx="524160" cy="504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992643-31C5-9000-6C22-7DE70A4D40D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15891" y="4169620"/>
            <a:ext cx="528002" cy="504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FFE272-BDB1-8CE3-ED97-CC147795A52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2874774"/>
            <a:ext cx="541934" cy="504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1587B19-5034-2CB2-DC5A-37E7E8938E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2237741"/>
            <a:ext cx="538757" cy="50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FF0525-0A28-ED8E-5B23-6C23688CD1B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5441796"/>
            <a:ext cx="515200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62D8876-B39A-5970-D9FD-2A28903D032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3511806"/>
            <a:ext cx="487386" cy="504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A31397-C125-88EE-1C7D-E095386BFF2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4795317"/>
            <a:ext cx="524160" cy="504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0AE995-5623-7969-54B9-A540D8216903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3029" y="4158285"/>
            <a:ext cx="52800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47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FF0000"/>
          </a:solidFill>
          <a:headEnd type="triangle"/>
          <a:tailEnd type="triangle"/>
        </a:ln>
      </a:spPr>
      <a:bodyPr/>
      <a:lstStyle/>
      <a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0760C049061D67448F19A577F20F0FF5002812037B374E1F4D817C0A1A68EAEC70" ma:contentTypeVersion="2" ma:contentTypeDescription="Create a new document." ma:contentTypeScope="" ma:versionID="d9ede601bb32883b23420b3bc9ea4055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9ea04274027427bd8c4bf4339ce6d06d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2:Comments" minOccurs="0"/>
                <xsd:element ref="ns2:DocumentType" minOccurs="0"/>
                <xsd:element ref="ns2:Narrative" minOccurs="0"/>
                <xsd:element ref="ns2:SecurityClassification" minOccurs="0"/>
                <xsd:element ref="ns2:Subactivity" minOccurs="0"/>
                <xsd:element ref="ns2:Case" minOccurs="0"/>
                <xsd:element ref="ns2:RelatedPeople" minOccurs="0"/>
                <xsd:element ref="ns2:CategoryName" minOccurs="0"/>
                <xsd:element ref="ns2:CategoryValue" minOccurs="0"/>
                <xsd:element ref="ns2:BusinessValue" minOccurs="0"/>
                <xsd:element ref="ns2:FunctionGroup" minOccurs="0"/>
                <xsd:element ref="ns2:Function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Project" minOccurs="0"/>
                <xsd:element ref="ns2:Activity" minOccurs="0"/>
                <xsd:element ref="ns2:AggregationNarrative" minOccurs="0"/>
                <xsd:element ref="ns2:Channel" minOccurs="0"/>
                <xsd:element ref="ns2:Team" minOccurs="0"/>
                <xsd:element ref="ns2:Level2" minOccurs="0"/>
                <xsd:element ref="ns2:Level3" minOccurs="0"/>
                <xsd:element ref="ns2:Year" minOccurs="0"/>
                <xsd:element ref="ns2:HarmonieUIHidden" minOccurs="0"/>
                <xsd:element ref="ns2:ServiceRequestNumber" minOccurs="0"/>
                <xsd:element ref="ns2:Internal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Corporate Support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Business Unit Management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NA" ma:hidden="true" ma:internalName="Activity" ma:readOnly="false">
      <xsd:simpleType>
        <xsd:restriction base="dms:Text">
          <xsd:maxLength value="255"/>
        </xsd:restriction>
      </xsd:simpleType>
    </xsd:element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Democracy Services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HarmonieUIHidden" ma:index="41" nillable="true" ma:displayName="HarmonieUIHidden" ma:hidden="true" ma:internalName="HarmonieUIHidden" ma:readOnly="false">
      <xsd:simpleType>
        <xsd:restriction base="dms:Text">
          <xsd:maxLength value="255"/>
        </xsd:restriction>
      </xsd:simpleType>
    </xsd:element>
    <xsd:element name="ServiceRequestNumber" ma:index="42" nillable="true" ma:displayName="Service Request Number" ma:internalName="ServiceRequestNumber" ma:readOnly="false">
      <xsd:simpleType>
        <xsd:restriction base="dms:Text">
          <xsd:maxLength value="255"/>
        </xsd:restriction>
      </xsd:simpleType>
    </xsd:element>
    <xsd:element name="InternalOnly" ma:index="43" nillable="true" ma:displayName="Internal Only" ma:default="0" ma:internalName="InternalOnly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f37e0360-3b46-4e73-9940-567cdfdcdeea">02 - Presentations</Subactivity>
    <BusinessValue xmlns="f37e0360-3b46-4e73-9940-567cdfdcdeea" xsi:nil="true"/>
    <PRADateDisposal xmlns="f37e0360-3b46-4e73-9940-567cdfdcdeea" xsi:nil="true"/>
    <KeyWords xmlns="f37e0360-3b46-4e73-9940-567cdfdcdeea" xsi:nil="true"/>
    <SecurityClassification xmlns="f37e0360-3b46-4e73-9940-567cdfdcdeea" xsi:nil="true"/>
    <PRADate3 xmlns="f37e0360-3b46-4e73-9940-567cdfdcdeea" xsi:nil="true"/>
    <PRAText5 xmlns="f37e0360-3b46-4e73-9940-567cdfdcdeea" xsi:nil="true"/>
    <Level2 xmlns="f37e0360-3b46-4e73-9940-567cdfdcdeea" xsi:nil="true"/>
    <Activity xmlns="f37e0360-3b46-4e73-9940-567cdfdcdeea">Local Water Done Well 2024-2025</Activity>
    <AggregationStatus xmlns="f37e0360-3b46-4e73-9940-567cdfdcdeea">Normal</AggregationStatus>
    <Comments xmlns="f37e0360-3b46-4e73-9940-567cdfdcdeea" xsi:nil="true"/>
    <CategoryValue xmlns="f37e0360-3b46-4e73-9940-567cdfdcdeea">NA</CategoryValue>
    <PRADate2 xmlns="f37e0360-3b46-4e73-9940-567cdfdcdeea" xsi:nil="true"/>
    <Case xmlns="f37e0360-3b46-4e73-9940-567cdfdcdeea">NA</Case>
    <PRAText1 xmlns="f37e0360-3b46-4e73-9940-567cdfdcdeea" xsi:nil="true"/>
    <PRAText4 xmlns="f37e0360-3b46-4e73-9940-567cdfdcdeea" xsi:nil="true"/>
    <Level3 xmlns="f37e0360-3b46-4e73-9940-567cdfdcdeea" xsi:nil="true"/>
    <Team xmlns="f37e0360-3b46-4e73-9940-567cdfdcdeea">Three Waters Transition Programme</Team>
    <Project xmlns="f37e0360-3b46-4e73-9940-567cdfdcdeea">Three Waters Transition Programme</Project>
    <FunctionGroup xmlns="f37e0360-3b46-4e73-9940-567cdfdcdeea">Infrastructure Management</FunctionGroup>
    <Function xmlns="f37e0360-3b46-4e73-9940-567cdfdcdeea">Infrastructure Development Projects</Function>
    <RelatedPeople xmlns="f37e0360-3b46-4e73-9940-567cdfdcdeea">
      <UserInfo>
        <DisplayName/>
        <AccountId xsi:nil="true"/>
        <AccountType/>
      </UserInfo>
    </RelatedPeople>
    <AggregationNarrative xmlns="f37e0360-3b46-4e73-9940-567cdfdcdeea" xsi:nil="true"/>
    <PRAType xmlns="f37e0360-3b46-4e73-9940-567cdfdcdeea">Doc</PRAType>
    <PRADate1 xmlns="f37e0360-3b46-4e73-9940-567cdfdcdeea" xsi:nil="true"/>
    <DocumentType xmlns="f37e0360-3b46-4e73-9940-567cdfdcdeea" xsi:nil="true"/>
    <PRAText3 xmlns="f37e0360-3b46-4e73-9940-567cdfdcdeea" xsi:nil="true"/>
    <Year xmlns="f37e0360-3b46-4e73-9940-567cdfdcdeea" xsi:nil="true"/>
    <Narrative xmlns="f37e0360-3b46-4e73-9940-567cdfdcdeea" xsi:nil="true"/>
    <CategoryName xmlns="f37e0360-3b46-4e73-9940-567cdfdcdeea">NA</CategoryName>
    <PRADateTrigger xmlns="f37e0360-3b46-4e73-9940-567cdfdcdeea" xsi:nil="true"/>
    <PRAText2 xmlns="f37e0360-3b46-4e73-9940-567cdfdcdeea" xsi:nil="true"/>
    <HarmonieUIHidden xmlns="f37e0360-3b46-4e73-9940-567cdfdcdeea" xsi:nil="true"/>
    <Channel xmlns="f37e0360-3b46-4e73-9940-567cdfdcdeea">NA</Channel>
    <ServiceRequestNumber xmlns="f37e0360-3b46-4e73-9940-567cdfdcdeea" xsi:nil="true"/>
    <InternalOnly xmlns="f37e0360-3b46-4e73-9940-567cdfdcdeea">false</InternalOnly>
  </documentManagement>
</p:properties>
</file>

<file path=customXml/itemProps1.xml><?xml version="1.0" encoding="utf-8"?>
<ds:datastoreItem xmlns:ds="http://schemas.openxmlformats.org/officeDocument/2006/customXml" ds:itemID="{3697B93B-0CDF-4196-A97D-A1AC91ED40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D6ADB1-07F4-4C89-98F9-034EFEC1C406}"/>
</file>

<file path=customXml/itemProps3.xml><?xml version="1.0" encoding="utf-8"?>
<ds:datastoreItem xmlns:ds="http://schemas.openxmlformats.org/officeDocument/2006/customXml" ds:itemID="{7E7375B7-7948-4DC8-997D-93320436553D}">
  <ds:schemaRefs>
    <ds:schemaRef ds:uri="15ffb055-6eb4-45a1-bc20-bf2ac0d420da"/>
    <ds:schemaRef ds:uri="44f1fc5f-b325-4eee-aff1-f819b799bcaf"/>
    <ds:schemaRef ds:uri="4f9c820c-e7e2-444d-97ee-45f2b3485c1d"/>
    <ds:schemaRef ds:uri="725c79e5-42ce-4aa0-ac78-b6418001f0d2"/>
    <ds:schemaRef ds:uri="be7a9e46-15d8-42d0-8f5c-6ff6c625a1f9"/>
    <ds:schemaRef ds:uri="c91a514c-9034-4fa3-897a-8352025b26ed"/>
    <ds:schemaRef ds:uri="f97ae255-0911-403c-a992-4d8a3ba53720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1014</Words>
  <Application>Microsoft Office PowerPoint</Application>
  <PresentationFormat>On-screen Show (4:3)</PresentationFormat>
  <Paragraphs>248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(Body)</vt:lpstr>
      <vt:lpstr>Courier New</vt:lpstr>
      <vt:lpstr>WordVisiCarriageReturn_MSFontService</vt:lpstr>
      <vt:lpstr>Default Design</vt:lpstr>
      <vt:lpstr>Elected Member Briefing</vt:lpstr>
      <vt:lpstr>Purpose of this briefing</vt:lpstr>
      <vt:lpstr>Summary of consultation</vt:lpstr>
      <vt:lpstr>Summary of consultation</vt:lpstr>
      <vt:lpstr>Age distribution</vt:lpstr>
      <vt:lpstr>Respondent Location</vt:lpstr>
      <vt:lpstr>Option preference</vt:lpstr>
      <vt:lpstr>Option preferences</vt:lpstr>
      <vt:lpstr>Community priorities</vt:lpstr>
      <vt:lpstr>Feedback analysis process</vt:lpstr>
      <vt:lpstr>Feedback on option 1</vt:lpstr>
      <vt:lpstr>Feedback on option 2</vt:lpstr>
      <vt:lpstr>Mana Whenua</vt:lpstr>
      <vt:lpstr>Conclusions</vt:lpstr>
      <vt:lpstr>Next steps</vt:lpstr>
      <vt:lpstr>Future Implementation Timeline</vt:lpstr>
      <vt:lpstr>Discussion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Pearce</dc:creator>
  <cp:lastModifiedBy>Jessica Mackman</cp:lastModifiedBy>
  <cp:revision>96</cp:revision>
  <cp:lastPrinted>2025-04-29T05:32:32Z</cp:lastPrinted>
  <dcterms:created xsi:type="dcterms:W3CDTF">2024-10-08T04:01:23Z</dcterms:created>
  <dcterms:modified xsi:type="dcterms:W3CDTF">2025-05-13T02:51:33Z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0x0101000760C049061D67448F19A577F20F0FF5002812037B374E1F4D817C0A1A68EAEC70</vt:lpwstr>
  </property>
  <property fmtid="{D5CDD505-2E9C-101B-9397-08002B2CF9AE}" pid="3" name="MediaServiceImageTags">
    <vt:lpwstr/>
  </property>
</Properties>
</file>