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83" r:id="rId3"/>
    <p:sldId id="284" r:id="rId4"/>
    <p:sldId id="285" r:id="rId5"/>
    <p:sldId id="269" r:id="rId6"/>
    <p:sldId id="286" r:id="rId7"/>
    <p:sldId id="270" r:id="rId8"/>
    <p:sldId id="287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660" autoAdjust="0"/>
  </p:normalViewPr>
  <p:slideViewPr>
    <p:cSldViewPr>
      <p:cViewPr varScale="1">
        <p:scale>
          <a:sx n="32" d="100"/>
          <a:sy n="32" d="100"/>
        </p:scale>
        <p:origin x="1939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AF70537-EC63-4879-846E-995CD1FE9393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81A55FF-8DE8-47C6-A0C7-E6D320CD85A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22578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4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4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4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4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2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A55FF-8DE8-47C6-A0C7-E6D320CD85A2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86793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A2461-635C-4E86-9E15-CC0F06949418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08704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A55FF-8DE8-47C6-A0C7-E6D320CD85A2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34256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A2461-635C-4E86-9E15-CC0F06949418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72955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0">
              <a:lnSpc>
                <a:spcPct val="150000"/>
              </a:lnSpc>
              <a:defRPr/>
            </a:pPr>
            <a:endParaRPr lang="en-NZ" sz="1400" dirty="0" smtClean="0"/>
          </a:p>
          <a:p>
            <a:pPr defTabSz="914330">
              <a:lnSpc>
                <a:spcPct val="150000"/>
              </a:lnSpc>
              <a:defRPr/>
            </a:pPr>
            <a:endParaRPr lang="en-NZ" sz="1400" dirty="0" smtClean="0"/>
          </a:p>
          <a:p>
            <a:pPr defTabSz="914330">
              <a:lnSpc>
                <a:spcPct val="150000"/>
              </a:lnSpc>
              <a:defRPr/>
            </a:pPr>
            <a:endParaRPr lang="en-NZ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A55FF-8DE8-47C6-A0C7-E6D320CD85A2}" type="slidenum">
              <a:rPr lang="en-NZ" smtClean="0"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90822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A55FF-8DE8-47C6-A0C7-E6D320CD85A2}" type="slidenum">
              <a:rPr lang="en-NZ" smtClean="0"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76208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A55FF-8DE8-47C6-A0C7-E6D320CD85A2}" type="slidenum">
              <a:rPr lang="en-NZ" smtClean="0"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59080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A2461-635C-4E86-9E15-CC0F06949418}" type="slidenum">
              <a:rPr lang="en-NZ" smtClean="0"/>
              <a:t>8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8783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8408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2862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4827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555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2276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7258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6128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4306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6607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0156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5727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D1852-0B12-4046-A73F-96DD46B1011D}" type="datetimeFigureOut">
              <a:rPr lang="en-NZ" smtClean="0"/>
              <a:t>8/08/2019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5899-CF6D-4969-BFB3-03E32BA0984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0167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ttcity.govt.nz/Your-Council/Projects/homelessnes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4608512"/>
          </a:xfrm>
        </p:spPr>
        <p:txBody>
          <a:bodyPr>
            <a:normAutofit fontScale="90000"/>
          </a:bodyPr>
          <a:lstStyle/>
          <a:p>
            <a:pPr algn="l"/>
            <a:r>
              <a:rPr lang="en-NZ" sz="8000" dirty="0" smtClean="0"/>
              <a:t/>
            </a:r>
            <a:br>
              <a:rPr lang="en-NZ" sz="8000" dirty="0" smtClean="0"/>
            </a:br>
            <a:r>
              <a:rPr lang="en-NZ" sz="4900" dirty="0" smtClean="0"/>
              <a:t>Responding to homelessness in Lower Hutt</a:t>
            </a:r>
            <a:br>
              <a:rPr lang="en-NZ" sz="4900" dirty="0" smtClean="0"/>
            </a:br>
            <a:r>
              <a:rPr lang="en-NZ" sz="4900" dirty="0" smtClean="0"/>
              <a:t/>
            </a:r>
            <a:br>
              <a:rPr lang="en-NZ" sz="4900" dirty="0" smtClean="0"/>
            </a:br>
            <a:r>
              <a:rPr lang="en-NZ" sz="3600" dirty="0">
                <a:solidFill>
                  <a:schemeClr val="bg1">
                    <a:lumMod val="50000"/>
                  </a:schemeClr>
                </a:solidFill>
              </a:rPr>
              <a:t>The role of Hutt City Council and partners in preventing homelessness </a:t>
            </a:r>
            <a:r>
              <a:rPr lang="en-NZ" dirty="0"/>
              <a:t/>
            </a:r>
            <a:br>
              <a:rPr lang="en-NZ" dirty="0"/>
            </a:br>
            <a:r>
              <a:rPr lang="en-NZ" dirty="0" smtClean="0"/>
              <a:t/>
            </a:r>
            <a:br>
              <a:rPr lang="en-NZ" dirty="0" smtClean="0"/>
            </a:br>
            <a:r>
              <a:rPr lang="en-NZ" sz="5300" dirty="0" smtClean="0"/>
              <a:t/>
            </a:r>
            <a:br>
              <a:rPr lang="en-NZ" sz="5300" dirty="0" smtClean="0"/>
            </a:br>
            <a:endParaRPr lang="en-NZ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</p:spPr>
        <p:txBody>
          <a:bodyPr>
            <a:normAutofit lnSpcReduction="10000"/>
          </a:bodyPr>
          <a:lstStyle/>
          <a:p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6093296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2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endParaRPr lang="en-NZ" i="1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NZ" sz="4000" i="1" dirty="0" smtClean="0">
                <a:solidFill>
                  <a:srgbClr val="1C6F8C"/>
                </a:solidFill>
              </a:rPr>
              <a:t>Living situations, where people with no other options to acquire safe and secure housing are: without shelter, in temporary accommodation, sharing accommodation with a household or living in uninhabitable housing.</a:t>
            </a:r>
          </a:p>
          <a:p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6093296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17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solidFill>
                  <a:srgbClr val="1C6F8C"/>
                </a:solidFill>
              </a:rPr>
              <a:t>Engagement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NZ" dirty="0"/>
              <a:t>People with lived experience of homelessness</a:t>
            </a:r>
          </a:p>
          <a:p>
            <a:pPr marL="0" indent="0" algn="ctr">
              <a:buNone/>
            </a:pPr>
            <a:r>
              <a:rPr lang="en-NZ" dirty="0"/>
              <a:t> </a:t>
            </a:r>
          </a:p>
          <a:p>
            <a:pPr marL="0" indent="0" algn="ctr">
              <a:buNone/>
            </a:pPr>
            <a:r>
              <a:rPr lang="en-NZ" dirty="0"/>
              <a:t>Agencies, government, and </a:t>
            </a:r>
            <a:r>
              <a:rPr lang="en-NZ" dirty="0" smtClean="0"/>
              <a:t>individuals</a:t>
            </a: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6093296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729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>
                <a:solidFill>
                  <a:srgbClr val="1C6F8C"/>
                </a:solidFill>
              </a:rPr>
              <a:t>F</a:t>
            </a:r>
            <a:r>
              <a:rPr lang="en-NZ" dirty="0" smtClean="0">
                <a:solidFill>
                  <a:srgbClr val="1C6F8C"/>
                </a:solidFill>
              </a:rPr>
              <a:t>indings</a:t>
            </a:r>
            <a:br>
              <a:rPr lang="en-NZ" dirty="0" smtClean="0">
                <a:solidFill>
                  <a:srgbClr val="1C6F8C"/>
                </a:solidFill>
              </a:rPr>
            </a:br>
            <a:endParaRPr lang="en-NZ" dirty="0">
              <a:solidFill>
                <a:srgbClr val="1C6F8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31683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NZ" dirty="0" smtClean="0"/>
              <a:t>Increasing needs</a:t>
            </a:r>
          </a:p>
          <a:p>
            <a:pPr marL="514350" indent="-514350">
              <a:buFont typeface="+mj-lt"/>
              <a:buAutoNum type="arabicPeriod"/>
            </a:pPr>
            <a:endParaRPr lang="en-NZ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L</a:t>
            </a:r>
            <a:r>
              <a:rPr lang="en-NZ" dirty="0" smtClean="0"/>
              <a:t>ack of service capacity</a:t>
            </a:r>
          </a:p>
          <a:p>
            <a:pPr marL="514350" indent="-514350">
              <a:buFont typeface="+mj-lt"/>
              <a:buAutoNum type="arabicPeriod"/>
            </a:pPr>
            <a:endParaRPr lang="en-NZ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No strategic approach – with </a:t>
            </a:r>
            <a:r>
              <a:rPr lang="en-NZ" dirty="0"/>
              <a:t>c</a:t>
            </a:r>
            <a:r>
              <a:rPr lang="en-NZ" dirty="0" smtClean="0"/>
              <a:t>risis intervention rather than prevention; and </a:t>
            </a:r>
          </a:p>
          <a:p>
            <a:pPr marL="514350" indent="-514350">
              <a:buFont typeface="+mj-lt"/>
              <a:buAutoNum type="arabicPeriod"/>
            </a:pPr>
            <a:endParaRPr lang="en-NZ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Lack of suitable homes</a:t>
            </a:r>
          </a:p>
          <a:p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6093296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67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sz="4800" dirty="0" smtClean="0">
                <a:solidFill>
                  <a:schemeClr val="accent5">
                    <a:lumMod val="75000"/>
                  </a:schemeClr>
                </a:solidFill>
              </a:rPr>
              <a:t>Working </a:t>
            </a:r>
            <a:r>
              <a:rPr lang="en-NZ" sz="4800" dirty="0">
                <a:solidFill>
                  <a:schemeClr val="accent5">
                    <a:lumMod val="75000"/>
                  </a:schemeClr>
                </a:solidFill>
              </a:rPr>
              <a:t>together to end </a:t>
            </a:r>
            <a:r>
              <a:rPr lang="en-NZ" sz="4800" dirty="0" smtClean="0">
                <a:solidFill>
                  <a:schemeClr val="accent5">
                    <a:lumMod val="75000"/>
                  </a:schemeClr>
                </a:solidFill>
              </a:rPr>
              <a:t>homelessness</a:t>
            </a:r>
          </a:p>
          <a:p>
            <a:pPr marL="0" indent="0">
              <a:buNone/>
            </a:pPr>
            <a:endParaRPr lang="en-NZ" sz="3000" dirty="0" smtClean="0"/>
          </a:p>
          <a:p>
            <a:pPr marL="0" indent="0">
              <a:buNone/>
            </a:pPr>
            <a:r>
              <a:rPr lang="en-NZ" sz="3000" dirty="0" smtClean="0"/>
              <a:t>‘</a:t>
            </a:r>
            <a:r>
              <a:rPr lang="en-NZ" sz="3000" dirty="0"/>
              <a:t>it’s not a government problem, or a Council problem or a community problem – its everyone’s problem and we have to come together to fix it.’ </a:t>
            </a:r>
          </a:p>
          <a:p>
            <a:pPr marL="0" indent="0">
              <a:buNone/>
            </a:pPr>
            <a:endParaRPr lang="en-NZ" sz="4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5817322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72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chemeClr val="accent5">
                    <a:lumMod val="75000"/>
                  </a:schemeClr>
                </a:solidFill>
              </a:rPr>
              <a:t>Role and rationale</a:t>
            </a:r>
            <a:endParaRPr lang="en-N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NZ" i="1" dirty="0">
                <a:solidFill>
                  <a:srgbClr val="1C6F8C"/>
                </a:solidFill>
              </a:rPr>
              <a:t>‘it is a central government responsibility and I say that very clearly, why can’t we have finance from them…” </a:t>
            </a:r>
          </a:p>
          <a:p>
            <a:pPr marL="0" indent="0" algn="ctr">
              <a:buNone/>
            </a:pPr>
            <a:r>
              <a:rPr lang="en-NZ" sz="2400" dirty="0"/>
              <a:t>Councillor, June 11</a:t>
            </a:r>
            <a:r>
              <a:rPr lang="en-NZ" sz="2400" baseline="30000" dirty="0"/>
              <a:t>th</a:t>
            </a:r>
            <a:r>
              <a:rPr lang="en-NZ" sz="2400" dirty="0"/>
              <a:t> , during final funding discussion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6093296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61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800" dirty="0" smtClean="0">
                <a:solidFill>
                  <a:schemeClr val="accent5">
                    <a:lumMod val="75000"/>
                  </a:schemeClr>
                </a:solidFill>
              </a:rPr>
              <a:t>Council commitment </a:t>
            </a:r>
            <a:endParaRPr lang="en-NZ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2800" dirty="0"/>
              <a:t>Year One: $560,000; Year two: $520,000; and Year three: $</a:t>
            </a:r>
            <a:r>
              <a:rPr lang="en-NZ" sz="2800" dirty="0" smtClean="0"/>
              <a:t>520,000</a:t>
            </a:r>
          </a:p>
          <a:p>
            <a:pPr marL="0" indent="0">
              <a:buNone/>
            </a:pPr>
            <a:endParaRPr lang="en-NZ" sz="2800" dirty="0"/>
          </a:p>
          <a:p>
            <a:pPr marL="0" lvl="0" indent="0">
              <a:buNone/>
            </a:pPr>
            <a:r>
              <a:rPr lang="en-NZ" sz="2800" dirty="0"/>
              <a:t>Access to private rented accommodation with support = $</a:t>
            </a:r>
            <a:r>
              <a:rPr lang="en-NZ" sz="2800" dirty="0" smtClean="0"/>
              <a:t>110,000.</a:t>
            </a:r>
            <a:endParaRPr lang="en-NZ" sz="2800" dirty="0"/>
          </a:p>
          <a:p>
            <a:pPr marL="0" lvl="0" indent="0">
              <a:buNone/>
            </a:pPr>
            <a:r>
              <a:rPr lang="en-NZ" sz="2800" dirty="0"/>
              <a:t>Prevention of homelessness – project working with a minimum of 100 at-risk households per year = $</a:t>
            </a:r>
            <a:r>
              <a:rPr lang="en-NZ" sz="2800" dirty="0" smtClean="0"/>
              <a:t>370,000.</a:t>
            </a:r>
            <a:endParaRPr lang="en-NZ" sz="2800" dirty="0"/>
          </a:p>
          <a:p>
            <a:pPr marL="0" lvl="0" indent="0">
              <a:buNone/>
            </a:pPr>
            <a:r>
              <a:rPr lang="en-NZ" sz="2800" dirty="0"/>
              <a:t>Provide housing advice and advocacy = $80,000 in the first year, $40,000 in year two and three. </a:t>
            </a:r>
            <a:endParaRPr lang="en-NZ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6093296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6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 algn="ctr">
              <a:buNone/>
            </a:pPr>
            <a:r>
              <a:rPr lang="en-NZ" sz="6000" dirty="0" smtClean="0">
                <a:solidFill>
                  <a:srgbClr val="1C6F8C"/>
                </a:solidFill>
              </a:rPr>
              <a:t>Thank you</a:t>
            </a:r>
          </a:p>
          <a:p>
            <a:pPr marL="0" indent="0" algn="ctr">
              <a:buNone/>
            </a:pPr>
            <a:endParaRPr lang="en-NZ" dirty="0" smtClean="0">
              <a:solidFill>
                <a:srgbClr val="1C6F8C"/>
              </a:solidFill>
            </a:endParaRPr>
          </a:p>
          <a:p>
            <a:pPr marL="0" indent="0" algn="ctr">
              <a:buNone/>
            </a:pPr>
            <a:r>
              <a:rPr lang="en-NZ" dirty="0" smtClean="0">
                <a:solidFill>
                  <a:srgbClr val="1C6F8C"/>
                </a:solidFill>
              </a:rPr>
              <a:t>Research and council papers: </a:t>
            </a:r>
          </a:p>
          <a:p>
            <a:pPr marL="0" indent="0" algn="ctr">
              <a:buNone/>
            </a:pPr>
            <a:r>
              <a:rPr lang="en-NZ" sz="2400" dirty="0">
                <a:hlinkClick r:id="rId3"/>
              </a:rPr>
              <a:t>http://</a:t>
            </a:r>
            <a:r>
              <a:rPr lang="en-NZ" sz="2400" dirty="0" smtClean="0">
                <a:hlinkClick r:id="rId3"/>
              </a:rPr>
              <a:t>www.huttcity.govt.nz/Your-Council/Projects/homelessness</a:t>
            </a:r>
            <a:r>
              <a:rPr lang="en-NZ" sz="2400" dirty="0" smtClean="0"/>
              <a:t> </a:t>
            </a:r>
            <a:endParaRPr lang="en-N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37" y="6093296"/>
            <a:ext cx="1515720" cy="56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30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4119</TotalTime>
  <Words>229</Words>
  <Application>Microsoft Office PowerPoint</Application>
  <PresentationFormat>On-screen Show (4:3)</PresentationFormat>
  <Paragraphs>48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Responding to homelessness in Lower Hutt  The role of Hutt City Council and partners in preventing homelessness    </vt:lpstr>
      <vt:lpstr>PowerPoint Presentation</vt:lpstr>
      <vt:lpstr>Engagement</vt:lpstr>
      <vt:lpstr>Findings </vt:lpstr>
      <vt:lpstr> </vt:lpstr>
      <vt:lpstr>Role and rationale</vt:lpstr>
      <vt:lpstr>Council commitment </vt:lpstr>
      <vt:lpstr>PowerPoint Presentation</vt:lpstr>
    </vt:vector>
  </TitlesOfParts>
  <Company>Hutt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Hutt Homelessness Strategy 2019 - 2024</dc:title>
  <dc:creator>John Pritchard</dc:creator>
  <cp:lastModifiedBy>Joy Murray</cp:lastModifiedBy>
  <cp:revision>556</cp:revision>
  <cp:lastPrinted>2019-08-05T03:32:21Z</cp:lastPrinted>
  <dcterms:created xsi:type="dcterms:W3CDTF">2018-07-09T01:27:35Z</dcterms:created>
  <dcterms:modified xsi:type="dcterms:W3CDTF">2019-08-08T03:32:44Z</dcterms:modified>
</cp:coreProperties>
</file>