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37"/>
  </p:notesMasterIdLst>
  <p:handoutMasterIdLst>
    <p:handoutMasterId r:id="rId38"/>
  </p:handoutMasterIdLst>
  <p:sldIdLst>
    <p:sldId id="256" r:id="rId6"/>
    <p:sldId id="261" r:id="rId7"/>
    <p:sldId id="283" r:id="rId8"/>
    <p:sldId id="278" r:id="rId9"/>
    <p:sldId id="284" r:id="rId10"/>
    <p:sldId id="262" r:id="rId11"/>
    <p:sldId id="257" r:id="rId12"/>
    <p:sldId id="258" r:id="rId13"/>
    <p:sldId id="273" r:id="rId14"/>
    <p:sldId id="274" r:id="rId15"/>
    <p:sldId id="272" r:id="rId16"/>
    <p:sldId id="275" r:id="rId17"/>
    <p:sldId id="282" r:id="rId18"/>
    <p:sldId id="277" r:id="rId19"/>
    <p:sldId id="276" r:id="rId20"/>
    <p:sldId id="279" r:id="rId21"/>
    <p:sldId id="259" r:id="rId22"/>
    <p:sldId id="268" r:id="rId23"/>
    <p:sldId id="267" r:id="rId24"/>
    <p:sldId id="280" r:id="rId25"/>
    <p:sldId id="266" r:id="rId26"/>
    <p:sldId id="269" r:id="rId27"/>
    <p:sldId id="270" r:id="rId28"/>
    <p:sldId id="281" r:id="rId29"/>
    <p:sldId id="263" r:id="rId30"/>
    <p:sldId id="260" r:id="rId31"/>
    <p:sldId id="264" r:id="rId32"/>
    <p:sldId id="285" r:id="rId33"/>
    <p:sldId id="286" r:id="rId34"/>
    <p:sldId id="271" r:id="rId35"/>
    <p:sldId id="287" r:id="rId3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D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42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D2FB34DD-C325-4FB9-BD32-D41BEAE91BA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81F0F5A2-7A5D-4068-BD9D-FB20226008D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61444" name="Rectangle 4">
            <a:extLst>
              <a:ext uri="{FF2B5EF4-FFF2-40B4-BE49-F238E27FC236}">
                <a16:creationId xmlns:a16="http://schemas.microsoft.com/office/drawing/2014/main" id="{F76DFA51-B827-444C-8525-0CA627A5703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61445" name="Rectangle 5">
            <a:extLst>
              <a:ext uri="{FF2B5EF4-FFF2-40B4-BE49-F238E27FC236}">
                <a16:creationId xmlns:a16="http://schemas.microsoft.com/office/drawing/2014/main" id="{5A6260B7-82AD-4F82-9006-6BAD272E609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2AA9D7-080B-4424-8C3D-3BF1FF7503E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B2E53355-BA2A-42ED-AB14-D1AB1705581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0BC2FCE4-0255-4034-B3EC-A3A3A78B186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59396" name="Rectangle 4">
            <a:extLst>
              <a:ext uri="{FF2B5EF4-FFF2-40B4-BE49-F238E27FC236}">
                <a16:creationId xmlns:a16="http://schemas.microsoft.com/office/drawing/2014/main" id="{92F32080-8CF5-4B80-87AD-2786C0DC3BC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9397" name="Rectangle 5">
            <a:extLst>
              <a:ext uri="{FF2B5EF4-FFF2-40B4-BE49-F238E27FC236}">
                <a16:creationId xmlns:a16="http://schemas.microsoft.com/office/drawing/2014/main" id="{6D5A5155-5C1D-480E-97C9-4DAF8AFF4DE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59398" name="Rectangle 6">
            <a:extLst>
              <a:ext uri="{FF2B5EF4-FFF2-40B4-BE49-F238E27FC236}">
                <a16:creationId xmlns:a16="http://schemas.microsoft.com/office/drawing/2014/main" id="{66B3CAC1-2ECA-4EFE-A5C1-C9AC65BACD1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59399" name="Rectangle 7">
            <a:extLst>
              <a:ext uri="{FF2B5EF4-FFF2-40B4-BE49-F238E27FC236}">
                <a16:creationId xmlns:a16="http://schemas.microsoft.com/office/drawing/2014/main" id="{81DD0DD0-3A0A-438D-935E-D99CB4EA45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7B9BA92-3178-44A6-AB35-012C745252DF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B9BA92-3178-44A6-AB35-012C745252DF}" type="slidenum">
              <a:rPr lang="en-GB" altLang="en-US" smtClean="0"/>
              <a:pPr/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1645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8F3029D9-A75D-4DB8-A426-50BAB5C12C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D0541289-18A1-41A4-A58F-CB6824343B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B9BA92-3178-44A6-AB35-012C745252DF}" type="slidenum">
              <a:rPr lang="en-GB" altLang="en-US" smtClean="0"/>
              <a:pPr/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845614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B9BA92-3178-44A6-AB35-012C745252DF}" type="slidenum">
              <a:rPr lang="en-GB" altLang="en-US" smtClean="0"/>
              <a:pPr/>
              <a:t>25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392898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B9BA92-3178-44A6-AB35-012C745252DF}" type="slidenum">
              <a:rPr lang="en-GB" altLang="en-US" smtClean="0"/>
              <a:pPr/>
              <a:t>27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2097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B35E8E7-8CDC-40B7-87A6-5F171C098BA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1125538"/>
            <a:ext cx="7772400" cy="1470025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GB" altLang="en-US" noProof="0"/>
              <a:t>Click to edit Master title style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EA159AB9-D14E-47BA-87A2-65364B51307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403350" y="2852738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3000">
                <a:solidFill>
                  <a:srgbClr val="007DC6"/>
                </a:solidFill>
              </a:defRPr>
            </a:lvl1pPr>
          </a:lstStyle>
          <a:p>
            <a:pPr lvl="0"/>
            <a:r>
              <a:rPr lang="en-GB" altLang="en-US" noProof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69111-A3E9-4E63-9E23-1DFC94D89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4096DD-1D5F-46FF-9CDE-4BB8BC2FA2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B3B142-0C22-4F80-A143-347C55B9F84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07705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0CCFB1-F1C3-4D16-9468-08AFC22B1C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2419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9D0B88-9383-498E-AB36-46A1989462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2419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27F03D-764E-45F3-901A-8FF6D55472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42798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0CCA6-26AE-421C-82F6-5CA59E242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B94FEC-170B-4C04-9B69-E08C19E4D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28AA9A-610E-42D0-95C5-1541ED2613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20869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D7B6E-CE91-4F6B-9B29-1F902B772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1A683-AF89-4960-9A57-452DF95CFC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6AE391-20F5-46C3-B68E-343725DE01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7792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4CF08-9F5E-47CF-9950-ACC8E9B98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872EB-8C18-4C3E-BE0F-9F167AD937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916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27A497-4442-4D31-8383-D343FFCA50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916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B851AD-9F71-46C0-ADAF-D23626FE896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2152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DC9E5-AAB1-4DB0-9096-5ABC27399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B95D50-6A32-4A8A-B617-D0642D1B95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3B1740-C5F7-4792-99AA-9A5C4B7404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374BB0-3CF0-4790-846E-A0757A50D9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D6A865-E435-4D6A-8FEF-D55CF71F44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7839128-19B0-4766-977F-576691A6CC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58570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AD854-10CD-4327-852D-4D3E2DDF0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E2446A-7C74-427F-A234-31AD41C303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6507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DECE3B3-51CB-4932-9991-C1BBCB640B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75572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3B702-CBBA-41FB-9341-505ED66C4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7A817E-9738-41DE-860C-E9E5F2C28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7FEE03-E75C-4FBF-B114-752D0C80A9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E9A927-CFEC-4F6F-970B-8E50050083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04739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C8A24-71E0-4C03-83C2-F5F492B0A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E62D1B-9CDC-4FED-B2A1-999C67FD8E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DF488C-FF0A-4D4B-9E07-3A53181008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C5BCC-136A-4AB8-9652-37551D1011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6159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EBB0BA1-EF8F-4A6E-9514-86134102E8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430066B-DB17-4A7D-BE5B-8D3F862478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3916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FB55320-C4CF-427D-8553-672BFC95EAA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245225"/>
            <a:ext cx="9144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pic>
        <p:nvPicPr>
          <p:cNvPr id="1033" name="Picture 9">
            <a:extLst>
              <a:ext uri="{FF2B5EF4-FFF2-40B4-BE49-F238E27FC236}">
                <a16:creationId xmlns:a16="http://schemas.microsoft.com/office/drawing/2014/main" id="{C259AE14-37BF-488B-88BB-609F603DA72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5446713"/>
            <a:ext cx="9142413" cy="142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000" b="1" kern="1200">
          <a:solidFill>
            <a:srgbClr val="007DC6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 b="1">
          <a:solidFill>
            <a:srgbClr val="007DC6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000" b="1">
          <a:solidFill>
            <a:srgbClr val="007DC6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000" b="1">
          <a:solidFill>
            <a:srgbClr val="007DC6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000" b="1">
          <a:solidFill>
            <a:srgbClr val="007DC6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007DC6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007DC6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007DC6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007DC6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007DC6"/>
        </a:buClr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7DC6"/>
        </a:buClr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7DC6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007DC6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007DC6"/>
        </a:buClr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DA4096CA-D9FE-4141-A0BB-04D8A651FB7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br>
              <a:rPr lang="en-US" altLang="en-US" sz="4400" dirty="0"/>
            </a:br>
            <a:r>
              <a:rPr lang="en-US" altLang="en-US" sz="4400" dirty="0"/>
              <a:t>Local Alcohol Policy</a:t>
            </a:r>
            <a:br>
              <a:rPr lang="en-US" altLang="en-US" sz="4400" dirty="0"/>
            </a:br>
            <a:r>
              <a:rPr lang="en-US" altLang="en-US" sz="3200" dirty="0"/>
              <a:t>Background &amp; Policy Considerations</a:t>
            </a:r>
            <a:br>
              <a:rPr lang="en-US" altLang="en-US" sz="4400" dirty="0"/>
            </a:br>
            <a:endParaRPr lang="en-US" altLang="en-US" sz="4400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200A5074-5604-4D13-9151-C97623C2EF1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sz="2800" dirty="0"/>
              <a:t>Elected Member Briefing - 6 June 2023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2ECA2-BDCE-5A1B-420B-07DBCDD11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Licence types and default hours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1FD8CEE-4683-988D-F96E-F9B2FD00D1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7611865"/>
              </p:ext>
            </p:extLst>
          </p:nvPr>
        </p:nvGraphicFramePr>
        <p:xfrm>
          <a:off x="457200" y="1600200"/>
          <a:ext cx="8229600" cy="43490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4640">
                  <a:extLst>
                    <a:ext uri="{9D8B030D-6E8A-4147-A177-3AD203B41FA5}">
                      <a16:colId xmlns:a16="http://schemas.microsoft.com/office/drawing/2014/main" val="3687819419"/>
                    </a:ext>
                  </a:extLst>
                </a:gridCol>
                <a:gridCol w="5554960">
                  <a:extLst>
                    <a:ext uri="{9D8B030D-6E8A-4147-A177-3AD203B41FA5}">
                      <a16:colId xmlns:a16="http://schemas.microsoft.com/office/drawing/2014/main" val="2773055935"/>
                    </a:ext>
                  </a:extLst>
                </a:gridCol>
              </a:tblGrid>
              <a:tr h="397848">
                <a:tc>
                  <a:txBody>
                    <a:bodyPr/>
                    <a:lstStyle/>
                    <a:p>
                      <a:r>
                        <a:rPr lang="en-NZ" dirty="0"/>
                        <a:t>Licence types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9579630"/>
                  </a:ext>
                </a:extLst>
              </a:tr>
              <a:tr h="397848">
                <a:tc gridSpan="2">
                  <a:txBody>
                    <a:bodyPr/>
                    <a:lstStyle/>
                    <a:p>
                      <a:r>
                        <a:rPr lang="en-NZ" b="1" dirty="0"/>
                        <a:t>On-licences</a:t>
                      </a:r>
                      <a:r>
                        <a:rPr lang="en-NZ" dirty="0"/>
                        <a:t> (including those endorsed BYO or Catering)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9349137"/>
                  </a:ext>
                </a:extLst>
              </a:tr>
              <a:tr h="397848">
                <a:tc gridSpan="2">
                  <a:txBody>
                    <a:bodyPr/>
                    <a:lstStyle/>
                    <a:p>
                      <a:r>
                        <a:rPr lang="en-NZ" b="1" dirty="0"/>
                        <a:t>Off-licences</a:t>
                      </a:r>
                      <a:r>
                        <a:rPr lang="en-NZ" dirty="0"/>
                        <a:t> (including remote sellers and auctioneers)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30685"/>
                  </a:ext>
                </a:extLst>
              </a:tr>
              <a:tr h="397848">
                <a:tc gridSpan="2">
                  <a:txBody>
                    <a:bodyPr/>
                    <a:lstStyle/>
                    <a:p>
                      <a:r>
                        <a:rPr lang="en-NZ" b="1" dirty="0"/>
                        <a:t>Club licences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8076911"/>
                  </a:ext>
                </a:extLst>
              </a:tr>
              <a:tr h="397848">
                <a:tc gridSpan="2">
                  <a:txBody>
                    <a:bodyPr/>
                    <a:lstStyle/>
                    <a:p>
                      <a:r>
                        <a:rPr lang="en-NZ" b="1" dirty="0"/>
                        <a:t>Special licences </a:t>
                      </a:r>
                      <a:r>
                        <a:rPr lang="en-NZ" b="0" dirty="0"/>
                        <a:t>(including on-site and off-site)</a:t>
                      </a:r>
                      <a:endParaRPr lang="en-NZ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9403876"/>
                  </a:ext>
                </a:extLst>
              </a:tr>
              <a:tr h="39784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NZ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Default hours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8857901"/>
                  </a:ext>
                </a:extLst>
              </a:tr>
              <a:tr h="397848">
                <a:tc>
                  <a:txBody>
                    <a:bodyPr/>
                    <a:lstStyle/>
                    <a:p>
                      <a:r>
                        <a:rPr lang="en-NZ" dirty="0"/>
                        <a:t>On-licences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/>
                        <a:t>Between the </a:t>
                      </a:r>
                      <a:r>
                        <a:rPr lang="en-US" b="1" dirty="0"/>
                        <a:t>hours 8 am on any day and 4 am on the next day </a:t>
                      </a:r>
                      <a:r>
                        <a:rPr lang="en-US" dirty="0"/>
                        <a:t>for the sale and supply of alcohol for consumption on premises</a:t>
                      </a:r>
                      <a:endParaRPr lang="en-N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749777"/>
                  </a:ext>
                </a:extLst>
              </a:tr>
              <a:tr h="583147">
                <a:tc>
                  <a:txBody>
                    <a:bodyPr/>
                    <a:lstStyle/>
                    <a:p>
                      <a:r>
                        <a:rPr lang="en-NZ" dirty="0"/>
                        <a:t>Club licences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1827774"/>
                  </a:ext>
                </a:extLst>
              </a:tr>
              <a:tr h="980995">
                <a:tc>
                  <a:txBody>
                    <a:bodyPr/>
                    <a:lstStyle/>
                    <a:p>
                      <a:r>
                        <a:rPr lang="en-NZ" dirty="0"/>
                        <a:t>Off-licences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/>
                        <a:t>Between</a:t>
                      </a:r>
                      <a:r>
                        <a:rPr lang="en-US" dirty="0"/>
                        <a:t> </a:t>
                      </a:r>
                      <a:r>
                        <a:rPr lang="en-US" b="1" dirty="0"/>
                        <a:t>the hours of 7 am and 11 pm on any day </a:t>
                      </a:r>
                      <a:r>
                        <a:rPr lang="en-US" dirty="0"/>
                        <a:t>for the sale of alcohol on premises for which an </a:t>
                      </a:r>
                      <a:r>
                        <a:rPr lang="en-US" dirty="0" err="1"/>
                        <a:t>off-licence</a:t>
                      </a:r>
                      <a:r>
                        <a:rPr lang="en-US" dirty="0"/>
                        <a:t> is held</a:t>
                      </a:r>
                      <a:endParaRPr lang="en-N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8562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0227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703E3-AACE-10F9-3C3A-996988520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NZ" sz="3600" dirty="0"/>
              <a:t>Alcohol licenses in Kāpiti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E6DB62A8-7A12-8680-2705-06D0E026BC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4379026"/>
              </p:ext>
            </p:extLst>
          </p:nvPr>
        </p:nvGraphicFramePr>
        <p:xfrm>
          <a:off x="112675" y="1124744"/>
          <a:ext cx="8918649" cy="50405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89857">
                  <a:extLst>
                    <a:ext uri="{9D8B030D-6E8A-4147-A177-3AD203B41FA5}">
                      <a16:colId xmlns:a16="http://schemas.microsoft.com/office/drawing/2014/main" val="3884116019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4072330914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82892904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16279033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4105335597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587152535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353841350"/>
                    </a:ext>
                  </a:extLst>
                </a:gridCol>
              </a:tblGrid>
              <a:tr h="895806">
                <a:tc>
                  <a:txBody>
                    <a:bodyPr/>
                    <a:lstStyle/>
                    <a:p>
                      <a:pPr marL="53975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NZ" sz="180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Community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accent6"/>
                          </a:solidFill>
                          <a:effectLst/>
                        </a:rPr>
                        <a:t>Population</a:t>
                      </a:r>
                      <a:endParaRPr lang="en-NZ" sz="180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NZ" sz="1800" dirty="0">
                          <a:solidFill>
                            <a:schemeClr val="accent6"/>
                          </a:solidFill>
                          <a:effectLst/>
                        </a:rPr>
                        <a:t>Off-</a:t>
                      </a:r>
                      <a:br>
                        <a:rPr lang="en-NZ" sz="1800" dirty="0">
                          <a:solidFill>
                            <a:schemeClr val="accent6"/>
                          </a:solidFill>
                          <a:effectLst/>
                        </a:rPr>
                      </a:br>
                      <a:r>
                        <a:rPr lang="en-NZ" sz="1800" dirty="0">
                          <a:solidFill>
                            <a:schemeClr val="accent6"/>
                          </a:solidFill>
                          <a:effectLst/>
                        </a:rPr>
                        <a:t>licences</a:t>
                      </a:r>
                      <a:endParaRPr lang="en-NZ" sz="180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NZ" sz="1800" dirty="0">
                          <a:solidFill>
                            <a:schemeClr val="accent6"/>
                          </a:solidFill>
                          <a:effectLst/>
                        </a:rPr>
                        <a:t>BYO</a:t>
                      </a:r>
                      <a:br>
                        <a:rPr lang="en-NZ" sz="1800" dirty="0">
                          <a:solidFill>
                            <a:schemeClr val="accent6"/>
                          </a:solidFill>
                          <a:effectLst/>
                        </a:rPr>
                      </a:br>
                      <a:r>
                        <a:rPr lang="en-NZ" sz="1800" dirty="0">
                          <a:solidFill>
                            <a:schemeClr val="accent6"/>
                          </a:solidFill>
                          <a:effectLst/>
                        </a:rPr>
                        <a:t>licences</a:t>
                      </a:r>
                      <a:endParaRPr lang="en-NZ" sz="180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NZ" sz="1800" dirty="0">
                          <a:solidFill>
                            <a:schemeClr val="accent6"/>
                          </a:solidFill>
                          <a:effectLst/>
                        </a:rPr>
                        <a:t>On-</a:t>
                      </a:r>
                      <a:br>
                        <a:rPr lang="en-NZ" sz="1800" dirty="0">
                          <a:solidFill>
                            <a:schemeClr val="accent6"/>
                          </a:solidFill>
                          <a:effectLst/>
                        </a:rPr>
                      </a:br>
                      <a:r>
                        <a:rPr lang="en-NZ" sz="1800" dirty="0">
                          <a:solidFill>
                            <a:schemeClr val="accent6"/>
                          </a:solidFill>
                          <a:effectLst/>
                        </a:rPr>
                        <a:t>licences</a:t>
                      </a:r>
                      <a:endParaRPr lang="en-NZ" sz="180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NZ" sz="1800" dirty="0">
                          <a:solidFill>
                            <a:schemeClr val="accent6"/>
                          </a:solidFill>
                          <a:effectLst/>
                        </a:rPr>
                        <a:t>Club</a:t>
                      </a:r>
                      <a:br>
                        <a:rPr lang="en-NZ" sz="1800" dirty="0">
                          <a:solidFill>
                            <a:schemeClr val="accent6"/>
                          </a:solidFill>
                          <a:effectLst/>
                        </a:rPr>
                      </a:br>
                      <a:r>
                        <a:rPr lang="en-NZ" sz="1800" dirty="0">
                          <a:solidFill>
                            <a:schemeClr val="accent6"/>
                          </a:solidFill>
                          <a:effectLst/>
                        </a:rPr>
                        <a:t>licences</a:t>
                      </a:r>
                      <a:endParaRPr lang="en-NZ" sz="180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NZ" sz="1800" dirty="0">
                          <a:solidFill>
                            <a:schemeClr val="accent6"/>
                          </a:solidFill>
                          <a:effectLst/>
                        </a:rPr>
                        <a:t>Total </a:t>
                      </a:r>
                      <a:br>
                        <a:rPr lang="en-NZ" sz="1800" dirty="0">
                          <a:solidFill>
                            <a:schemeClr val="accent6"/>
                          </a:solidFill>
                          <a:effectLst/>
                        </a:rPr>
                      </a:br>
                      <a:r>
                        <a:rPr lang="en-NZ" sz="1800" dirty="0">
                          <a:solidFill>
                            <a:schemeClr val="accent6"/>
                          </a:solidFill>
                          <a:effectLst/>
                        </a:rPr>
                        <a:t>Licences</a:t>
                      </a:r>
                      <a:endParaRPr lang="en-NZ" sz="180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75325706"/>
                  </a:ext>
                </a:extLst>
              </a:tr>
              <a:tr h="59210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NZ" sz="1400" dirty="0" err="1">
                          <a:solidFill>
                            <a:schemeClr val="accent6"/>
                          </a:solidFill>
                          <a:effectLst/>
                        </a:rPr>
                        <a:t>Paekarkariki</a:t>
                      </a:r>
                      <a:r>
                        <a:rPr lang="en-NZ" sz="1400" dirty="0">
                          <a:solidFill>
                            <a:schemeClr val="accent6"/>
                          </a:solidFill>
                          <a:effectLst/>
                        </a:rPr>
                        <a:t> / </a:t>
                      </a:r>
                      <a:r>
                        <a:rPr lang="en-NZ" sz="1400" dirty="0" err="1">
                          <a:solidFill>
                            <a:schemeClr val="accent6"/>
                          </a:solidFill>
                          <a:effectLst/>
                        </a:rPr>
                        <a:t>Maungakotokutoku</a:t>
                      </a:r>
                      <a:endParaRPr lang="en-NZ" sz="110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3,477</a:t>
                      </a:r>
                      <a:endParaRPr lang="en-N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NZ" sz="1600">
                          <a:effectLst/>
                        </a:rPr>
                        <a:t>5</a:t>
                      </a:r>
                      <a:endParaRPr lang="en-N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NZ" sz="1600">
                          <a:effectLst/>
                        </a:rPr>
                        <a:t>0</a:t>
                      </a:r>
                      <a:endParaRPr lang="en-N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NZ" sz="1600" dirty="0">
                          <a:effectLst/>
                        </a:rPr>
                        <a:t>3</a:t>
                      </a:r>
                      <a:endParaRPr lang="en-N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NZ" sz="1600">
                          <a:effectLst/>
                        </a:rPr>
                        <a:t>2</a:t>
                      </a:r>
                      <a:endParaRPr lang="en-N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NZ" sz="1600" b="1" dirty="0">
                          <a:effectLst/>
                        </a:rPr>
                        <a:t>10</a:t>
                      </a:r>
                      <a:endParaRPr lang="en-N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604600"/>
                  </a:ext>
                </a:extLst>
              </a:tr>
              <a:tr h="59210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NZ" sz="1400">
                          <a:solidFill>
                            <a:schemeClr val="accent6"/>
                          </a:solidFill>
                          <a:effectLst/>
                        </a:rPr>
                        <a:t>Raumati Beach / Raumati Sth</a:t>
                      </a:r>
                      <a:endParaRPr lang="en-NZ" sz="110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9,946</a:t>
                      </a:r>
                      <a:endParaRPr lang="en-N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NZ" sz="1600" dirty="0">
                          <a:effectLst/>
                        </a:rPr>
                        <a:t>4</a:t>
                      </a:r>
                      <a:endParaRPr lang="en-N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NZ" sz="1600" dirty="0">
                          <a:effectLst/>
                        </a:rPr>
                        <a:t>0</a:t>
                      </a:r>
                      <a:endParaRPr lang="en-N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NZ" sz="1600">
                          <a:effectLst/>
                        </a:rPr>
                        <a:t>10</a:t>
                      </a:r>
                      <a:endParaRPr lang="en-N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NZ" sz="1600">
                          <a:effectLst/>
                        </a:rPr>
                        <a:t>3</a:t>
                      </a:r>
                      <a:endParaRPr lang="en-N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NZ" sz="1600" b="1" dirty="0">
                          <a:effectLst/>
                        </a:rPr>
                        <a:t>17</a:t>
                      </a:r>
                      <a:endParaRPr lang="en-N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43945029"/>
                  </a:ext>
                </a:extLst>
              </a:tr>
              <a:tr h="59210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NZ" sz="1400">
                          <a:solidFill>
                            <a:schemeClr val="accent6"/>
                          </a:solidFill>
                          <a:effectLst/>
                        </a:rPr>
                        <a:t>Paraparaumu</a:t>
                      </a:r>
                      <a:endParaRPr lang="en-NZ" sz="110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11,118</a:t>
                      </a:r>
                      <a:endParaRPr lang="en-N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NZ" sz="1600" dirty="0">
                          <a:effectLst/>
                        </a:rPr>
                        <a:t>13</a:t>
                      </a:r>
                      <a:endParaRPr lang="en-N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NZ" sz="1600" dirty="0">
                          <a:effectLst/>
                        </a:rPr>
                        <a:t>1</a:t>
                      </a:r>
                      <a:endParaRPr lang="en-N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NZ" sz="1600">
                          <a:effectLst/>
                        </a:rPr>
                        <a:t>19</a:t>
                      </a:r>
                      <a:endParaRPr lang="en-N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NZ" sz="1600">
                          <a:effectLst/>
                        </a:rPr>
                        <a:t>5</a:t>
                      </a:r>
                      <a:endParaRPr lang="en-N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NZ" sz="1600" b="1" dirty="0">
                          <a:effectLst/>
                        </a:rPr>
                        <a:t>38</a:t>
                      </a:r>
                      <a:endParaRPr lang="en-N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8217060"/>
                  </a:ext>
                </a:extLst>
              </a:tr>
              <a:tr h="59210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NZ" sz="1400">
                          <a:solidFill>
                            <a:schemeClr val="accent6"/>
                          </a:solidFill>
                          <a:effectLst/>
                        </a:rPr>
                        <a:t>Paraparaumu Beach</a:t>
                      </a:r>
                      <a:endParaRPr lang="en-NZ" sz="110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10,974</a:t>
                      </a:r>
                      <a:endParaRPr lang="en-N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NZ" sz="1600">
                          <a:effectLst/>
                        </a:rPr>
                        <a:t>8</a:t>
                      </a:r>
                      <a:endParaRPr lang="en-N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NZ" sz="1600">
                          <a:effectLst/>
                        </a:rPr>
                        <a:t>1</a:t>
                      </a:r>
                      <a:endParaRPr lang="en-N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NZ" sz="1600" dirty="0">
                          <a:effectLst/>
                        </a:rPr>
                        <a:t>11</a:t>
                      </a:r>
                      <a:endParaRPr lang="en-N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NZ" sz="1600">
                          <a:effectLst/>
                        </a:rPr>
                        <a:t>7</a:t>
                      </a:r>
                      <a:endParaRPr lang="en-N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NZ" sz="1600" b="1" dirty="0">
                          <a:effectLst/>
                        </a:rPr>
                        <a:t>27</a:t>
                      </a:r>
                      <a:endParaRPr lang="en-N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63820156"/>
                  </a:ext>
                </a:extLst>
              </a:tr>
              <a:tr h="59210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NZ" sz="1400">
                          <a:solidFill>
                            <a:schemeClr val="accent6"/>
                          </a:solidFill>
                          <a:effectLst/>
                        </a:rPr>
                        <a:t>Waikanae / Peka Peka</a:t>
                      </a:r>
                      <a:endParaRPr lang="en-NZ" sz="110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13,788</a:t>
                      </a:r>
                      <a:endParaRPr lang="en-N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NZ" sz="1600">
                          <a:effectLst/>
                        </a:rPr>
                        <a:t>14</a:t>
                      </a:r>
                      <a:endParaRPr lang="en-N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NZ" sz="1600">
                          <a:effectLst/>
                        </a:rPr>
                        <a:t>0</a:t>
                      </a:r>
                      <a:endParaRPr lang="en-N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NZ" sz="1600" dirty="0">
                          <a:effectLst/>
                        </a:rPr>
                        <a:t>11</a:t>
                      </a:r>
                      <a:endParaRPr lang="en-N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NZ" sz="1600" dirty="0">
                          <a:effectLst/>
                        </a:rPr>
                        <a:t>6</a:t>
                      </a:r>
                      <a:endParaRPr lang="en-N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NZ" sz="1600" b="1" dirty="0">
                          <a:effectLst/>
                        </a:rPr>
                        <a:t>31</a:t>
                      </a:r>
                      <a:endParaRPr lang="en-N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7009076"/>
                  </a:ext>
                </a:extLst>
              </a:tr>
              <a:tr h="59210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NZ" sz="1400" dirty="0">
                          <a:solidFill>
                            <a:schemeClr val="accent6"/>
                          </a:solidFill>
                          <a:effectLst/>
                        </a:rPr>
                        <a:t>Ōtaki / Te Horo</a:t>
                      </a:r>
                      <a:endParaRPr lang="en-NZ" sz="110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10,803</a:t>
                      </a:r>
                      <a:endParaRPr lang="en-N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NZ" sz="1600">
                          <a:effectLst/>
                        </a:rPr>
                        <a:t>7</a:t>
                      </a:r>
                      <a:endParaRPr lang="en-N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NZ" sz="1600">
                          <a:effectLst/>
                        </a:rPr>
                        <a:t>0</a:t>
                      </a:r>
                      <a:endParaRPr lang="en-N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NZ" sz="1600">
                          <a:effectLst/>
                        </a:rPr>
                        <a:t>10</a:t>
                      </a:r>
                      <a:endParaRPr lang="en-N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NZ" sz="1600" dirty="0">
                          <a:effectLst/>
                        </a:rPr>
                        <a:t>7</a:t>
                      </a:r>
                      <a:endParaRPr lang="en-N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NZ" sz="1600" b="1" dirty="0">
                          <a:effectLst/>
                        </a:rPr>
                        <a:t>24</a:t>
                      </a:r>
                      <a:endParaRPr lang="en-N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9033785"/>
                  </a:ext>
                </a:extLst>
              </a:tr>
              <a:tr h="59210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NZ" sz="1400" dirty="0">
                          <a:solidFill>
                            <a:schemeClr val="accent6"/>
                          </a:solidFill>
                          <a:effectLst/>
                        </a:rPr>
                        <a:t>District Totals</a:t>
                      </a:r>
                      <a:endParaRPr lang="en-NZ" sz="110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60,106</a:t>
                      </a:r>
                      <a:endParaRPr lang="en-N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NZ" sz="1600" b="1" dirty="0">
                          <a:effectLst/>
                        </a:rPr>
                        <a:t>51</a:t>
                      </a:r>
                      <a:endParaRPr lang="en-N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NZ" sz="1600" b="1" dirty="0">
                          <a:effectLst/>
                        </a:rPr>
                        <a:t>2</a:t>
                      </a:r>
                      <a:endParaRPr lang="en-N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NZ" sz="1600" b="1" dirty="0">
                          <a:effectLst/>
                        </a:rPr>
                        <a:t>64</a:t>
                      </a:r>
                      <a:endParaRPr lang="en-N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NZ" sz="1600" b="1" dirty="0">
                          <a:effectLst/>
                        </a:rPr>
                        <a:t>30</a:t>
                      </a:r>
                      <a:endParaRPr lang="en-N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NZ" sz="1600" b="1" dirty="0">
                          <a:effectLst/>
                        </a:rPr>
                        <a:t>147</a:t>
                      </a:r>
                      <a:endParaRPr lang="en-N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21061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73786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457C8-E7B3-6AE2-87CC-18D7975CF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78098"/>
          </a:xfrm>
        </p:spPr>
        <p:txBody>
          <a:bodyPr/>
          <a:lstStyle/>
          <a:p>
            <a:r>
              <a:rPr lang="en-NZ" sz="3600" dirty="0"/>
              <a:t>Alcohol sales and consumption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8AF53-DB4D-2EEC-BC22-892A8322C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524" y="1041210"/>
            <a:ext cx="8568952" cy="5340118"/>
          </a:xfrm>
        </p:spPr>
        <p:txBody>
          <a:bodyPr/>
          <a:lstStyle/>
          <a:p>
            <a:r>
              <a:rPr lang="en-NZ" sz="2200" dirty="0"/>
              <a:t>Nationally – alcoholic beverages available for consumption in 2022 (+/- from 2021):</a:t>
            </a:r>
          </a:p>
          <a:p>
            <a:pPr lvl="1"/>
            <a:r>
              <a:rPr lang="en-US" sz="2000" dirty="0"/>
              <a:t>498 million </a:t>
            </a:r>
            <a:r>
              <a:rPr lang="en-US" sz="2000" dirty="0" err="1"/>
              <a:t>litres</a:t>
            </a:r>
            <a:r>
              <a:rPr lang="en-US" sz="2000" dirty="0"/>
              <a:t> of alcoholic drinks (down 0 .3%), consisting of</a:t>
            </a:r>
            <a:r>
              <a:rPr lang="en-US" sz="1800" dirty="0"/>
              <a:t>:</a:t>
            </a:r>
          </a:p>
          <a:p>
            <a:pPr lvl="2"/>
            <a:r>
              <a:rPr lang="en-US" sz="1800" dirty="0"/>
              <a:t>294 million </a:t>
            </a:r>
            <a:r>
              <a:rPr lang="en-US" sz="1800" dirty="0" err="1"/>
              <a:t>litres</a:t>
            </a:r>
            <a:r>
              <a:rPr lang="en-US" sz="1800" dirty="0"/>
              <a:t> of beer (up 0.5%) </a:t>
            </a:r>
          </a:p>
          <a:p>
            <a:pPr lvl="2"/>
            <a:r>
              <a:rPr lang="en-US" sz="1800" dirty="0"/>
              <a:t>101 million </a:t>
            </a:r>
            <a:r>
              <a:rPr lang="en-US" sz="1800" dirty="0" err="1"/>
              <a:t>litres</a:t>
            </a:r>
            <a:r>
              <a:rPr lang="en-US" sz="1800" dirty="0"/>
              <a:t> of wine (down 5.9%) </a:t>
            </a:r>
          </a:p>
          <a:p>
            <a:pPr lvl="2"/>
            <a:r>
              <a:rPr lang="en-US" sz="1800" dirty="0"/>
              <a:t>103 million </a:t>
            </a:r>
            <a:r>
              <a:rPr lang="en-US" sz="1800" dirty="0" err="1"/>
              <a:t>litres</a:t>
            </a:r>
            <a:r>
              <a:rPr lang="en-US" sz="1800" dirty="0"/>
              <a:t> of spirits and spirit-based drinks (up 3.2%).</a:t>
            </a:r>
          </a:p>
          <a:p>
            <a:r>
              <a:rPr lang="en-US" sz="2200" dirty="0"/>
              <a:t>Equates to:</a:t>
            </a:r>
          </a:p>
          <a:p>
            <a:pPr lvl="1"/>
            <a:r>
              <a:rPr lang="en-GB" sz="2000" dirty="0"/>
              <a:t>approximately 36 million litres of pure alcohol (ethanol) per year or 8.7 litres per person aged over 15 years</a:t>
            </a:r>
          </a:p>
          <a:p>
            <a:pPr lvl="2"/>
            <a:r>
              <a:rPr lang="en-GB" sz="1800" dirty="0"/>
              <a:t>1.96 standard drinks a day (per person aged 18+) (down 1.0%)</a:t>
            </a:r>
            <a:endParaRPr lang="en-NZ" sz="1800" dirty="0"/>
          </a:p>
          <a:p>
            <a:pPr lvl="2"/>
            <a:r>
              <a:rPr lang="en-NZ" sz="1800" dirty="0"/>
              <a:t>1.87 standard drinks a day (per person aged 15+), (down 1.1%) </a:t>
            </a:r>
          </a:p>
          <a:p>
            <a:r>
              <a:rPr lang="en-NZ" sz="2200" dirty="0"/>
              <a:t>46% of alcohol is consumed in heavy drinking sessions</a:t>
            </a:r>
          </a:p>
          <a:p>
            <a:r>
              <a:rPr lang="en-NZ" sz="2200" dirty="0"/>
              <a:t>Consumption has remained relatively steady for wine and beer but has steadily increased for spirits and spirit bases </a:t>
            </a:r>
            <a:br>
              <a:rPr lang="en-NZ" sz="2200" dirty="0"/>
            </a:br>
            <a:r>
              <a:rPr lang="en-NZ" sz="2200" dirty="0"/>
              <a:t>drinks</a:t>
            </a:r>
          </a:p>
          <a:p>
            <a:pPr marL="914400" lvl="2" indent="0">
              <a:buNone/>
            </a:pPr>
            <a:endParaRPr lang="en-N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endParaRPr lang="en-NZ" sz="1800" dirty="0"/>
          </a:p>
          <a:p>
            <a:pPr lvl="1"/>
            <a:endParaRPr lang="en-NZ" sz="2400" dirty="0"/>
          </a:p>
          <a:p>
            <a:pPr marL="457200" lvl="1" indent="0">
              <a:buNone/>
            </a:pPr>
            <a:endParaRPr lang="en-NZ" sz="2400" dirty="0"/>
          </a:p>
        </p:txBody>
      </p:sp>
    </p:spTree>
    <p:extLst>
      <p:ext uri="{BB962C8B-B14F-4D97-AF65-F5344CB8AC3E}">
        <p14:creationId xmlns:p14="http://schemas.microsoft.com/office/powerpoint/2010/main" val="21039988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78058-9346-E4A3-2B0C-2ADDB339B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Alcohol sales and consumption in Kāpiti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E2ACD0-5679-3E2B-862C-EB2862B68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628800"/>
            <a:ext cx="8640960" cy="4277072"/>
          </a:xfrm>
        </p:spPr>
        <p:txBody>
          <a:bodyPr/>
          <a:lstStyle/>
          <a:p>
            <a:r>
              <a:rPr lang="en-NZ" sz="2400" dirty="0"/>
              <a:t>Approximately $40 million of alcoholic beverages sold in Kāpiti per year</a:t>
            </a:r>
          </a:p>
          <a:p>
            <a:r>
              <a:rPr lang="en-NZ" sz="2400" dirty="0"/>
              <a:t>From 2021 community survey</a:t>
            </a:r>
          </a:p>
          <a:p>
            <a:pPr lvl="1"/>
            <a:r>
              <a:rPr lang="en-NZ" sz="2400" dirty="0"/>
              <a:t>35% of respondents indicated that they drank daily</a:t>
            </a:r>
          </a:p>
          <a:p>
            <a:pPr lvl="1"/>
            <a:r>
              <a:rPr lang="en-NZ" sz="2400" dirty="0"/>
              <a:t>47% drank weekly</a:t>
            </a:r>
          </a:p>
          <a:p>
            <a:r>
              <a:rPr lang="en-NZ" sz="2400" dirty="0"/>
              <a:t>Wine was the most favoured drink, followed by beer, and then spirits/liqueurs</a:t>
            </a:r>
          </a:p>
          <a:p>
            <a:r>
              <a:rPr lang="en-NZ" sz="2400" dirty="0"/>
              <a:t>RTD were the least preferred </a:t>
            </a:r>
            <a:r>
              <a:rPr lang="en-NZ" sz="2000" dirty="0"/>
              <a:t>(possibly reflection the large number of older survey respondents) 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4766647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8394740-E83D-7652-98E2-100BF64253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/>
              <a:t>Alcohol-related harm &amp; vulnerable populations 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6C8D0509-BA6B-96D5-7F5D-7B852E12B4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723004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9F57B-6029-C11E-19A6-1DE2DE06B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sz="3600" dirty="0"/>
              <a:t>Sensible drinking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468562-AE63-0D65-719C-CBA3DC81C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Heavy/Hazardous drinking defined as 6+ standard drinks in one session</a:t>
            </a:r>
          </a:p>
          <a:p>
            <a:pPr marL="0" indent="0">
              <a:buNone/>
            </a:pPr>
            <a:endParaRPr lang="en-NZ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BC61140-7146-0161-11B0-D2BE27F68E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2403877"/>
              </p:ext>
            </p:extLst>
          </p:nvPr>
        </p:nvGraphicFramePr>
        <p:xfrm>
          <a:off x="463352" y="2780928"/>
          <a:ext cx="8229600" cy="25674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59726">
                  <a:extLst>
                    <a:ext uri="{9D8B030D-6E8A-4147-A177-3AD203B41FA5}">
                      <a16:colId xmlns:a16="http://schemas.microsoft.com/office/drawing/2014/main" val="3319945216"/>
                    </a:ext>
                  </a:extLst>
                </a:gridCol>
                <a:gridCol w="3261041">
                  <a:extLst>
                    <a:ext uri="{9D8B030D-6E8A-4147-A177-3AD203B41FA5}">
                      <a16:colId xmlns:a16="http://schemas.microsoft.com/office/drawing/2014/main" val="339178359"/>
                    </a:ext>
                  </a:extLst>
                </a:gridCol>
                <a:gridCol w="2608833">
                  <a:extLst>
                    <a:ext uri="{9D8B030D-6E8A-4147-A177-3AD203B41FA5}">
                      <a16:colId xmlns:a16="http://schemas.microsoft.com/office/drawing/2014/main" val="2599412575"/>
                    </a:ext>
                  </a:extLst>
                </a:gridCol>
              </a:tblGrid>
              <a:tr h="4556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800" dirty="0">
                          <a:solidFill>
                            <a:schemeClr val="accent6"/>
                          </a:solidFill>
                          <a:effectLst/>
                        </a:rPr>
                        <a:t>Beverage</a:t>
                      </a:r>
                      <a:endParaRPr lang="en-NZ" sz="180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800" dirty="0">
                          <a:solidFill>
                            <a:schemeClr val="accent6"/>
                          </a:solidFill>
                          <a:effectLst/>
                        </a:rPr>
                        <a:t>Percentage alcohol by volume</a:t>
                      </a:r>
                      <a:endParaRPr lang="en-NZ" sz="180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800" dirty="0">
                          <a:solidFill>
                            <a:schemeClr val="accent6"/>
                          </a:solidFill>
                          <a:effectLst/>
                        </a:rPr>
                        <a:t>1 Standard Drink equivalent</a:t>
                      </a:r>
                      <a:endParaRPr lang="en-NZ" sz="180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060116"/>
                  </a:ext>
                </a:extLst>
              </a:tr>
              <a:tr h="22195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800" dirty="0">
                          <a:solidFill>
                            <a:schemeClr val="accent6"/>
                          </a:solidFill>
                          <a:effectLst/>
                        </a:rPr>
                        <a:t>Wine</a:t>
                      </a:r>
                      <a:endParaRPr lang="en-NZ" sz="180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800">
                          <a:effectLst/>
                        </a:rPr>
                        <a:t>Above 8%, average 13%</a:t>
                      </a:r>
                      <a:endParaRPr lang="en-N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800">
                          <a:effectLst/>
                        </a:rPr>
                        <a:t>1 x 100ml glass</a:t>
                      </a:r>
                      <a:endParaRPr lang="en-N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41851107"/>
                  </a:ext>
                </a:extLst>
              </a:tr>
              <a:tr h="45565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800" dirty="0">
                          <a:solidFill>
                            <a:schemeClr val="accent6"/>
                          </a:solidFill>
                          <a:effectLst/>
                        </a:rPr>
                        <a:t>Beer</a:t>
                      </a:r>
                      <a:endParaRPr lang="en-NZ" sz="180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800" dirty="0">
                          <a:effectLst/>
                        </a:rPr>
                        <a:t>4 to 5% (although some craft beers can be higher)</a:t>
                      </a:r>
                      <a:endParaRPr lang="en-N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800" dirty="0">
                          <a:effectLst/>
                        </a:rPr>
                        <a:t>1 x 330ml bottle</a:t>
                      </a:r>
                      <a:endParaRPr lang="en-N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0964186"/>
                  </a:ext>
                </a:extLst>
              </a:tr>
              <a:tr h="45565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800">
                          <a:solidFill>
                            <a:schemeClr val="accent6"/>
                          </a:solidFill>
                          <a:effectLst/>
                        </a:rPr>
                        <a:t>Spirit-based drinks (RTDs)</a:t>
                      </a:r>
                      <a:endParaRPr lang="en-NZ" sz="180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800" dirty="0">
                          <a:effectLst/>
                        </a:rPr>
                        <a:t>7% (industry agreed standard)</a:t>
                      </a:r>
                      <a:endParaRPr lang="en-N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800" dirty="0">
                          <a:effectLst/>
                        </a:rPr>
                        <a:t>~180ml (half a can)</a:t>
                      </a:r>
                      <a:endParaRPr lang="en-N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71024240"/>
                  </a:ext>
                </a:extLst>
              </a:tr>
              <a:tr h="45565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800" dirty="0">
                          <a:solidFill>
                            <a:schemeClr val="accent6"/>
                          </a:solidFill>
                          <a:effectLst/>
                        </a:rPr>
                        <a:t>Spirits</a:t>
                      </a:r>
                      <a:endParaRPr lang="en-NZ" sz="180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800">
                          <a:effectLst/>
                        </a:rPr>
                        <a:t>35 to 46% (Cask whiskey up to 60%)</a:t>
                      </a:r>
                      <a:endParaRPr lang="en-N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800" dirty="0">
                          <a:effectLst/>
                        </a:rPr>
                        <a:t>30ml (single shot)</a:t>
                      </a:r>
                      <a:endParaRPr lang="en-N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952707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41692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F96F30D-216D-4020-1E9C-84CAA47E2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sz="3600" dirty="0"/>
              <a:t>Low-risk drinking advice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3211810-EC4F-699F-F4BA-A5397684D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FC28D54-0121-73A3-FF4A-E90BB98916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484784"/>
            <a:ext cx="8733656" cy="4154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0232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592DA-D21E-125F-B8F5-43981E447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/>
          <a:lstStyle/>
          <a:p>
            <a:r>
              <a:rPr lang="en-NZ" sz="3600" dirty="0"/>
              <a:t>The Act’s definition of Harm </a:t>
            </a:r>
            <a:r>
              <a:rPr lang="en-NZ" sz="2400" dirty="0"/>
              <a:t>(s.4(2))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CEEC8-EE22-7EE4-A07E-A358C73A6B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153" y="980728"/>
            <a:ext cx="8229600" cy="511256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NZ" sz="2600" dirty="0"/>
              <a:t>Harm can be experienced by: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NZ" sz="2200" dirty="0"/>
              <a:t>the individual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NZ" sz="2200" dirty="0"/>
              <a:t>society generally, 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NZ" sz="2200" dirty="0"/>
              <a:t>a community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NZ" sz="2600" dirty="0"/>
              <a:t>Harm can be directly of indirectly caused, or directly or indirectly contributed to, by the excessive or inappropriate consumption of alcohol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NZ" sz="2600" dirty="0"/>
              <a:t>Harm includes: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200" dirty="0"/>
              <a:t>any crime, damage, death, disease, disorderly behaviour, illness, or injury, directly or indirectly caused, or directly or indirectly contributed to, by the excessive or inappropriate consumption of alcohol</a:t>
            </a:r>
            <a:endParaRPr lang="en-NZ" sz="2200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8748583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B160F-97CC-0B24-8F08-5C04A2248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/>
          <a:lstStyle/>
          <a:p>
            <a:r>
              <a:rPr lang="en-NZ" sz="3600" dirty="0" err="1"/>
              <a:t>Kāpiti’s</a:t>
            </a:r>
            <a:r>
              <a:rPr lang="en-NZ" sz="3600" dirty="0"/>
              <a:t> demographic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4DB9E-1EC6-5828-D162-E9D1643E4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328592"/>
          </a:xfrm>
        </p:spPr>
        <p:txBody>
          <a:bodyPr/>
          <a:lstStyle/>
          <a:p>
            <a:r>
              <a:rPr lang="en-NZ" sz="2800" dirty="0"/>
              <a:t>Demographic breakdown</a:t>
            </a:r>
          </a:p>
          <a:p>
            <a:pPr lvl="1"/>
            <a:r>
              <a:rPr lang="en-NZ" sz="2400" dirty="0"/>
              <a:t>Median age: full population 47.9yrs; Māori 26.9yrs </a:t>
            </a:r>
          </a:p>
          <a:p>
            <a:pPr lvl="1"/>
            <a:r>
              <a:rPr lang="en-NZ" sz="2400" dirty="0"/>
              <a:t>Higher than average older population (those 65yrs+) at 24.6% (nationally, 14.3%)</a:t>
            </a:r>
          </a:p>
          <a:p>
            <a:pPr lvl="1"/>
            <a:r>
              <a:rPr lang="en-NZ" sz="2400" dirty="0"/>
              <a:t>For Ōtaki: </a:t>
            </a:r>
          </a:p>
          <a:p>
            <a:pPr lvl="2"/>
            <a:r>
              <a:rPr lang="en-NZ" dirty="0"/>
              <a:t>Higher proportion of Māori  </a:t>
            </a:r>
          </a:p>
          <a:p>
            <a:pPr lvl="2"/>
            <a:r>
              <a:rPr lang="en-NZ" sz="2400" dirty="0"/>
              <a:t>31.5% of population under 24yrs</a:t>
            </a:r>
            <a:endParaRPr lang="en-NZ" sz="2800" dirty="0"/>
          </a:p>
          <a:p>
            <a:r>
              <a:rPr lang="en-NZ" sz="2800" dirty="0"/>
              <a:t>Vulnerable populations in Kāpiti</a:t>
            </a:r>
          </a:p>
          <a:p>
            <a:pPr lvl="1"/>
            <a:r>
              <a:rPr lang="en-NZ" sz="2400" dirty="0"/>
              <a:t>Our older population</a:t>
            </a:r>
          </a:p>
          <a:p>
            <a:pPr lvl="1"/>
            <a:r>
              <a:rPr lang="en-NZ" sz="2400" dirty="0"/>
              <a:t>Māori and Pasifika populations </a:t>
            </a:r>
          </a:p>
          <a:p>
            <a:pPr lvl="1"/>
            <a:r>
              <a:rPr lang="en-NZ" sz="2400" dirty="0"/>
              <a:t>Those in higher deprivation areas (Ōtaki (decile 9, Paraparaumu Central (decile 7)</a:t>
            </a:r>
          </a:p>
        </p:txBody>
      </p:sp>
    </p:spTree>
    <p:extLst>
      <p:ext uri="{BB962C8B-B14F-4D97-AF65-F5344CB8AC3E}">
        <p14:creationId xmlns:p14="http://schemas.microsoft.com/office/powerpoint/2010/main" val="26911660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DA08F-736F-2952-9170-6C0CE155B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/>
          <a:lstStyle/>
          <a:p>
            <a:r>
              <a:rPr lang="en-NZ" sz="3600" dirty="0"/>
              <a:t>Vulnerability arises from…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10DD67-C6C7-C9F8-1EA9-1DD3A6509F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836712"/>
            <a:ext cx="8856984" cy="5616624"/>
          </a:xfrm>
        </p:spPr>
        <p:txBody>
          <a:bodyPr/>
          <a:lstStyle/>
          <a:p>
            <a:r>
              <a:rPr lang="en-NZ" sz="2400" dirty="0"/>
              <a:t>Greater access – there are routinely more outlets (particularly off-licences) in areas/communities with high deprivation</a:t>
            </a:r>
          </a:p>
          <a:p>
            <a:pPr lvl="1"/>
            <a:r>
              <a:rPr lang="en-NZ" sz="2000" dirty="0"/>
              <a:t>shorter travel times</a:t>
            </a:r>
          </a:p>
          <a:p>
            <a:pPr lvl="1"/>
            <a:r>
              <a:rPr lang="en-NZ" sz="2000" dirty="0"/>
              <a:t>wider choice</a:t>
            </a:r>
          </a:p>
          <a:p>
            <a:pPr lvl="1"/>
            <a:r>
              <a:rPr lang="en-NZ" sz="2000" dirty="0"/>
              <a:t>price competition leading to cheaper alcohol</a:t>
            </a:r>
          </a:p>
          <a:p>
            <a:r>
              <a:rPr lang="en-NZ" sz="2400" dirty="0"/>
              <a:t>Contributing socio-economic characteristics </a:t>
            </a:r>
          </a:p>
          <a:p>
            <a:r>
              <a:rPr lang="en-NZ" sz="2400" dirty="0"/>
              <a:t>Experience of discrimination</a:t>
            </a:r>
          </a:p>
          <a:p>
            <a:r>
              <a:rPr lang="en-NZ" sz="2400" dirty="0"/>
              <a:t>Co-morbidities, particularly for our older populations</a:t>
            </a:r>
          </a:p>
          <a:p>
            <a:r>
              <a:rPr lang="en-NZ" sz="2400" dirty="0"/>
              <a:t>Exposure to advertising and wider marketing (</a:t>
            </a:r>
            <a:r>
              <a:rPr lang="en-NZ" sz="2400" dirty="0" err="1"/>
              <a:t>ie</a:t>
            </a:r>
            <a:r>
              <a:rPr lang="en-NZ" sz="2400" dirty="0"/>
              <a:t> through sponsorship)</a:t>
            </a:r>
          </a:p>
          <a:p>
            <a:pPr lvl="1"/>
            <a:r>
              <a:rPr lang="en-NZ" sz="2000" dirty="0"/>
              <a:t>particularly affecting younger cohorts – </a:t>
            </a:r>
          </a:p>
          <a:p>
            <a:pPr lvl="2"/>
            <a:r>
              <a:rPr lang="en-NZ" sz="1800" dirty="0"/>
              <a:t>significant risk to brain development in younger people </a:t>
            </a:r>
          </a:p>
          <a:p>
            <a:pPr lvl="2"/>
            <a:r>
              <a:rPr lang="en-NZ" sz="1800" dirty="0"/>
              <a:t>binge drinking still prevalent, especially among secondary </a:t>
            </a:r>
            <a:br>
              <a:rPr lang="en-NZ" sz="1800" dirty="0"/>
            </a:br>
            <a:r>
              <a:rPr lang="en-NZ" sz="1800" dirty="0"/>
              <a:t>school students </a:t>
            </a:r>
          </a:p>
          <a:p>
            <a:endParaRPr lang="en-NZ" sz="2800" dirty="0"/>
          </a:p>
        </p:txBody>
      </p:sp>
    </p:spTree>
    <p:extLst>
      <p:ext uri="{BB962C8B-B14F-4D97-AF65-F5344CB8AC3E}">
        <p14:creationId xmlns:p14="http://schemas.microsoft.com/office/powerpoint/2010/main" val="3311926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C4A46-C222-9D59-8F81-36AABA945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sz="3600" dirty="0"/>
              <a:t>What we will cover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83ED8-0B70-8249-401E-33F1D62443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sz="2800" dirty="0"/>
              <a:t>Recap</a:t>
            </a:r>
          </a:p>
          <a:p>
            <a:r>
              <a:rPr lang="en-NZ" sz="2800" dirty="0"/>
              <a:t>Policy considerations</a:t>
            </a:r>
          </a:p>
          <a:p>
            <a:r>
              <a:rPr lang="en-US" sz="2800" dirty="0"/>
              <a:t>Alcohol sale, supply and consumption</a:t>
            </a:r>
          </a:p>
          <a:p>
            <a:r>
              <a:rPr lang="en-US" sz="2800" dirty="0"/>
              <a:t>Alcohol-related harm &amp; vulnerable populations </a:t>
            </a:r>
          </a:p>
          <a:p>
            <a:r>
              <a:rPr lang="en-US" sz="2800" dirty="0"/>
              <a:t>Should we develop a local alcohol policy</a:t>
            </a:r>
          </a:p>
          <a:p>
            <a:endParaRPr lang="en-US" sz="2800" dirty="0"/>
          </a:p>
          <a:p>
            <a:r>
              <a:rPr lang="en-US" sz="2000" dirty="0"/>
              <a:t>NOTE: SSA Act = Sale and Supply of Alcohol Act 2012</a:t>
            </a:r>
          </a:p>
          <a:p>
            <a:endParaRPr lang="en-US" sz="2800" dirty="0"/>
          </a:p>
          <a:p>
            <a:endParaRPr lang="en-NZ" sz="2800" dirty="0"/>
          </a:p>
          <a:p>
            <a:endParaRPr lang="en-NZ" sz="2800" dirty="0"/>
          </a:p>
          <a:p>
            <a:endParaRPr lang="en-NZ" sz="2800" dirty="0"/>
          </a:p>
          <a:p>
            <a:pPr lvl="1"/>
            <a:endParaRPr lang="en-NZ" dirty="0"/>
          </a:p>
          <a:p>
            <a:pPr lvl="1"/>
            <a:endParaRPr lang="en-NZ" dirty="0"/>
          </a:p>
          <a:p>
            <a:pPr lvl="1"/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8862811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19FC1-164F-CA33-6E46-385E7F0C8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en-NZ" sz="3600" dirty="0"/>
              <a:t>Alcohol-related harm in Kāpiti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11426-BB61-454F-C92D-719324995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2568"/>
          </a:xfrm>
        </p:spPr>
        <p:txBody>
          <a:bodyPr/>
          <a:lstStyle/>
          <a:p>
            <a:r>
              <a:rPr lang="en-NZ" sz="2200" dirty="0"/>
              <a:t>Police did not identify any particular concerns for a premise/outlet, or for general behaviour</a:t>
            </a:r>
          </a:p>
          <a:p>
            <a:r>
              <a:rPr lang="en-NZ" sz="2200" dirty="0"/>
              <a:t>Road crashes – alcohol contributed to:</a:t>
            </a:r>
          </a:p>
          <a:p>
            <a:pPr lvl="1"/>
            <a:r>
              <a:rPr lang="en-NZ" sz="2000" dirty="0"/>
              <a:t>68% of road crashes between 2020 and 2022, </a:t>
            </a:r>
          </a:p>
          <a:p>
            <a:pPr lvl="1"/>
            <a:r>
              <a:rPr lang="en-NZ" sz="2000" dirty="0"/>
              <a:t>84% of crashes resulting in injury</a:t>
            </a:r>
          </a:p>
          <a:p>
            <a:pPr lvl="1"/>
            <a:r>
              <a:rPr lang="en-NZ" sz="2000" dirty="0"/>
              <a:t>Drink-driving offenses</a:t>
            </a:r>
          </a:p>
          <a:p>
            <a:r>
              <a:rPr lang="en-NZ" sz="2200" dirty="0"/>
              <a:t>Incidences in violent offending and road crashes increases by between 0 and 14 for violent offending and 0.8 and 1.8 for road crashes for every extra licenced premise in the district</a:t>
            </a:r>
          </a:p>
          <a:p>
            <a:r>
              <a:rPr lang="en-NZ" sz="2200" dirty="0"/>
              <a:t>Kāpiti residents have a high to moderate risk of being hospitalised from alcohol-related conditions</a:t>
            </a:r>
          </a:p>
          <a:p>
            <a:r>
              <a:rPr lang="en-NZ" sz="2200" dirty="0"/>
              <a:t>Populations at higher risk of alcohol related health risks are Ōtaki, Waikanae West, Paraparaumu Beach South, Paraparaumu Central and Raumati Beach.</a:t>
            </a:r>
          </a:p>
          <a:p>
            <a:endParaRPr lang="en-NZ" sz="2400" dirty="0"/>
          </a:p>
          <a:p>
            <a:pPr marL="0" indent="0">
              <a:buNone/>
            </a:pPr>
            <a:endParaRPr lang="en-NZ" sz="2400" dirty="0"/>
          </a:p>
          <a:p>
            <a:endParaRPr lang="en-NZ" sz="2400" dirty="0"/>
          </a:p>
          <a:p>
            <a:pPr lvl="1"/>
            <a:endParaRPr lang="en-NZ" sz="2000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5658922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DBED5-3276-C3D0-2B52-539D2F594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/>
          <a:lstStyle/>
          <a:p>
            <a:r>
              <a:rPr lang="en-NZ" sz="3200" dirty="0"/>
              <a:t>Alcohol-related harm in Kāpiti - Health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10B422-DF3C-356B-8E93-EDBC0FE85C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698" y="1052736"/>
            <a:ext cx="8229600" cy="5616624"/>
          </a:xfrm>
        </p:spPr>
        <p:txBody>
          <a:bodyPr/>
          <a:lstStyle/>
          <a:p>
            <a:r>
              <a:rPr lang="en-NZ" sz="2200" dirty="0"/>
              <a:t>The total number of hospital admissions associated with alcohol per year over last 10 years has been fairly constant and is not predicted to change dramatically </a:t>
            </a:r>
          </a:p>
          <a:p>
            <a:r>
              <a:rPr lang="en-NZ" sz="2200" dirty="0"/>
              <a:t>However, acute alcohol-related admissions are on the increase</a:t>
            </a:r>
          </a:p>
          <a:p>
            <a:r>
              <a:rPr lang="en-NZ" sz="2200" dirty="0"/>
              <a:t>A higher risk arising from partially chronic conditions is related to </a:t>
            </a:r>
            <a:r>
              <a:rPr lang="en-NZ" sz="2200" dirty="0" err="1"/>
              <a:t>Kāpiti’s</a:t>
            </a:r>
            <a:r>
              <a:rPr lang="en-NZ" sz="2200" dirty="0"/>
              <a:t> higher % older population </a:t>
            </a:r>
          </a:p>
          <a:p>
            <a:pPr marL="0" indent="0">
              <a:buNone/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Wholly Attributable and Partially Attributable Hospital Admissions per 100,000 population (2016-2022)</a:t>
            </a:r>
            <a:endParaRPr lang="en-NZ" sz="26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063F74F-CCC8-47DA-C94B-E5E9DA3ADB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7685"/>
              </p:ext>
            </p:extLst>
          </p:nvPr>
        </p:nvGraphicFramePr>
        <p:xfrm>
          <a:off x="452196" y="4293096"/>
          <a:ext cx="7992888" cy="18910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71249653"/>
                    </a:ext>
                  </a:extLst>
                </a:gridCol>
                <a:gridCol w="1001948">
                  <a:extLst>
                    <a:ext uri="{9D8B030D-6E8A-4147-A177-3AD203B41FA5}">
                      <a16:colId xmlns:a16="http://schemas.microsoft.com/office/drawing/2014/main" val="4035194555"/>
                    </a:ext>
                  </a:extLst>
                </a:gridCol>
                <a:gridCol w="832111">
                  <a:extLst>
                    <a:ext uri="{9D8B030D-6E8A-4147-A177-3AD203B41FA5}">
                      <a16:colId xmlns:a16="http://schemas.microsoft.com/office/drawing/2014/main" val="2167139243"/>
                    </a:ext>
                  </a:extLst>
                </a:gridCol>
                <a:gridCol w="1248167">
                  <a:extLst>
                    <a:ext uri="{9D8B030D-6E8A-4147-A177-3AD203B41FA5}">
                      <a16:colId xmlns:a16="http://schemas.microsoft.com/office/drawing/2014/main" val="569348461"/>
                    </a:ext>
                  </a:extLst>
                </a:gridCol>
                <a:gridCol w="970797">
                  <a:extLst>
                    <a:ext uri="{9D8B030D-6E8A-4147-A177-3AD203B41FA5}">
                      <a16:colId xmlns:a16="http://schemas.microsoft.com/office/drawing/2014/main" val="55540951"/>
                    </a:ext>
                  </a:extLst>
                </a:gridCol>
                <a:gridCol w="1275903">
                  <a:extLst>
                    <a:ext uri="{9D8B030D-6E8A-4147-A177-3AD203B41FA5}">
                      <a16:colId xmlns:a16="http://schemas.microsoft.com/office/drawing/2014/main" val="386398531"/>
                    </a:ext>
                  </a:extLst>
                </a:gridCol>
                <a:gridCol w="1007778">
                  <a:extLst>
                    <a:ext uri="{9D8B030D-6E8A-4147-A177-3AD203B41FA5}">
                      <a16:colId xmlns:a16="http://schemas.microsoft.com/office/drawing/2014/main" val="2820457928"/>
                    </a:ext>
                  </a:extLst>
                </a:gridCol>
              </a:tblGrid>
              <a:tr h="55473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N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accent6"/>
                          </a:solidFill>
                          <a:effectLst/>
                        </a:rPr>
                        <a:t>All: Wholly Attributable</a:t>
                      </a:r>
                      <a:endParaRPr lang="en-NZ" sz="160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accent6"/>
                          </a:solidFill>
                          <a:effectLst/>
                        </a:rPr>
                        <a:t>Acute: Wholly Attributable </a:t>
                      </a:r>
                      <a:endParaRPr lang="en-NZ" sz="160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accent6"/>
                          </a:solidFill>
                          <a:effectLst/>
                        </a:rPr>
                        <a:t>Chronic: Wholly Attributable</a:t>
                      </a:r>
                      <a:endParaRPr lang="en-NZ" sz="160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4589833"/>
                  </a:ext>
                </a:extLst>
              </a:tr>
              <a:tr h="5080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N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Crude rate</a:t>
                      </a:r>
                      <a:endParaRPr lang="en-N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Decile</a:t>
                      </a:r>
                      <a:endParaRPr lang="en-N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Crude rate</a:t>
                      </a:r>
                      <a:endParaRPr lang="en-N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Decile</a:t>
                      </a:r>
                      <a:endParaRPr lang="en-N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Crude rate</a:t>
                      </a:r>
                      <a:endParaRPr lang="en-N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Decile</a:t>
                      </a:r>
                      <a:endParaRPr lang="en-N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93091543"/>
                  </a:ext>
                </a:extLst>
              </a:tr>
              <a:tr h="41164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accent6"/>
                          </a:solidFill>
                          <a:effectLst/>
                        </a:rPr>
                        <a:t>New Zealand</a:t>
                      </a:r>
                      <a:endParaRPr lang="en-NZ" sz="160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279</a:t>
                      </a:r>
                      <a:endParaRPr lang="en-N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N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183</a:t>
                      </a:r>
                      <a:endParaRPr lang="en-N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N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96</a:t>
                      </a:r>
                      <a:endParaRPr lang="en-N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N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757412"/>
                  </a:ext>
                </a:extLst>
              </a:tr>
              <a:tr h="41605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accent6"/>
                          </a:solidFill>
                          <a:effectLst/>
                        </a:rPr>
                        <a:t>Kapiti District</a:t>
                      </a:r>
                      <a:endParaRPr lang="en-NZ" sz="160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251</a:t>
                      </a:r>
                      <a:endParaRPr lang="en-N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6</a:t>
                      </a:r>
                      <a:endParaRPr lang="en-N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171</a:t>
                      </a:r>
                      <a:endParaRPr lang="en-N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7</a:t>
                      </a:r>
                      <a:endParaRPr lang="en-N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80</a:t>
                      </a:r>
                      <a:endParaRPr lang="en-N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4</a:t>
                      </a:r>
                      <a:endParaRPr lang="en-N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174758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3932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AA81644-CAAF-8E3E-90D1-9292AEAD6B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/>
              <a:t>Should Kāpiti develop a LAP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77FAEAC9-84BA-DBD2-6B1E-6B0B49C85A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8555730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7A8B5-B7D0-C1A2-BC07-0729E6292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/>
          <a:lstStyle/>
          <a:p>
            <a:r>
              <a:rPr lang="en-NZ" sz="3600" dirty="0"/>
              <a:t>Community and stakeholder input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A7E37-6C78-E016-2FD8-5C3F332C20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688632"/>
          </a:xfrm>
        </p:spPr>
        <p:txBody>
          <a:bodyPr/>
          <a:lstStyle/>
          <a:p>
            <a:r>
              <a:rPr lang="en-NZ" sz="2400" dirty="0"/>
              <a:t>2014 survey (n=496)</a:t>
            </a:r>
          </a:p>
          <a:p>
            <a:pPr lvl="1"/>
            <a:r>
              <a:rPr lang="en-NZ" sz="2000" dirty="0"/>
              <a:t>Number of outlets “about right”</a:t>
            </a:r>
          </a:p>
          <a:p>
            <a:pPr lvl="1"/>
            <a:r>
              <a:rPr lang="en-NZ" sz="2000" dirty="0"/>
              <a:t>Mixed response to capping licence numbers</a:t>
            </a:r>
          </a:p>
          <a:p>
            <a:pPr lvl="1"/>
            <a:r>
              <a:rPr lang="en-NZ" sz="2000" dirty="0"/>
              <a:t>Support for proximity restrictions to sensitive sites</a:t>
            </a:r>
          </a:p>
          <a:p>
            <a:pPr lvl="1"/>
            <a:r>
              <a:rPr lang="en-NZ" sz="2000" dirty="0"/>
              <a:t>Most favoured opening and closing times for:</a:t>
            </a:r>
          </a:p>
          <a:p>
            <a:pPr lvl="2"/>
            <a:r>
              <a:rPr lang="en-NZ" sz="1800" dirty="0"/>
              <a:t>on-licences 12 noon to 12 midnight </a:t>
            </a:r>
          </a:p>
          <a:p>
            <a:pPr lvl="2"/>
            <a:r>
              <a:rPr lang="en-NZ" sz="1800" dirty="0"/>
              <a:t>off-licences: 12 noon (with earlier time for supermarkets) to 10.00pm</a:t>
            </a:r>
          </a:p>
          <a:p>
            <a:r>
              <a:rPr lang="en-NZ" sz="2400" dirty="0"/>
              <a:t>2021 survey (n=415)</a:t>
            </a:r>
          </a:p>
          <a:p>
            <a:pPr lvl="1"/>
            <a:r>
              <a:rPr lang="en-NZ" sz="2000" dirty="0"/>
              <a:t>Broad support for additional or amended settings from the default settings in the Act</a:t>
            </a:r>
          </a:p>
          <a:p>
            <a:pPr lvl="1"/>
            <a:r>
              <a:rPr lang="en-NZ" sz="2000" dirty="0"/>
              <a:t>Minimum distances between off-licences and sensitive sites (less concern for other licence types) </a:t>
            </a:r>
          </a:p>
          <a:p>
            <a:pPr lvl="1"/>
            <a:r>
              <a:rPr lang="en-NZ" sz="2000" dirty="0"/>
              <a:t>Limiting numbers of licences strongly supported, particularly in Ōtaki, Paraparaumu and Paraparaumu Beach</a:t>
            </a:r>
          </a:p>
          <a:p>
            <a:pPr lvl="2"/>
            <a:r>
              <a:rPr lang="en-NZ" sz="1800" dirty="0"/>
              <a:t>on-licences 10am to 11pm</a:t>
            </a:r>
          </a:p>
          <a:p>
            <a:pPr lvl="2"/>
            <a:r>
              <a:rPr lang="en-NZ" sz="1800" dirty="0"/>
              <a:t>off-licences: 9am to 9pm</a:t>
            </a:r>
          </a:p>
          <a:p>
            <a:pPr lvl="1"/>
            <a:endParaRPr lang="en-NZ" sz="2000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2649313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1BBD5-A355-3579-AC64-1897394A5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Other stakeholder input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D407E-2D71-D486-5887-A3A90B02C0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001" y="1340768"/>
            <a:ext cx="8424936" cy="4896544"/>
          </a:xfrm>
        </p:spPr>
        <p:txBody>
          <a:bodyPr/>
          <a:lstStyle/>
          <a:p>
            <a:r>
              <a:rPr lang="en-NZ" sz="2800" dirty="0"/>
              <a:t>Licenced organisations were in favour of minimal restrictions, generally not supporting any significant change to status quo</a:t>
            </a:r>
          </a:p>
          <a:p>
            <a:r>
              <a:rPr lang="en-NZ" sz="2800" dirty="0"/>
              <a:t>Community advocacy organisations:</a:t>
            </a:r>
          </a:p>
          <a:p>
            <a:pPr lvl="1"/>
            <a:r>
              <a:rPr lang="en-NZ" sz="2400" dirty="0"/>
              <a:t>Cancer Society supported more restrictive policies </a:t>
            </a:r>
            <a:r>
              <a:rPr lang="en-NZ" sz="2400" i="1" dirty="0"/>
              <a:t>“to avoid adding to the health burden to low socio-economic areas”</a:t>
            </a:r>
          </a:p>
          <a:p>
            <a:pPr lvl="1"/>
            <a:r>
              <a:rPr lang="en-NZ" sz="2400" dirty="0"/>
              <a:t>Ōtaki community expressed deep concern about impact of alcohol  on their community and especially </a:t>
            </a:r>
            <a:r>
              <a:rPr lang="en-NZ" sz="2400" dirty="0" err="1"/>
              <a:t>tamariki</a:t>
            </a:r>
            <a:r>
              <a:rPr lang="en-NZ" sz="2400" dirty="0"/>
              <a:t> and rangatahi (noting the high proportion of young people in Ōtaki)</a:t>
            </a:r>
          </a:p>
          <a:p>
            <a:pPr marL="457200" lvl="1" indent="0">
              <a:buNone/>
            </a:pPr>
            <a:endParaRPr lang="en-NZ" sz="2400" dirty="0"/>
          </a:p>
        </p:txBody>
      </p:sp>
    </p:spTree>
    <p:extLst>
      <p:ext uri="{BB962C8B-B14F-4D97-AF65-F5344CB8AC3E}">
        <p14:creationId xmlns:p14="http://schemas.microsoft.com/office/powerpoint/2010/main" val="29280327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3915F17-4927-6B77-864E-14FD21939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06090"/>
          </a:xfrm>
        </p:spPr>
        <p:txBody>
          <a:bodyPr/>
          <a:lstStyle/>
          <a:p>
            <a:r>
              <a:rPr lang="en-NZ" sz="3600" dirty="0"/>
              <a:t>What can an LAP do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CF8D81-A1F7-0FFF-0DA6-C19A4ED817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64925"/>
          </a:xfrm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  <a:tabLst>
                <a:tab pos="461963" algn="l"/>
              </a:tabLst>
            </a:pPr>
            <a:r>
              <a:rPr lang="en-NZ" sz="2400" dirty="0"/>
              <a:t>Provides for communities to input at the policy level reducing the need for the community to repeatedly challenge licencing applications</a:t>
            </a:r>
          </a:p>
          <a:p>
            <a:pPr marL="342900" lvl="1" indent="-342900">
              <a:buFont typeface="Arial" panose="020B0604020202020204" pitchFamily="34" charset="0"/>
              <a:buChar char="•"/>
              <a:tabLst>
                <a:tab pos="720090" algn="l"/>
              </a:tabLst>
            </a:pPr>
            <a:r>
              <a:rPr lang="en-NZ" sz="2400" dirty="0"/>
              <a:t>Has the potential to reduce alcohol-related harms, particularly violence, road crashes, other injuries, and alcohol related disease and dependency:</a:t>
            </a:r>
          </a:p>
          <a:p>
            <a:pPr marL="400050" lvl="2" indent="0">
              <a:buNone/>
              <a:tabLst>
                <a:tab pos="720090" algn="l"/>
              </a:tabLst>
            </a:pPr>
            <a:r>
              <a:rPr lang="en-NZ" dirty="0"/>
              <a:t>- </a:t>
            </a:r>
            <a:r>
              <a:rPr lang="en-NZ" sz="2200" dirty="0"/>
              <a:t>through reducing accessibility and availability of alcohol:</a:t>
            </a:r>
          </a:p>
          <a:p>
            <a:pPr marL="1200150" lvl="3" indent="-342900">
              <a:buFont typeface="Wingdings" panose="05000000000000000000" pitchFamily="2" charset="2"/>
              <a:buChar char="§"/>
              <a:tabLst>
                <a:tab pos="720090" algn="l"/>
              </a:tabLst>
            </a:pPr>
            <a:r>
              <a:rPr lang="en-NZ" dirty="0"/>
              <a:t>by managing the location and density of outlets, and</a:t>
            </a:r>
          </a:p>
          <a:p>
            <a:pPr marL="1200150" lvl="3" indent="-342900">
              <a:buFont typeface="Wingdings" panose="05000000000000000000" pitchFamily="2" charset="2"/>
              <a:buChar char="§"/>
              <a:tabLst>
                <a:tab pos="720090" algn="l"/>
              </a:tabLst>
            </a:pPr>
            <a:r>
              <a:rPr lang="en-NZ" dirty="0"/>
              <a:t>secondary to this, through price, as closely clustered outlets often compete on price</a:t>
            </a:r>
          </a:p>
          <a:p>
            <a:pPr marL="1200150" lvl="3" indent="-342900">
              <a:buFont typeface="Wingdings" panose="05000000000000000000" pitchFamily="2" charset="2"/>
              <a:buChar char="§"/>
              <a:tabLst>
                <a:tab pos="720090" algn="l"/>
              </a:tabLst>
            </a:pPr>
            <a:r>
              <a:rPr lang="en-NZ" dirty="0"/>
              <a:t>by varying maximum trading hours that may be less (or greater than), the default hours in the Act   </a:t>
            </a:r>
          </a:p>
          <a:p>
            <a:pPr marL="0" indent="0"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2877763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ED5C8-CB25-47A4-17C2-02247605C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/>
          <a:lstStyle/>
          <a:p>
            <a:r>
              <a:rPr lang="en-NZ" sz="3600" dirty="0"/>
              <a:t>Decision precedence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987A3E-0882-6F02-C54C-119F69EBCD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28592"/>
          </a:xfrm>
        </p:spPr>
        <p:txBody>
          <a:bodyPr/>
          <a:lstStyle/>
          <a:p>
            <a:r>
              <a:rPr lang="en-NZ" sz="2400" dirty="0"/>
              <a:t>Must only cover matters set out in section 77 of the Act – licensing matters</a:t>
            </a:r>
          </a:p>
          <a:p>
            <a:r>
              <a:rPr lang="en-NZ" sz="2400" dirty="0"/>
              <a:t>Reasonable and proportionate</a:t>
            </a:r>
          </a:p>
          <a:p>
            <a:r>
              <a:rPr lang="en-NZ" sz="2400" dirty="0"/>
              <a:t>Local – relevant to the issues of the district or community</a:t>
            </a:r>
          </a:p>
          <a:p>
            <a:r>
              <a:rPr lang="en-NZ" sz="2400" dirty="0"/>
              <a:t>Precautionary – with intent to minimise, protect from alcohol-related harm</a:t>
            </a:r>
          </a:p>
          <a:p>
            <a:r>
              <a:rPr lang="en-NZ" sz="2400" dirty="0"/>
              <a:t>An ARLA decision has held that:</a:t>
            </a:r>
          </a:p>
          <a:p>
            <a:pPr lvl="1"/>
            <a:r>
              <a: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minimisation sought by the Act’s object is not just to simply reduce alcohol related harm, rather, </a:t>
            </a:r>
            <a:r>
              <a:rPr lang="en-GB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“… the aim is the </a:t>
            </a:r>
            <a:r>
              <a:rPr lang="en-GB" sz="20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minimisation </a:t>
            </a:r>
            <a:r>
              <a:rPr lang="en-GB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of alcohol related harm; </a:t>
            </a:r>
            <a:r>
              <a:rPr lang="en-GB" sz="20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not merely its reduction</a:t>
            </a:r>
            <a:r>
              <a:rPr lang="en-GB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Minimisation means </a:t>
            </a:r>
            <a:r>
              <a:rPr lang="en-GB" sz="20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‘reduced to the smallest amount, extent of degree’ </a:t>
            </a:r>
            <a:r>
              <a:rPr lang="en-GB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(New Oxford Dictionary).”</a:t>
            </a:r>
          </a:p>
          <a:p>
            <a:r>
              <a:rPr lang="en-NZ" sz="2400" i="1" dirty="0"/>
              <a:t>Balanced – </a:t>
            </a:r>
            <a:r>
              <a:rPr lang="en-NZ" sz="2400" b="1" i="1" dirty="0"/>
              <a:t>“</a:t>
            </a:r>
            <a:r>
              <a:rPr lang="en-US" sz="2400" b="1" i="1" dirty="0"/>
              <a:t>for the benefit of the community as a whole”</a:t>
            </a:r>
            <a:endParaRPr lang="en-NZ" sz="2400" b="1" i="1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0693715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AB4F3-2174-5504-EE89-8322714CE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04056"/>
          </a:xfrm>
        </p:spPr>
        <p:txBody>
          <a:bodyPr/>
          <a:lstStyle/>
          <a:p>
            <a:r>
              <a:rPr lang="en-NZ" sz="3600" dirty="0"/>
              <a:t>Section 77 provisions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584E19A-2557-537B-57B4-4063D01178F6}"/>
              </a:ext>
            </a:extLst>
          </p:cNvPr>
          <p:cNvSpPr txBox="1"/>
          <p:nvPr/>
        </p:nvSpPr>
        <p:spPr>
          <a:xfrm>
            <a:off x="395536" y="620688"/>
            <a:ext cx="84249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/>
              <a:t>s.77(1): A local alcohol policy may include policies on any or all of the following matters relating to licensing (and no others):</a:t>
            </a:r>
            <a:endParaRPr lang="en-NZ" sz="1500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79E9311D-B521-D5DE-0556-01667CA1FB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9934887"/>
              </p:ext>
            </p:extLst>
          </p:nvPr>
        </p:nvGraphicFramePr>
        <p:xfrm>
          <a:off x="179513" y="1174687"/>
          <a:ext cx="8856983" cy="55871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548">
                  <a:extLst>
                    <a:ext uri="{9D8B030D-6E8A-4147-A177-3AD203B41FA5}">
                      <a16:colId xmlns:a16="http://schemas.microsoft.com/office/drawing/2014/main" val="152034353"/>
                    </a:ext>
                  </a:extLst>
                </a:gridCol>
                <a:gridCol w="1959699">
                  <a:extLst>
                    <a:ext uri="{9D8B030D-6E8A-4147-A177-3AD203B41FA5}">
                      <a16:colId xmlns:a16="http://schemas.microsoft.com/office/drawing/2014/main" val="3403177382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237317601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val="1056905767"/>
                    </a:ext>
                  </a:extLst>
                </a:gridCol>
              </a:tblGrid>
              <a:tr h="357540"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500" dirty="0">
                          <a:solidFill>
                            <a:schemeClr val="tx1"/>
                          </a:solidFill>
                        </a:rPr>
                        <a:t>Sub-section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500" dirty="0">
                          <a:solidFill>
                            <a:schemeClr val="tx1"/>
                          </a:solidFill>
                        </a:rPr>
                        <a:t>How used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500" dirty="0">
                          <a:solidFill>
                            <a:schemeClr val="tx1"/>
                          </a:solidFill>
                        </a:rPr>
                        <a:t>Policy Impact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5788670"/>
                  </a:ext>
                </a:extLst>
              </a:tr>
              <a:tr h="1162005">
                <a:tc>
                  <a:txBody>
                    <a:bodyPr/>
                    <a:lstStyle/>
                    <a:p>
                      <a:r>
                        <a:rPr lang="en-NZ" sz="13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location of licensed premises by reference to broad areas</a:t>
                      </a:r>
                      <a:endParaRPr lang="en-NZ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Can control the location of outlets with respect to local areas and communities.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ie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: outlets may only be established in town centres (This can also be controlled through the District Plan)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Impact: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 cross-licence category consideration, to use to control overall availability and accessibility of alcohol to particular areas and communities, reducing easy availability and price competition</a:t>
                      </a:r>
                    </a:p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Balance: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Equity of reasonable access and equitable rights to sell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1042935"/>
                  </a:ext>
                </a:extLst>
              </a:tr>
              <a:tr h="1340775">
                <a:tc>
                  <a:txBody>
                    <a:bodyPr/>
                    <a:lstStyle/>
                    <a:p>
                      <a:r>
                        <a:rPr lang="en-NZ" sz="13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location of licensed premises by reference to proximity to premises of a particular kind or kinds</a:t>
                      </a:r>
                      <a:endParaRPr lang="en-NZ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Can control location of outlets in proximity to other outlets </a:t>
                      </a:r>
                    </a:p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ie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: require that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off-licence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premises be at least 500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metres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(or some other distance) from each other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Impact: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By controlling outlet proximity, concentrations of outlets in areas of vulnerable populations (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ie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high deprivation areas) may be managed. Manages price competition (arising from density of outlets).</a:t>
                      </a:r>
                    </a:p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Balance: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controlling outlet numbers while avoiding monopoly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5757668"/>
                  </a:ext>
                </a:extLst>
              </a:tr>
              <a:tr h="1162005">
                <a:tc>
                  <a:txBody>
                    <a:bodyPr/>
                    <a:lstStyle/>
                    <a:p>
                      <a:r>
                        <a:rPr lang="en-NZ" sz="13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location of licensed premises by reference to proximity to facilities of a particular kind or kinds</a:t>
                      </a:r>
                      <a:endParaRPr lang="en-NZ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Can control location of outlets to sensitive sites.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ie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: could require licensed premises to be at least 500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metres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(or some other distance) from schools, health centres, marae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etc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Impact: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Exposure to alcohol product availability, its visibility and advertising, increases likelihood of alcohol use. Reducing exposure of alcohol products to children and other vulnerable communities helps mitigate this.</a:t>
                      </a:r>
                    </a:p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Balance: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Equitable rights to carry on trade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7302931"/>
                  </a:ext>
                </a:extLst>
              </a:tr>
              <a:tr h="1472349">
                <a:tc>
                  <a:txBody>
                    <a:bodyPr/>
                    <a:lstStyle/>
                    <a:p>
                      <a:r>
                        <a:rPr lang="en-NZ" sz="13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whether further licences (or licences of a particular kind or kinds) should be issued for premises in the district concerned, or any stated part of the district</a:t>
                      </a:r>
                      <a:endParaRPr lang="en-NZ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Provides the ability to cap for the district, or for a local area or community, the number of licences in total, or the number of a particular type of licence.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ie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: a cap 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off-licences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in Paraparaumu Central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Impact: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 fine tuning of sub-section (a), this provision allows targeting of particular licence categories to reduce availability, price competition and excessive marketing to vulnerable populations.</a:t>
                      </a:r>
                    </a:p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Balance: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Fairness and equity and equitable rights to sell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03569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06305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0ADCD-3DC1-FBD9-399A-1D2A5547A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64191"/>
            <a:ext cx="8229600" cy="706090"/>
          </a:xfrm>
        </p:spPr>
        <p:txBody>
          <a:bodyPr/>
          <a:lstStyle/>
          <a:p>
            <a:r>
              <a:rPr lang="en-NZ" sz="3600" dirty="0"/>
              <a:t>Section 77 provisions </a:t>
            </a:r>
            <a:r>
              <a:rPr lang="en-NZ" sz="3200" dirty="0"/>
              <a:t>(cont.)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D09B437-C48B-52B0-A94C-3DBF860F0F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6200602"/>
              </p:ext>
            </p:extLst>
          </p:nvPr>
        </p:nvGraphicFramePr>
        <p:xfrm>
          <a:off x="143508" y="980728"/>
          <a:ext cx="8856984" cy="55259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795">
                  <a:extLst>
                    <a:ext uri="{9D8B030D-6E8A-4147-A177-3AD203B41FA5}">
                      <a16:colId xmlns:a16="http://schemas.microsoft.com/office/drawing/2014/main" val="3279841135"/>
                    </a:ext>
                  </a:extLst>
                </a:gridCol>
                <a:gridCol w="2446501">
                  <a:extLst>
                    <a:ext uri="{9D8B030D-6E8A-4147-A177-3AD203B41FA5}">
                      <a16:colId xmlns:a16="http://schemas.microsoft.com/office/drawing/2014/main" val="1668812555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524469689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3356416074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500" dirty="0">
                          <a:solidFill>
                            <a:schemeClr val="tx1"/>
                          </a:solidFill>
                        </a:rPr>
                        <a:t>Sub-section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500" dirty="0">
                          <a:solidFill>
                            <a:schemeClr val="tx1"/>
                          </a:solidFill>
                        </a:rPr>
                        <a:t>How used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500" dirty="0">
                          <a:solidFill>
                            <a:schemeClr val="tx1"/>
                          </a:solidFill>
                        </a:rPr>
                        <a:t>Policy Impact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9874866"/>
                  </a:ext>
                </a:extLst>
              </a:tr>
              <a:tr h="1407331">
                <a:tc>
                  <a:txBody>
                    <a:bodyPr/>
                    <a:lstStyle/>
                    <a:p>
                      <a:r>
                        <a:rPr lang="en-NZ" sz="13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maximum trading hours</a:t>
                      </a:r>
                      <a:endParaRPr lang="en-NZ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Provides the ability to extend or reduce trading hours from the default hours in the Act for different licence types.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ie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off-licences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could be restricted to a 9.00am to 9.00pm trading window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Impact: </a:t>
                      </a:r>
                      <a:r>
                        <a:rPr lang="en-US" sz="1200" dirty="0"/>
                        <a:t>As with sub-section (a), this provision can be used to control overall availability and accessibility of alcohol.</a:t>
                      </a:r>
                    </a:p>
                    <a:p>
                      <a:r>
                        <a:rPr lang="en-US" sz="1200" b="1" dirty="0"/>
                        <a:t>Balance</a:t>
                      </a:r>
                      <a:r>
                        <a:rPr lang="en-US" sz="1200" dirty="0"/>
                        <a:t>: Equity of reasonable access and equitable rights to sell. The balance between positive and negative impacts on amenity of entertainment precincts.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44991"/>
                  </a:ext>
                </a:extLst>
              </a:tr>
              <a:tr h="1782620">
                <a:tc>
                  <a:txBody>
                    <a:bodyPr/>
                    <a:lstStyle/>
                    <a:p>
                      <a:r>
                        <a:rPr lang="en-NZ" sz="13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issue of licences, or licences of a particular kind or kinds, subject to discretionary conditions</a:t>
                      </a:r>
                      <a:endParaRPr lang="en-NZ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Provides an ability to specify particular conditions that may be imposed in certain circumstances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ie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price advertising in public facing areas (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ie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. in shop window), could be specified to minimise price competition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delivery conditions on an on-line sales outlet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Impact: May allow for applications of specific conditions in particular one-off or recurring situations where circumstances require (</a:t>
                      </a:r>
                      <a:r>
                        <a:rPr lang="en-US" sz="1200" dirty="0" err="1"/>
                        <a:t>ie</a:t>
                      </a:r>
                      <a:r>
                        <a:rPr lang="en-US" sz="1200" dirty="0"/>
                        <a:t>. to ensure a renewed licensed now meets LAP provisions).</a:t>
                      </a:r>
                    </a:p>
                    <a:p>
                      <a:r>
                        <a:rPr lang="en-US" sz="1200" dirty="0"/>
                        <a:t>Balance: Ensuring alcohol sale and supply is undertaken safely and responsibly in specific situations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825668"/>
                  </a:ext>
                </a:extLst>
              </a:tr>
              <a:tr h="1970264">
                <a:tc>
                  <a:txBody>
                    <a:bodyPr/>
                    <a:lstStyle/>
                    <a:p>
                      <a:r>
                        <a:rPr lang="en-NZ" sz="13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1200" dirty="0">
                          <a:solidFill>
                            <a:schemeClr val="tx1"/>
                          </a:solidFill>
                        </a:rPr>
                        <a:t>one-way door restrictions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Provides an ability to impose one-way door restrictions to licences of a particular type or in a particular area.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ie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a restriction on on-licence bars and night-clubs in a particular area (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ie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town centre)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Impact:</a:t>
                      </a:r>
                      <a:r>
                        <a:rPr lang="en-NZ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staggering the time customers leave licensed premises, decreases crowds exiting at same time, reduces migration between premises and can help decrease ‘preloading behaviour’. </a:t>
                      </a:r>
                    </a:p>
                    <a:p>
                      <a:r>
                        <a:rPr lang="en-GB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Balance:</a:t>
                      </a: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Relies on an effective working relationship between Police, licensees and licensing authority. Restricts personal choice and movement and has had problematic efficacy where instituted</a:t>
                      </a:r>
                      <a:endParaRPr lang="en-N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51748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67503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16226-8CCD-14AE-62BC-9B22B3BF7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/>
          <a:lstStyle/>
          <a:p>
            <a:r>
              <a:rPr lang="en-NZ" sz="3600" dirty="0"/>
              <a:t>Non-LAP based policy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9948A-87A6-C13C-ACF1-39F934E2E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052736"/>
            <a:ext cx="8568952" cy="5112568"/>
          </a:xfrm>
        </p:spPr>
        <p:txBody>
          <a:bodyPr/>
          <a:lstStyle/>
          <a:p>
            <a:r>
              <a:rPr lang="en-NZ" sz="2400" dirty="0"/>
              <a:t>However, Council could explore other non-LAP actions to support alcohol-harm minimisation:</a:t>
            </a:r>
          </a:p>
          <a:p>
            <a:pPr lvl="1"/>
            <a:r>
              <a:rPr lang="en-NZ" sz="1900" b="0" i="0" u="none" strike="noStrike" baseline="0" dirty="0">
                <a:solidFill>
                  <a:srgbClr val="000000"/>
                </a:solidFill>
              </a:rPr>
              <a:t>Provide strong, visible support for alcohol harm minimisation </a:t>
            </a:r>
          </a:p>
          <a:p>
            <a:pPr lvl="1"/>
            <a:r>
              <a:rPr lang="en-US" sz="1900" dirty="0"/>
              <a:t>Prohibit the display of alcohol related marketing or signage on public footpaths outside or within immediate vicinity of licensed premises</a:t>
            </a:r>
          </a:p>
          <a:p>
            <a:pPr lvl="1"/>
            <a:r>
              <a:rPr lang="en-US" sz="1900" b="0" i="0" u="none" strike="noStrike" baseline="0" dirty="0">
                <a:solidFill>
                  <a:srgbClr val="000000"/>
                </a:solidFill>
              </a:rPr>
              <a:t>Prohibit the display of alcohol related promotion or marketing on any council owned infrastructure, facilities or services </a:t>
            </a:r>
          </a:p>
          <a:p>
            <a:pPr lvl="1"/>
            <a:r>
              <a:rPr lang="en-US" sz="1900" b="0" i="0" u="none" strike="noStrike" baseline="0" dirty="0">
                <a:solidFill>
                  <a:srgbClr val="000000"/>
                </a:solidFill>
              </a:rPr>
              <a:t>Develop policies that require any council-run local events or events that require a council permit, to not allow the marketing and promotion of alcohol </a:t>
            </a:r>
          </a:p>
          <a:p>
            <a:pPr lvl="1"/>
            <a:r>
              <a:rPr lang="en-US" sz="1900" b="0" i="0" u="none" strike="noStrike" baseline="0" dirty="0">
                <a:solidFill>
                  <a:srgbClr val="000000"/>
                </a:solidFill>
              </a:rPr>
              <a:t>Develop policies for groups, clubs or other associations accessing facilities and seeking council grants to eliminate alcohol sponsorship</a:t>
            </a:r>
            <a:endParaRPr lang="en-NZ" sz="1900" dirty="0">
              <a:solidFill>
                <a:srgbClr val="000000"/>
              </a:solidFill>
            </a:endParaRPr>
          </a:p>
          <a:p>
            <a:pPr lvl="1"/>
            <a:r>
              <a:rPr lang="en-US" sz="1900" b="0" i="0" u="none" strike="noStrike" baseline="0" dirty="0">
                <a:solidFill>
                  <a:srgbClr val="000000"/>
                </a:solidFill>
              </a:rPr>
              <a:t>Council can set an example by encouraging their own events or </a:t>
            </a:r>
            <a:br>
              <a:rPr lang="en-US" sz="1900" b="0" i="0" u="none" strike="noStrike" baseline="0" dirty="0">
                <a:solidFill>
                  <a:srgbClr val="000000"/>
                </a:solidFill>
              </a:rPr>
            </a:br>
            <a:r>
              <a:rPr lang="en-US" sz="1900" b="0" i="0" u="none" strike="noStrike" baseline="0" dirty="0">
                <a:solidFill>
                  <a:srgbClr val="000000"/>
                </a:solidFill>
              </a:rPr>
              <a:t>council operated premises and spaces to be alcohol free </a:t>
            </a:r>
          </a:p>
          <a:p>
            <a:pPr lvl="1"/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endParaRPr lang="en-NZ" sz="2000" dirty="0"/>
          </a:p>
        </p:txBody>
      </p:sp>
    </p:spTree>
    <p:extLst>
      <p:ext uri="{BB962C8B-B14F-4D97-AF65-F5344CB8AC3E}">
        <p14:creationId xmlns:p14="http://schemas.microsoft.com/office/powerpoint/2010/main" val="2402057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7E243-2890-87A0-56D9-C6842B316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/>
          <a:lstStyle/>
          <a:p>
            <a:r>
              <a:rPr lang="en-NZ" sz="3600" dirty="0"/>
              <a:t>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0D588A-0D31-31A9-ADE3-47D143A1E7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712979"/>
            <a:ext cx="8928992" cy="5889980"/>
          </a:xfrm>
        </p:spPr>
        <p:txBody>
          <a:bodyPr/>
          <a:lstStyle/>
          <a:p>
            <a:r>
              <a:rPr lang="en-NZ" sz="2000" dirty="0"/>
              <a:t>Previous SSA Act considerations:</a:t>
            </a:r>
          </a:p>
          <a:p>
            <a:pPr lvl="1"/>
            <a:r>
              <a:rPr lang="en-NZ" sz="1800" dirty="0"/>
              <a:t>Harm minimisation private member’s Amendment Bill</a:t>
            </a:r>
          </a:p>
          <a:p>
            <a:pPr lvl="2"/>
            <a:r>
              <a:rPr lang="en-NZ" sz="1800" dirty="0"/>
              <a:t>Removing appeals process / Restricting alcohol advertising and sponsorship</a:t>
            </a:r>
          </a:p>
          <a:p>
            <a:pPr lvl="2"/>
            <a:r>
              <a:rPr lang="en-NZ" sz="1800" dirty="0"/>
              <a:t>Council resolved to support</a:t>
            </a:r>
          </a:p>
          <a:p>
            <a:pPr lvl="1"/>
            <a:r>
              <a:rPr lang="en-NZ" sz="2000" dirty="0"/>
              <a:t>Community Participation Amendment Bill</a:t>
            </a:r>
          </a:p>
          <a:p>
            <a:pPr lvl="2"/>
            <a:r>
              <a:rPr lang="en-NZ" sz="1800" dirty="0"/>
              <a:t>Removes appeal rights / Resolves the inconsistency between LAPs and the renewal of licences / Widens eligibility of who can object to an alcohol licence application/ Makes DLC hearings less formal</a:t>
            </a:r>
          </a:p>
          <a:p>
            <a:pPr lvl="2"/>
            <a:r>
              <a:rPr lang="en-NZ" sz="1800" dirty="0"/>
              <a:t>Council submitted, generally supporting, but </a:t>
            </a:r>
          </a:p>
          <a:p>
            <a:pPr lvl="3"/>
            <a:r>
              <a:rPr lang="en-NZ" sz="1600" dirty="0"/>
              <a:t>recommending tightening of proposed eligibility criteria for objectors, and</a:t>
            </a:r>
          </a:p>
          <a:p>
            <a:pPr lvl="3"/>
            <a:r>
              <a:rPr lang="en-NZ" sz="1600" dirty="0"/>
              <a:t>in lieu of not removing cross-examination, recommending that lawyers be excluded form DLC hearings</a:t>
            </a:r>
          </a:p>
          <a:p>
            <a:r>
              <a:rPr lang="en-NZ" sz="2000" dirty="0"/>
              <a:t>Currently 41 of the 67 TLAs have an LAP, but only 35% of population covered (Auckland, Hamilton, Wellington, &amp; Christchurch do not have one)</a:t>
            </a:r>
          </a:p>
          <a:p>
            <a:r>
              <a:rPr lang="en-NZ" sz="2000" dirty="0"/>
              <a:t>Supreme Court ruling - Auckland now able to adopt its LAP</a:t>
            </a:r>
          </a:p>
          <a:p>
            <a:pPr marL="0" indent="0">
              <a:buNone/>
            </a:pPr>
            <a:endParaRPr lang="en-NZ" sz="2200" dirty="0"/>
          </a:p>
        </p:txBody>
      </p:sp>
    </p:spTree>
    <p:extLst>
      <p:ext uri="{BB962C8B-B14F-4D97-AF65-F5344CB8AC3E}">
        <p14:creationId xmlns:p14="http://schemas.microsoft.com/office/powerpoint/2010/main" val="15809794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FFF22-469D-E20C-1EB2-A3D3E11A2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08112"/>
          </a:xfrm>
        </p:spPr>
        <p:txBody>
          <a:bodyPr/>
          <a:lstStyle/>
          <a:p>
            <a:r>
              <a:rPr lang="en-NZ" sz="3600" dirty="0"/>
              <a:t>Should we vary licensing conditions through a LAP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02BBFD-2D2A-7E2B-BB8C-7965C55F8C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/>
          <a:lstStyle/>
          <a:p>
            <a:r>
              <a:rPr lang="en-NZ" sz="2300" dirty="0"/>
              <a:t>Do you think Kāpiti should have a Local Alcohol Policy</a:t>
            </a:r>
          </a:p>
          <a:p>
            <a:r>
              <a:rPr lang="en-NZ" sz="2300" dirty="0"/>
              <a:t>If used, should they be applied:</a:t>
            </a:r>
          </a:p>
          <a:p>
            <a:pPr lvl="1"/>
            <a:r>
              <a:rPr lang="en-NZ" sz="2000" b="1" dirty="0"/>
              <a:t>across the whole district</a:t>
            </a:r>
            <a:r>
              <a:rPr lang="en-NZ" sz="2000" dirty="0"/>
              <a:t>, or </a:t>
            </a:r>
          </a:p>
          <a:p>
            <a:pPr lvl="1"/>
            <a:r>
              <a:rPr lang="en-NZ" sz="2000" b="1" dirty="0"/>
              <a:t>only to identified communities/areas</a:t>
            </a:r>
            <a:endParaRPr lang="en-NZ" sz="2000" dirty="0"/>
          </a:p>
          <a:p>
            <a:r>
              <a:rPr lang="en-NZ" sz="2300" dirty="0"/>
              <a:t>Which of the licensing policy levers do you think are appropriate for Kāpiti</a:t>
            </a:r>
          </a:p>
          <a:p>
            <a:pPr lvl="1"/>
            <a:r>
              <a:rPr lang="en-NZ" sz="2000" dirty="0"/>
              <a:t>location restrictions</a:t>
            </a:r>
          </a:p>
          <a:p>
            <a:pPr lvl="1"/>
            <a:r>
              <a:rPr lang="en-NZ" sz="2000" dirty="0"/>
              <a:t>proximity restrictions:</a:t>
            </a:r>
          </a:p>
          <a:p>
            <a:pPr lvl="2"/>
            <a:r>
              <a:rPr lang="en-NZ" sz="1800" dirty="0"/>
              <a:t>to each other</a:t>
            </a:r>
          </a:p>
          <a:p>
            <a:pPr lvl="2"/>
            <a:r>
              <a:rPr lang="en-NZ" sz="1800" dirty="0"/>
              <a:t>to sensitive sites</a:t>
            </a:r>
          </a:p>
          <a:p>
            <a:pPr lvl="1"/>
            <a:r>
              <a:rPr lang="en-NZ" sz="2000" dirty="0"/>
              <a:t>capping licensing numbers (which types of licence, or all)</a:t>
            </a:r>
          </a:p>
          <a:p>
            <a:pPr lvl="1"/>
            <a:r>
              <a:rPr lang="en-NZ" sz="2000" dirty="0"/>
              <a:t>trading hours (shorter/longer to default)</a:t>
            </a:r>
          </a:p>
          <a:p>
            <a:pPr lvl="1"/>
            <a:r>
              <a:rPr lang="en-NZ" sz="2000" dirty="0"/>
              <a:t>one-way door restrictions</a:t>
            </a:r>
          </a:p>
          <a:p>
            <a:pPr lvl="1"/>
            <a:r>
              <a:rPr lang="en-NZ" sz="2000" dirty="0"/>
              <a:t>special licensing condition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3036018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9C3FA162-CB4B-6631-01CC-8C0BC15588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808847"/>
              </p:ext>
            </p:extLst>
          </p:nvPr>
        </p:nvGraphicFramePr>
        <p:xfrm>
          <a:off x="251520" y="188640"/>
          <a:ext cx="8640963" cy="63878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1654">
                  <a:extLst>
                    <a:ext uri="{9D8B030D-6E8A-4147-A177-3AD203B41FA5}">
                      <a16:colId xmlns:a16="http://schemas.microsoft.com/office/drawing/2014/main" val="1894253489"/>
                    </a:ext>
                  </a:extLst>
                </a:gridCol>
                <a:gridCol w="954187">
                  <a:extLst>
                    <a:ext uri="{9D8B030D-6E8A-4147-A177-3AD203B41FA5}">
                      <a16:colId xmlns:a16="http://schemas.microsoft.com/office/drawing/2014/main" val="3042051036"/>
                    </a:ext>
                  </a:extLst>
                </a:gridCol>
                <a:gridCol w="954187">
                  <a:extLst>
                    <a:ext uri="{9D8B030D-6E8A-4147-A177-3AD203B41FA5}">
                      <a16:colId xmlns:a16="http://schemas.microsoft.com/office/drawing/2014/main" val="2363628081"/>
                    </a:ext>
                  </a:extLst>
                </a:gridCol>
                <a:gridCol w="954187">
                  <a:extLst>
                    <a:ext uri="{9D8B030D-6E8A-4147-A177-3AD203B41FA5}">
                      <a16:colId xmlns:a16="http://schemas.microsoft.com/office/drawing/2014/main" val="29176899"/>
                    </a:ext>
                  </a:extLst>
                </a:gridCol>
                <a:gridCol w="954187">
                  <a:extLst>
                    <a:ext uri="{9D8B030D-6E8A-4147-A177-3AD203B41FA5}">
                      <a16:colId xmlns:a16="http://schemas.microsoft.com/office/drawing/2014/main" val="1875180198"/>
                    </a:ext>
                  </a:extLst>
                </a:gridCol>
                <a:gridCol w="954187">
                  <a:extLst>
                    <a:ext uri="{9D8B030D-6E8A-4147-A177-3AD203B41FA5}">
                      <a16:colId xmlns:a16="http://schemas.microsoft.com/office/drawing/2014/main" val="3275822517"/>
                    </a:ext>
                  </a:extLst>
                </a:gridCol>
                <a:gridCol w="954187">
                  <a:extLst>
                    <a:ext uri="{9D8B030D-6E8A-4147-A177-3AD203B41FA5}">
                      <a16:colId xmlns:a16="http://schemas.microsoft.com/office/drawing/2014/main" val="1201286200"/>
                    </a:ext>
                  </a:extLst>
                </a:gridCol>
                <a:gridCol w="954187">
                  <a:extLst>
                    <a:ext uri="{9D8B030D-6E8A-4147-A177-3AD203B41FA5}">
                      <a16:colId xmlns:a16="http://schemas.microsoft.com/office/drawing/2014/main" val="4183968117"/>
                    </a:ext>
                  </a:extLst>
                </a:gridCol>
              </a:tblGrid>
              <a:tr h="747083">
                <a:tc gridSpan="8">
                  <a:txBody>
                    <a:bodyPr/>
                    <a:lstStyle/>
                    <a:p>
                      <a:pPr algn="ctr"/>
                      <a:r>
                        <a:rPr lang="en-NZ" sz="2000" dirty="0">
                          <a:solidFill>
                            <a:srgbClr val="7030A0"/>
                          </a:solidFill>
                        </a:rPr>
                        <a:t>Applying s.77(1) in a Local Alcohol Policy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0866686"/>
                  </a:ext>
                </a:extLst>
              </a:tr>
              <a:tr h="747083">
                <a:tc>
                  <a:txBody>
                    <a:bodyPr/>
                    <a:lstStyle/>
                    <a:p>
                      <a:r>
                        <a:rPr lang="en-NZ" sz="1400" dirty="0">
                          <a:solidFill>
                            <a:srgbClr val="7030A0"/>
                          </a:solidFill>
                        </a:rPr>
                        <a:t>7(1)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1400" dirty="0">
                          <a:solidFill>
                            <a:srgbClr val="7030A0"/>
                          </a:solidFill>
                        </a:rPr>
                        <a:t>(a) Broad areas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1400" dirty="0">
                          <a:solidFill>
                            <a:srgbClr val="7030A0"/>
                          </a:solidFill>
                        </a:rPr>
                        <a:t>(b)</a:t>
                      </a:r>
                    </a:p>
                    <a:p>
                      <a:r>
                        <a:rPr lang="en-NZ" sz="1400" dirty="0">
                          <a:solidFill>
                            <a:srgbClr val="7030A0"/>
                          </a:solidFill>
                        </a:rPr>
                        <a:t>Proximity to other licences</a:t>
                      </a:r>
                    </a:p>
                    <a:p>
                      <a:endParaRPr lang="en-NZ" sz="1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1400" dirty="0">
                          <a:solidFill>
                            <a:srgbClr val="7030A0"/>
                          </a:solidFill>
                        </a:rPr>
                        <a:t>(c)</a:t>
                      </a:r>
                    </a:p>
                    <a:p>
                      <a:r>
                        <a:rPr lang="en-NZ" sz="1400" dirty="0">
                          <a:solidFill>
                            <a:srgbClr val="7030A0"/>
                          </a:solidFill>
                        </a:rPr>
                        <a:t>Proximity sensitive sites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1400" dirty="0">
                          <a:solidFill>
                            <a:srgbClr val="7030A0"/>
                          </a:solidFill>
                        </a:rPr>
                        <a:t>(d)</a:t>
                      </a:r>
                    </a:p>
                    <a:p>
                      <a:r>
                        <a:rPr lang="en-NZ" sz="1400" dirty="0">
                          <a:solidFill>
                            <a:srgbClr val="7030A0"/>
                          </a:solidFill>
                        </a:rPr>
                        <a:t>Capping licences</a:t>
                      </a:r>
                    </a:p>
                    <a:p>
                      <a:endParaRPr lang="en-NZ" sz="1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1400" dirty="0">
                          <a:solidFill>
                            <a:srgbClr val="7030A0"/>
                          </a:solidFill>
                        </a:rPr>
                        <a:t>(e)</a:t>
                      </a:r>
                    </a:p>
                    <a:p>
                      <a:r>
                        <a:rPr lang="en-NZ" sz="1400" dirty="0">
                          <a:solidFill>
                            <a:srgbClr val="7030A0"/>
                          </a:solidFill>
                        </a:rPr>
                        <a:t>Trading hours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1400" dirty="0">
                          <a:solidFill>
                            <a:srgbClr val="7030A0"/>
                          </a:solidFill>
                        </a:rPr>
                        <a:t>(f)</a:t>
                      </a:r>
                    </a:p>
                    <a:p>
                      <a:r>
                        <a:rPr lang="en-NZ" sz="1400" dirty="0">
                          <a:solidFill>
                            <a:srgbClr val="7030A0"/>
                          </a:solidFill>
                        </a:rPr>
                        <a:t>Discretionary</a:t>
                      </a:r>
                    </a:p>
                    <a:p>
                      <a:r>
                        <a:rPr lang="en-NZ" sz="1400" dirty="0">
                          <a:solidFill>
                            <a:srgbClr val="7030A0"/>
                          </a:solidFill>
                        </a:rPr>
                        <a:t>conditions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1400" dirty="0">
                          <a:solidFill>
                            <a:srgbClr val="7030A0"/>
                          </a:solidFill>
                        </a:rPr>
                        <a:t>(g)</a:t>
                      </a:r>
                    </a:p>
                    <a:p>
                      <a:r>
                        <a:rPr lang="en-NZ" sz="1400" dirty="0">
                          <a:solidFill>
                            <a:srgbClr val="7030A0"/>
                          </a:solidFill>
                        </a:rPr>
                        <a:t>One-way-door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4890759"/>
                  </a:ext>
                </a:extLst>
              </a:tr>
              <a:tr h="747083">
                <a:tc>
                  <a:txBody>
                    <a:bodyPr/>
                    <a:lstStyle/>
                    <a:p>
                      <a:r>
                        <a:rPr lang="en-NZ" sz="1600" dirty="0">
                          <a:solidFill>
                            <a:srgbClr val="7030A0"/>
                          </a:solidFill>
                        </a:rPr>
                        <a:t>Paekākāriki / Maungakotukutuku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1919213"/>
                  </a:ext>
                </a:extLst>
              </a:tr>
              <a:tr h="747083">
                <a:tc>
                  <a:txBody>
                    <a:bodyPr/>
                    <a:lstStyle/>
                    <a:p>
                      <a:r>
                        <a:rPr lang="en-NZ" sz="1600" dirty="0">
                          <a:solidFill>
                            <a:srgbClr val="7030A0"/>
                          </a:solidFill>
                        </a:rPr>
                        <a:t>Raumati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6339647"/>
                  </a:ext>
                </a:extLst>
              </a:tr>
              <a:tr h="747083">
                <a:tc>
                  <a:txBody>
                    <a:bodyPr/>
                    <a:lstStyle/>
                    <a:p>
                      <a:r>
                        <a:rPr lang="en-NZ" sz="1600" dirty="0">
                          <a:solidFill>
                            <a:srgbClr val="7030A0"/>
                          </a:solidFill>
                        </a:rPr>
                        <a:t>Paraparaumu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8495603"/>
                  </a:ext>
                </a:extLst>
              </a:tr>
              <a:tr h="747083">
                <a:tc>
                  <a:txBody>
                    <a:bodyPr/>
                    <a:lstStyle/>
                    <a:p>
                      <a:r>
                        <a:rPr lang="en-NZ" sz="1600" dirty="0">
                          <a:solidFill>
                            <a:srgbClr val="7030A0"/>
                          </a:solidFill>
                        </a:rPr>
                        <a:t>Paraparaumu Beach / Otaihanga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6608367"/>
                  </a:ext>
                </a:extLst>
              </a:tr>
              <a:tr h="747083">
                <a:tc>
                  <a:txBody>
                    <a:bodyPr/>
                    <a:lstStyle/>
                    <a:p>
                      <a:r>
                        <a:rPr lang="en-NZ" sz="1600" dirty="0">
                          <a:solidFill>
                            <a:srgbClr val="7030A0"/>
                          </a:solidFill>
                        </a:rPr>
                        <a:t>Waikanae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1972009"/>
                  </a:ext>
                </a:extLst>
              </a:tr>
              <a:tr h="747083">
                <a:tc>
                  <a:txBody>
                    <a:bodyPr/>
                    <a:lstStyle/>
                    <a:p>
                      <a:r>
                        <a:rPr lang="en-NZ" sz="1600" dirty="0">
                          <a:solidFill>
                            <a:srgbClr val="7030A0"/>
                          </a:solidFill>
                        </a:rPr>
                        <a:t>Otaki / Te Horo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97488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6904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6C52685-CF1C-F5F4-C1F9-21DCE5952A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/>
              <a:t>Policy considerations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6EB90EC-062B-B3F6-A376-68B36717E8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24964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B109A-B3C6-675E-51C2-70637A828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432048"/>
          </a:xfrm>
        </p:spPr>
        <p:txBody>
          <a:bodyPr/>
          <a:lstStyle/>
          <a:p>
            <a:r>
              <a:rPr lang="en-NZ" sz="3600" dirty="0"/>
              <a:t>Current Policy 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8C408D-F3D2-0DCE-9F74-1D87F0EDA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764704"/>
            <a:ext cx="8640960" cy="5760640"/>
          </a:xfrm>
        </p:spPr>
        <p:txBody>
          <a:bodyPr/>
          <a:lstStyle/>
          <a:p>
            <a:r>
              <a:rPr lang="en-NZ" sz="2200" dirty="0"/>
              <a:t>SSA Act does not provide any automatic update or review requirements for central government to:</a:t>
            </a:r>
          </a:p>
          <a:p>
            <a:pPr lvl="1"/>
            <a:r>
              <a:rPr lang="en-NZ" sz="2000" dirty="0"/>
              <a:t>Alter age restrictions / Set minimum unit pricing  / Restrict alcohol advertising/sponsorship</a:t>
            </a:r>
          </a:p>
          <a:p>
            <a:r>
              <a:rPr lang="en-NZ" sz="2200" dirty="0"/>
              <a:t>Excise and Excise Equivalent duties:</a:t>
            </a:r>
          </a:p>
          <a:p>
            <a:pPr lvl="1"/>
            <a:r>
              <a:rPr lang="en-NZ" sz="2000" dirty="0"/>
              <a:t>Automatic yearly increase in line with CPI (since 2019)</a:t>
            </a:r>
          </a:p>
          <a:p>
            <a:pPr lvl="1"/>
            <a:r>
              <a:rPr lang="en-NZ" sz="2000" dirty="0"/>
              <a:t>GST additional  </a:t>
            </a:r>
          </a:p>
          <a:p>
            <a:r>
              <a:rPr lang="en-NZ" sz="2200" dirty="0"/>
              <a:t>Act may be changed through Amendment Bills </a:t>
            </a:r>
          </a:p>
          <a:p>
            <a:pPr lvl="1"/>
            <a:r>
              <a:rPr lang="en-NZ" sz="2000" dirty="0"/>
              <a:t>SSA (Community Participation) Bill currently before Parliament, further amendments flagged </a:t>
            </a:r>
          </a:p>
          <a:p>
            <a:r>
              <a:rPr lang="en-NZ" sz="2200" dirty="0"/>
              <a:t>Only policy amendment provisions in SSA Act are those that support TAs adopting an LAP</a:t>
            </a:r>
          </a:p>
          <a:p>
            <a:r>
              <a:rPr lang="en-NZ" sz="2200" dirty="0"/>
              <a:t>Other option for Council:</a:t>
            </a:r>
          </a:p>
          <a:p>
            <a:pPr lvl="1"/>
            <a:r>
              <a:rPr lang="en-NZ" sz="2000" dirty="0"/>
              <a:t>Council could advocate strongly for these</a:t>
            </a:r>
          </a:p>
          <a:p>
            <a:pPr lvl="1"/>
            <a:r>
              <a:rPr lang="en-NZ" sz="2000" dirty="0"/>
              <a:t>Council could look at other policy options.</a:t>
            </a:r>
          </a:p>
        </p:txBody>
      </p:sp>
    </p:spTree>
    <p:extLst>
      <p:ext uri="{BB962C8B-B14F-4D97-AF65-F5344CB8AC3E}">
        <p14:creationId xmlns:p14="http://schemas.microsoft.com/office/powerpoint/2010/main" val="2162390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CED9A-2755-2D78-AA6D-90FBB4BCD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943"/>
            <a:ext cx="8229600" cy="504056"/>
          </a:xfrm>
        </p:spPr>
        <p:txBody>
          <a:bodyPr/>
          <a:lstStyle/>
          <a:p>
            <a:r>
              <a:rPr lang="en-NZ" sz="3400" dirty="0"/>
              <a:t>National &amp; Local Policy Levers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758E745-752C-D9F4-E9DE-EC84E65532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4998006"/>
              </p:ext>
            </p:extLst>
          </p:nvPr>
        </p:nvGraphicFramePr>
        <p:xfrm>
          <a:off x="251520" y="714358"/>
          <a:ext cx="8784974" cy="60682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20243">
                  <a:extLst>
                    <a:ext uri="{9D8B030D-6E8A-4147-A177-3AD203B41FA5}">
                      <a16:colId xmlns:a16="http://schemas.microsoft.com/office/drawing/2014/main" val="382292512"/>
                    </a:ext>
                  </a:extLst>
                </a:gridCol>
                <a:gridCol w="1191183">
                  <a:extLst>
                    <a:ext uri="{9D8B030D-6E8A-4147-A177-3AD203B41FA5}">
                      <a16:colId xmlns:a16="http://schemas.microsoft.com/office/drawing/2014/main" val="1533447226"/>
                    </a:ext>
                  </a:extLst>
                </a:gridCol>
                <a:gridCol w="3573548">
                  <a:extLst>
                    <a:ext uri="{9D8B030D-6E8A-4147-A177-3AD203B41FA5}">
                      <a16:colId xmlns:a16="http://schemas.microsoft.com/office/drawing/2014/main" val="884377612"/>
                    </a:ext>
                  </a:extLst>
                </a:gridCol>
              </a:tblGrid>
              <a:tr h="31086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2000" dirty="0">
                          <a:solidFill>
                            <a:srgbClr val="7030A0"/>
                          </a:solidFill>
                          <a:effectLst/>
                        </a:rPr>
                        <a:t>National</a:t>
                      </a:r>
                      <a:endParaRPr lang="en-NZ" sz="20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93" marR="40093" marT="0" marB="0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600" dirty="0">
                          <a:solidFill>
                            <a:srgbClr val="7030A0"/>
                          </a:solidFill>
                          <a:effectLst/>
                        </a:rPr>
                        <a:t>In place </a:t>
                      </a:r>
                      <a:endParaRPr lang="en-NZ" sz="16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93" marR="40093" marT="0" marB="0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600" dirty="0">
                          <a:solidFill>
                            <a:srgbClr val="7030A0"/>
                          </a:solidFill>
                          <a:effectLst/>
                        </a:rPr>
                        <a:t> Opportunity to influence/Change</a:t>
                      </a:r>
                      <a:endParaRPr lang="en-NZ" sz="16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93" marR="40093" marT="0" marB="0">
                    <a:solidFill>
                      <a:schemeClr val="accent1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5731854"/>
                  </a:ext>
                </a:extLst>
              </a:tr>
              <a:tr h="25024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600" b="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Age restrictions</a:t>
                      </a:r>
                      <a:endParaRPr lang="en-NZ" sz="1600" b="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0093" marR="400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6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</a:t>
                      </a:r>
                      <a:endParaRPr lang="en-NZ" sz="16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0093" marR="4009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6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Purchase age could be increased</a:t>
                      </a:r>
                      <a:endParaRPr lang="en-NZ" sz="16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0093" marR="40093" marT="0" marB="0"/>
                </a:tc>
                <a:extLst>
                  <a:ext uri="{0D108BD9-81ED-4DB2-BD59-A6C34878D82A}">
                    <a16:rowId xmlns:a16="http://schemas.microsoft.com/office/drawing/2014/main" val="1623856225"/>
                  </a:ext>
                </a:extLst>
              </a:tr>
              <a:tr h="25024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600" b="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Minimum Unit pricing </a:t>
                      </a:r>
                      <a:endParaRPr lang="en-NZ" sz="1600" b="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0093" marR="400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6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</a:t>
                      </a:r>
                      <a:endParaRPr lang="en-NZ" sz="16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0093" marR="4009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60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Could be introduced</a:t>
                      </a:r>
                      <a:endParaRPr lang="en-NZ" sz="160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0093" marR="40093" marT="0" marB="0"/>
                </a:tc>
                <a:extLst>
                  <a:ext uri="{0D108BD9-81ED-4DB2-BD59-A6C34878D82A}">
                    <a16:rowId xmlns:a16="http://schemas.microsoft.com/office/drawing/2014/main" val="3094553964"/>
                  </a:ext>
                </a:extLst>
              </a:tr>
              <a:tr h="25024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600" b="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Tax/Excise duty</a:t>
                      </a:r>
                      <a:endParaRPr lang="en-NZ" sz="1600" b="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0093" marR="400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6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</a:t>
                      </a:r>
                      <a:endParaRPr lang="en-NZ" sz="16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0093" marR="4009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6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Automatic yearly CPI increase to Excise </a:t>
                      </a:r>
                    </a:p>
                  </a:txBody>
                  <a:tcPr marL="40093" marR="40093" marT="0" marB="0"/>
                </a:tc>
                <a:extLst>
                  <a:ext uri="{0D108BD9-81ED-4DB2-BD59-A6C34878D82A}">
                    <a16:rowId xmlns:a16="http://schemas.microsoft.com/office/drawing/2014/main" val="570338792"/>
                  </a:ext>
                </a:extLst>
              </a:tr>
              <a:tr h="26309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600" b="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Restrict alcohol advertising/sponsorship</a:t>
                      </a:r>
                      <a:endParaRPr lang="en-NZ" sz="1600" b="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0093" marR="400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6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Voluntary</a:t>
                      </a:r>
                      <a:endParaRPr lang="en-NZ" sz="16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0093" marR="4009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6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Restriction could be made mandatory</a:t>
                      </a:r>
                    </a:p>
                  </a:txBody>
                  <a:tcPr marL="40093" marR="40093" marT="0" marB="0"/>
                </a:tc>
                <a:extLst>
                  <a:ext uri="{0D108BD9-81ED-4DB2-BD59-A6C34878D82A}">
                    <a16:rowId xmlns:a16="http://schemas.microsoft.com/office/drawing/2014/main" val="2844590759"/>
                  </a:ext>
                </a:extLst>
              </a:tr>
              <a:tr h="25024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600" b="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Drink driving limits</a:t>
                      </a:r>
                      <a:endParaRPr lang="en-NZ" sz="1600" b="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0093" marR="400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6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</a:t>
                      </a:r>
                      <a:endParaRPr lang="en-NZ" sz="16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0093" marR="4009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6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Could be lowered for drivers 20yrs &amp; over</a:t>
                      </a:r>
                      <a:endParaRPr lang="en-NZ" sz="16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0093" marR="40093" marT="0" marB="0"/>
                </a:tc>
                <a:extLst>
                  <a:ext uri="{0D108BD9-81ED-4DB2-BD59-A6C34878D82A}">
                    <a16:rowId xmlns:a16="http://schemas.microsoft.com/office/drawing/2014/main" val="3077749268"/>
                  </a:ext>
                </a:extLst>
              </a:tr>
              <a:tr h="25024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600" b="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Health, education, support &amp; addiction policy</a:t>
                      </a:r>
                    </a:p>
                  </a:txBody>
                  <a:tcPr marL="40093" marR="400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6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Yes</a:t>
                      </a:r>
                    </a:p>
                  </a:txBody>
                  <a:tcPr marL="40093" marR="4009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6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Could be strengthened considerably</a:t>
                      </a:r>
                    </a:p>
                  </a:txBody>
                  <a:tcPr marL="40093" marR="40093" marT="0" marB="0"/>
                </a:tc>
                <a:extLst>
                  <a:ext uri="{0D108BD9-81ED-4DB2-BD59-A6C34878D82A}">
                    <a16:rowId xmlns:a16="http://schemas.microsoft.com/office/drawing/2014/main" val="2128219837"/>
                  </a:ext>
                </a:extLst>
              </a:tr>
              <a:tr h="3035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2000" dirty="0">
                          <a:solidFill>
                            <a:srgbClr val="7030A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Local</a:t>
                      </a:r>
                      <a:endParaRPr lang="en-NZ" sz="2000" dirty="0">
                        <a:solidFill>
                          <a:srgbClr val="7030A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0093" marR="40093" marT="0" marB="0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6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NZ" sz="16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0093" marR="40093" marT="0" marB="0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6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NZ" sz="16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0093" marR="40093" marT="0" marB="0">
                    <a:solidFill>
                      <a:schemeClr val="accent1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940324"/>
                  </a:ext>
                </a:extLst>
              </a:tr>
              <a:tr h="33496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6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Under SSAA 2012 – Licensing based</a:t>
                      </a:r>
                      <a:endParaRPr lang="en-NZ" sz="16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0093" marR="400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6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NZ" sz="16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0093" marR="40093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6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NZ" sz="16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0093" marR="40093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4391023"/>
                  </a:ext>
                </a:extLst>
              </a:tr>
              <a:tr h="1297892">
                <a:tc>
                  <a:txBody>
                    <a:bodyPr/>
                    <a:lstStyle/>
                    <a:p>
                      <a:pPr marL="342900" marR="0" lvl="0" indent="-3429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NZ" sz="1600" b="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Licence numbers/Density</a:t>
                      </a:r>
                    </a:p>
                    <a:p>
                      <a:pPr marL="342900" marR="0" lvl="0" indent="-3429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NZ" sz="1600" b="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Location/Proximity</a:t>
                      </a:r>
                    </a:p>
                    <a:p>
                      <a:pPr marL="342900" marR="0" lvl="0" indent="-3429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NZ" sz="1600" b="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Operating hours </a:t>
                      </a:r>
                    </a:p>
                    <a:p>
                      <a:pPr marL="342900" marR="0" lvl="0" indent="-3429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NZ" sz="1600" b="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One-way-door</a:t>
                      </a:r>
                    </a:p>
                    <a:p>
                      <a:pPr marL="342900" marR="0" lvl="0" indent="-3429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NZ" sz="1600" b="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Special condition</a:t>
                      </a:r>
                      <a:endParaRPr lang="en-NZ" sz="1600" b="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0093" marR="400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6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6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Act default provisions</a:t>
                      </a:r>
                    </a:p>
                  </a:txBody>
                  <a:tcPr marL="40093" marR="4009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6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Available to introduce through an LAP via s.77 provisions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NZ" sz="16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0093" marR="40093" marT="0" marB="0"/>
                </a:tc>
                <a:extLst>
                  <a:ext uri="{0D108BD9-81ED-4DB2-BD59-A6C34878D82A}">
                    <a16:rowId xmlns:a16="http://schemas.microsoft.com/office/drawing/2014/main" val="2449626171"/>
                  </a:ext>
                </a:extLst>
              </a:tr>
              <a:tr h="25024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6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Under District Plan</a:t>
                      </a:r>
                      <a:endParaRPr lang="en-NZ" sz="16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0093" marR="400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6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NZ" sz="16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0093" marR="40093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6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NZ" sz="16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0093" marR="40093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1715438"/>
                  </a:ext>
                </a:extLst>
              </a:tr>
              <a:tr h="774069">
                <a:tc>
                  <a:txBody>
                    <a:bodyPr/>
                    <a:lstStyle/>
                    <a:p>
                      <a:pPr marL="342900" marR="0" lvl="0" indent="-3429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NZ" sz="1600" b="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Location/Zoning</a:t>
                      </a:r>
                    </a:p>
                    <a:p>
                      <a:pPr marL="342900" marR="0" lvl="0" indent="-3429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NZ" sz="1600" b="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Size / Floor area</a:t>
                      </a:r>
                    </a:p>
                    <a:p>
                      <a:pPr marL="342900" marR="0" lvl="0" indent="-3429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NZ" sz="1600" b="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Operating hours / Advertising signage</a:t>
                      </a:r>
                      <a:r>
                        <a:rPr lang="en-NZ" sz="16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NZ" sz="16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0093" marR="400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6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Operative District Plan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6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provisions</a:t>
                      </a:r>
                    </a:p>
                  </a:txBody>
                  <a:tcPr marL="40093" marR="40093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6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Activity status, conditions and performance standards (10 year District Plan review)</a:t>
                      </a:r>
                      <a:endParaRPr lang="en-NZ" sz="16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0093" marR="40093" marT="0" marB="0"/>
                </a:tc>
                <a:extLst>
                  <a:ext uri="{0D108BD9-81ED-4DB2-BD59-A6C34878D82A}">
                    <a16:rowId xmlns:a16="http://schemas.microsoft.com/office/drawing/2014/main" val="3631089031"/>
                  </a:ext>
                </a:extLst>
              </a:tr>
              <a:tr h="25024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600" b="1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Under Local Government Act 2002</a:t>
                      </a:r>
                      <a:endParaRPr lang="en-NZ" sz="16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0093" marR="400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6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NZ" sz="16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0093" marR="4009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6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NZ" sz="16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0093" marR="40093" marT="0" marB="0"/>
                </a:tc>
                <a:extLst>
                  <a:ext uri="{0D108BD9-81ED-4DB2-BD59-A6C34878D82A}">
                    <a16:rowId xmlns:a16="http://schemas.microsoft.com/office/drawing/2014/main" val="605900106"/>
                  </a:ext>
                </a:extLst>
              </a:tr>
              <a:tr h="992653">
                <a:tc>
                  <a:txBody>
                    <a:bodyPr/>
                    <a:lstStyle/>
                    <a:p>
                      <a:pPr marL="342900" marR="0" lvl="0" indent="-3429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NZ" sz="1600" b="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General Public Places bylaws </a:t>
                      </a:r>
                    </a:p>
                    <a:p>
                      <a:pPr marL="342900" marR="0" lvl="0" indent="-3429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NZ" sz="1600" b="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Place based bylaws (</a:t>
                      </a:r>
                      <a:r>
                        <a:rPr lang="en-NZ" sz="1600" b="0" dirty="0" err="1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eg</a:t>
                      </a:r>
                      <a:r>
                        <a:rPr lang="en-NZ" sz="1600" b="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Beach)</a:t>
                      </a:r>
                    </a:p>
                    <a:p>
                      <a:pPr marL="0" marR="0" lvl="0" indent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None/>
                      </a:pPr>
                      <a:r>
                        <a:rPr lang="en-NZ" sz="1600" b="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Liquor ban bylaws</a:t>
                      </a:r>
                    </a:p>
                    <a:p>
                      <a:pPr marL="0" marR="0" lvl="0" indent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None/>
                      </a:pPr>
                      <a:r>
                        <a:rPr lang="en-NZ" sz="1600" b="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General Policy responses</a:t>
                      </a:r>
                    </a:p>
                  </a:txBody>
                  <a:tcPr marL="40093" marR="400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6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6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6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6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</a:t>
                      </a:r>
                    </a:p>
                  </a:txBody>
                  <a:tcPr marL="40093" marR="4009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6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Working effectively, Council could revisit when bylaws are reviewed and look to introduce wider policy responses to alcohol harm minimisation</a:t>
                      </a:r>
                      <a:endParaRPr lang="en-NZ" sz="16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0093" marR="40093" marT="0" marB="0"/>
                </a:tc>
                <a:extLst>
                  <a:ext uri="{0D108BD9-81ED-4DB2-BD59-A6C34878D82A}">
                    <a16:rowId xmlns:a16="http://schemas.microsoft.com/office/drawing/2014/main" val="1947995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009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08B32522-7B3E-45C5-B7BD-4443CCF914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/>
          <a:lstStyle/>
          <a:p>
            <a:r>
              <a:rPr lang="en-US" altLang="en-US" sz="3600" dirty="0"/>
              <a:t>Policy Considerations - Balance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10DACE98-0981-4A94-92B3-15587A58A1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1520" y="980728"/>
            <a:ext cx="8640960" cy="538403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NZ" sz="2200" dirty="0"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NZ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 LAP is primarily </a:t>
            </a:r>
            <a:r>
              <a:rPr lang="en-NZ" sz="2200" dirty="0"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en-NZ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support the public good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NZ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Council </a:t>
            </a:r>
            <a:r>
              <a:rPr lang="en-NZ" sz="2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needs to balance: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NZ" sz="2000" dirty="0"/>
              <a:t>evidence, community wellbeing, and </a:t>
            </a:r>
            <a:r>
              <a:rPr lang="en-US" sz="2000" dirty="0"/>
              <a:t>p</a:t>
            </a:r>
            <a:r>
              <a:rPr lang="en-US" altLang="en-US" sz="2000" dirty="0"/>
              <a:t>ublic and private benefits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000" dirty="0"/>
              <a:t>Costs / rights and responsibilities</a:t>
            </a:r>
            <a:endParaRPr lang="en-NZ" sz="2000" dirty="0"/>
          </a:p>
          <a:p>
            <a:pPr lvl="2" indent="-2857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720090" algn="l"/>
                <a:tab pos="457200" algn="l"/>
              </a:tabLst>
            </a:pPr>
            <a:r>
              <a:rPr lang="en-N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rights of individual drinkers to enjoy the pleasures of alcohol</a:t>
            </a:r>
          </a:p>
          <a:p>
            <a:pPr lvl="2" indent="-2857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720090" algn="l"/>
                <a:tab pos="457200" algn="l"/>
              </a:tabLst>
            </a:pPr>
            <a:r>
              <a:rPr lang="en-N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rights of the alcohol industry to profit from the sale of alcohol</a:t>
            </a:r>
          </a:p>
          <a:p>
            <a:pPr lvl="2" indent="-2857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720090" algn="l"/>
                <a:tab pos="457200" algn="l"/>
              </a:tabLst>
            </a:pPr>
            <a:r>
              <a:rPr lang="en-N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rights of society to protect itself from the harms of alcohol</a:t>
            </a:r>
            <a:r>
              <a:rPr lang="en-NZ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00050">
              <a:spcBef>
                <a:spcPts val="0"/>
              </a:spcBef>
              <a:spcAft>
                <a:spcPts val="600"/>
              </a:spcAft>
              <a:tabLst>
                <a:tab pos="720090" algn="l"/>
                <a:tab pos="457200" algn="l"/>
              </a:tabLst>
            </a:pPr>
            <a:r>
              <a:rPr lang="en-US" altLang="en-US" sz="2200" dirty="0">
                <a:cs typeface="Times New Roman" panose="02020603050405020304" pitchFamily="18" charset="0"/>
              </a:rPr>
              <a:t>The Policy response should be reasonable and proportional – meeting the test that its elements are:</a:t>
            </a:r>
          </a:p>
          <a:p>
            <a:pPr marL="457200" lvl="1" indent="0">
              <a:spcBef>
                <a:spcPts val="0"/>
              </a:spcBef>
              <a:spcAft>
                <a:spcPts val="600"/>
              </a:spcAft>
              <a:buNone/>
              <a:tabLst>
                <a:tab pos="720090" algn="l"/>
                <a:tab pos="457200" algn="l"/>
              </a:tabLst>
            </a:pPr>
            <a:r>
              <a:rPr lang="en-NZ" sz="2400" dirty="0">
                <a:cs typeface="Times New Roman" panose="02020603050405020304" pitchFamily="18" charset="0"/>
              </a:rPr>
              <a:t>“… </a:t>
            </a:r>
            <a:r>
              <a:rPr lang="en-NZ" sz="2200" b="1" i="1" dirty="0">
                <a:cs typeface="Times New Roman" panose="02020603050405020304" pitchFamily="18" charset="0"/>
              </a:rPr>
              <a:t>not unreasonable in light of the object of the Act</a:t>
            </a:r>
            <a:r>
              <a:rPr lang="en-NZ" sz="2200" b="1" dirty="0">
                <a:cs typeface="Times New Roman" panose="02020603050405020304" pitchFamily="18" charset="0"/>
              </a:rPr>
              <a:t>.”</a:t>
            </a:r>
            <a:r>
              <a:rPr lang="en-US" altLang="en-US" sz="2200" b="1" dirty="0"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ts val="0"/>
              </a:spcBef>
              <a:spcAft>
                <a:spcPts val="600"/>
              </a:spcAft>
              <a:tabLst>
                <a:tab pos="720090" algn="l"/>
                <a:tab pos="457200" algn="l"/>
              </a:tabLst>
            </a:pPr>
            <a:r>
              <a:rPr lang="en-US" altLang="en-US" sz="2200" dirty="0">
                <a:cs typeface="Times New Roman" panose="02020603050405020304" pitchFamily="18" charset="0"/>
              </a:rPr>
              <a:t>H</a:t>
            </a:r>
            <a:r>
              <a:rPr lang="en-US" altLang="en-US" sz="2200" dirty="0">
                <a:latin typeface="Arial" panose="020B0604020202020204" pitchFamily="34" charset="0"/>
                <a:cs typeface="Times New Roman" panose="02020603050405020304" pitchFamily="18" charset="0"/>
              </a:rPr>
              <a:t>owever, Council may take a precautionary approach: 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  <a:tabLst>
                <a:tab pos="720090" algn="l"/>
                <a:tab pos="457200" algn="l"/>
              </a:tabLst>
            </a:pPr>
            <a:r>
              <a:rPr lang="en-US" altLang="en-US" sz="2000" i="1" dirty="0">
                <a:latin typeface="Arial" panose="020B0604020202020204" pitchFamily="34" charset="0"/>
                <a:cs typeface="Times New Roman" panose="02020603050405020304" pitchFamily="18" charset="0"/>
              </a:rPr>
              <a:t>	“a restriction may be justified on the basis of there being a 	reasonable likelihood (rather than proof) that it will reduce </a:t>
            </a:r>
            <a:br>
              <a:rPr lang="en-US" altLang="en-US" sz="2000" i="1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US" altLang="en-US" sz="2000" i="1" dirty="0">
                <a:latin typeface="Arial" panose="020B0604020202020204" pitchFamily="34" charset="0"/>
                <a:cs typeface="Times New Roman" panose="02020603050405020304" pitchFamily="18" charset="0"/>
              </a:rPr>
              <a:t>	alcohol-related harm”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FF174-6B0C-0A6F-F11E-0AF4F0A93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78098"/>
          </a:xfrm>
        </p:spPr>
        <p:txBody>
          <a:bodyPr/>
          <a:lstStyle/>
          <a:p>
            <a:r>
              <a:rPr lang="en-NZ" sz="3600" dirty="0"/>
              <a:t>Purpose &amp; Object of the 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97283-4A21-F415-8D1B-185C773C11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439" y="1340768"/>
            <a:ext cx="8229600" cy="511256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NZ" b="1" dirty="0">
                <a:cs typeface="Times New Roman" panose="02020603050405020304" pitchFamily="18" charset="0"/>
              </a:rPr>
              <a:t>Purpose </a:t>
            </a:r>
            <a:r>
              <a:rPr lang="en-NZ" dirty="0">
                <a:cs typeface="Times New Roman" panose="02020603050405020304" pitchFamily="18" charset="0"/>
              </a:rPr>
              <a:t>(s.3): that the characteristics of the Act and its administration are: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NZ" i="1" dirty="0">
                <a:cs typeface="Times New Roman" panose="02020603050405020304" pitchFamily="18" charset="0"/>
              </a:rPr>
              <a:t>	“… for the benefit of the community as a whole.”</a:t>
            </a:r>
            <a:endParaRPr lang="en-NZ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NZ" dirty="0"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NZ" b="1" dirty="0">
                <a:ea typeface="Calibri" panose="020F0502020204030204" pitchFamily="34" charset="0"/>
                <a:cs typeface="Times New Roman" panose="02020603050405020304" pitchFamily="18" charset="0"/>
              </a:rPr>
              <a:t>Object</a:t>
            </a:r>
            <a:r>
              <a:rPr lang="en-NZ" dirty="0"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en-N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Act (s.4(1)) is that—</a:t>
            </a:r>
            <a:endParaRPr lang="en-N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N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sale, supply, and consumption of alcohol should be </a:t>
            </a:r>
            <a:r>
              <a:rPr lang="en-NZ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undertaken safely and responsibly</a:t>
            </a:r>
            <a:r>
              <a:rPr lang="en-N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; and</a:t>
            </a:r>
            <a:endParaRPr lang="en-NZ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N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harm caused by the excessive or inappropriate consumption of alcohol </a:t>
            </a:r>
            <a:r>
              <a:rPr lang="en-NZ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should be minimised</a:t>
            </a:r>
          </a:p>
        </p:txBody>
      </p:sp>
    </p:spTree>
    <p:extLst>
      <p:ext uri="{BB962C8B-B14F-4D97-AF65-F5344CB8AC3E}">
        <p14:creationId xmlns:p14="http://schemas.microsoft.com/office/powerpoint/2010/main" val="1130179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42ACC18C-9F06-0E4A-7F97-63C96B6F9B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/>
              <a:t>Alcohol sale, supply and consumption</a:t>
            </a: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DC107EE5-8FAB-6C4A-13B8-E9C50CC571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05356234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eDocument" ma:contentTypeID="0x010100613BE3ABDED8124982C4B766C402AA69009FF015456F6FF54092B98AE3A971D80E" ma:contentTypeVersion="95" ma:contentTypeDescription="Create a new document." ma:contentTypeScope="" ma:versionID="b0503ed886f5f6fe9dae160b0633656f">
  <xsd:schema xmlns:xsd="http://www.w3.org/2001/XMLSchema" xmlns:xs="http://www.w3.org/2001/XMLSchema" xmlns:p="http://schemas.microsoft.com/office/2006/metadata/properties" xmlns:ns2="15ffb055-6eb4-45a1-bc20-bf2ac0d420da" xmlns:ns3="44f1fc5f-b325-4eee-aff1-f819b799bcaf" xmlns:ns4="4f9c820c-e7e2-444d-97ee-45f2b3485c1d" xmlns:ns5="725c79e5-42ce-4aa0-ac78-b6418001f0d2" xmlns:ns6="c91a514c-9034-4fa3-897a-8352025b26ed" xmlns:ns7="33025d95-18bd-45b6-9c70-adc1adf533ec" xmlns:ns8="55bcd593-d4c7-4359-a33f-8fe16413171d" xmlns:ns9="5bd205ad-2945-4b0f-982a-48f644879018" xmlns:ns11="381fdc19-f15d-467a-966c-d71857fcddc8" targetNamespace="http://schemas.microsoft.com/office/2006/metadata/properties" ma:root="true" ma:fieldsID="93458952610779174addd239d81b7fae" ns2:_="" ns3:_="" ns4:_="" ns5:_="" ns6:_="" ns7:_="" ns8:_="" ns9:_="" ns11:_="">
    <xsd:import namespace="15ffb055-6eb4-45a1-bc20-bf2ac0d420da"/>
    <xsd:import namespace="44f1fc5f-b325-4eee-aff1-f819b799bcaf"/>
    <xsd:import namespace="4f9c820c-e7e2-444d-97ee-45f2b3485c1d"/>
    <xsd:import namespace="725c79e5-42ce-4aa0-ac78-b6418001f0d2"/>
    <xsd:import namespace="c91a514c-9034-4fa3-897a-8352025b26ed"/>
    <xsd:import namespace="33025d95-18bd-45b6-9c70-adc1adf533ec"/>
    <xsd:import namespace="55bcd593-d4c7-4359-a33f-8fe16413171d"/>
    <xsd:import namespace="5bd205ad-2945-4b0f-982a-48f644879018"/>
    <xsd:import namespace="381fdc19-f15d-467a-966c-d71857fcddc8"/>
    <xsd:element name="properties">
      <xsd:complexType>
        <xsd:sequence>
          <xsd:element name="documentManagement">
            <xsd:complexType>
              <xsd:all>
                <xsd:element ref="ns2:KeyWords" minOccurs="0"/>
                <xsd:element ref="ns3:Comments" minOccurs="0"/>
                <xsd:element ref="ns4:DocumentType" minOccurs="0"/>
                <xsd:element ref="ns4:Narrative" minOccurs="0"/>
                <xsd:element ref="ns2:SecurityClassification" minOccurs="0"/>
                <xsd:element ref="ns4:Subactivity" minOccurs="0"/>
                <xsd:element ref="ns4:Case" minOccurs="0"/>
                <xsd:element ref="ns4:RelatedPeople" minOccurs="0"/>
                <xsd:element ref="ns4:CategoryName" minOccurs="0"/>
                <xsd:element ref="ns4:CategoryValue" minOccurs="0"/>
                <xsd:element ref="ns4:BusinessValue" minOccurs="0"/>
                <xsd:element ref="ns4:FunctionGroup" minOccurs="0"/>
                <xsd:element ref="ns4:Function" minOccurs="0"/>
                <xsd:element ref="ns4:PRAType" minOccurs="0"/>
                <xsd:element ref="ns4:PRADate1" minOccurs="0"/>
                <xsd:element ref="ns4:PRADate2" minOccurs="0"/>
                <xsd:element ref="ns4:PRADate3" minOccurs="0"/>
                <xsd:element ref="ns4:PRADateDisposal" minOccurs="0"/>
                <xsd:element ref="ns4:PRADateTrigger" minOccurs="0"/>
                <xsd:element ref="ns4:PRAText1" minOccurs="0"/>
                <xsd:element ref="ns4:PRAText2" minOccurs="0"/>
                <xsd:element ref="ns4:PRAText3" minOccurs="0"/>
                <xsd:element ref="ns4:PRAText4" minOccurs="0"/>
                <xsd:element ref="ns4:PRAText5" minOccurs="0"/>
                <xsd:element ref="ns4:AggregationStatus" minOccurs="0"/>
                <xsd:element ref="ns4:Project" minOccurs="0"/>
                <xsd:element ref="ns4:Activity" minOccurs="0"/>
                <xsd:element ref="ns5:AggregationNarrative" minOccurs="0"/>
                <xsd:element ref="ns6:Channel" minOccurs="0"/>
                <xsd:element ref="ns6:Team" minOccurs="0"/>
                <xsd:element ref="ns6:Level2" minOccurs="0"/>
                <xsd:element ref="ns6:Level3" minOccurs="0"/>
                <xsd:element ref="ns6:Year" minOccurs="0"/>
                <xsd:element ref="ns7:MediaServiceMetadata" minOccurs="0"/>
                <xsd:element ref="ns7:MediaServiceFastMetadata" minOccurs="0"/>
                <xsd:element ref="ns7:MediaServiceAutoKeyPoints" minOccurs="0"/>
                <xsd:element ref="ns7:MediaServiceKeyPoints" minOccurs="0"/>
                <xsd:element ref="ns8:ServiceRequestNumber" minOccurs="0"/>
                <xsd:element ref="ns8:InternalOnly" minOccurs="0"/>
                <xsd:element ref="ns9:Address" minOccurs="0"/>
                <xsd:element ref="ns9:ApplicationNo" minOccurs="0"/>
                <xsd:element ref="ns8:EDDataID" minOccurs="0"/>
                <xsd:element ref="ns8:EDLevel1" minOccurs="0"/>
                <xsd:element ref="ns8:EDLevel2" minOccurs="0"/>
                <xsd:element ref="ns8:EDLevel3" minOccurs="0"/>
                <xsd:element ref="ns8:EDLevel4" minOccurs="0"/>
                <xsd:element ref="ns8:EDLevel5" minOccurs="0"/>
                <xsd:element ref="ns8:LegacyMetadata" minOccurs="0"/>
                <xsd:element ref="ns9:ValuationNo" minOccurs="0"/>
                <xsd:element ref="ns9:Town" minOccurs="0"/>
                <xsd:element ref="ns8:RMClassification" minOccurs="0"/>
                <xsd:element ref="ns7:ha80e58b661148dca405113aa96b77ab" minOccurs="0"/>
                <xsd:element ref="ns11:TaxCatchAll" minOccurs="0"/>
                <xsd:element ref="ns8:RelatedValuationNumbers" minOccurs="0"/>
                <xsd:element ref="ns7:MediaServiceDateTaken" minOccurs="0"/>
                <xsd:element ref="ns7:MediaLengthInSeconds" minOccurs="0"/>
                <xsd:element ref="ns7:MediaServiceAutoTags" minOccurs="0"/>
                <xsd:element ref="ns11:SharedWithUsers" minOccurs="0"/>
                <xsd:element ref="ns11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ffb055-6eb4-45a1-bc20-bf2ac0d420da" elementFormDefault="qualified">
    <xsd:import namespace="http://schemas.microsoft.com/office/2006/documentManagement/types"/>
    <xsd:import namespace="http://schemas.microsoft.com/office/infopath/2007/PartnerControls"/>
    <xsd:element name="KeyWords" ma:index="8" nillable="true" ma:displayName="Key Words" ma:internalName="KeyWords" ma:readOnly="false">
      <xsd:simpleType>
        <xsd:restriction base="dms:Note">
          <xsd:maxLength value="255"/>
        </xsd:restriction>
      </xsd:simpleType>
    </xsd:element>
    <xsd:element name="SecurityClassification" ma:index="12" nillable="true" ma:displayName="Security Classification" ma:format="Dropdown" ma:hidden="true" ma:internalName="SecurityClassification" ma:readOnly="false">
      <xsd:simpleType>
        <xsd:restriction base="dms:Choice">
          <xsd:enumeration value="Confidential"/>
          <xsd:enumeration value="Restricted"/>
          <xsd:enumeration value="Unrestric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f1fc5f-b325-4eee-aff1-f819b799bcaf" elementFormDefault="qualified">
    <xsd:import namespace="http://schemas.microsoft.com/office/2006/documentManagement/types"/>
    <xsd:import namespace="http://schemas.microsoft.com/office/infopath/2007/PartnerControls"/>
    <xsd:element name="Comments" ma:index="9" nillable="true" ma:displayName="Comments" ma:internalName="Comments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9c820c-e7e2-444d-97ee-45f2b3485c1d" elementFormDefault="qualified">
    <xsd:import namespace="http://schemas.microsoft.com/office/2006/documentManagement/types"/>
    <xsd:import namespace="http://schemas.microsoft.com/office/infopath/2007/PartnerControls"/>
    <xsd:element name="DocumentType" ma:index="10" nillable="true" ma:displayName="Document Type" ma:format="Dropdown" ma:hidden="true" ma:internalName="DocumentType" ma:readOnly="false">
      <xsd:simpleType>
        <xsd:restriction base="dms:Choice">
          <xsd:enumeration value="APPLICATION, certificate, consent related"/>
          <xsd:enumeration value="CONTRACT, Variation, Agreement"/>
          <xsd:enumeration value="CORRESPONDENCE"/>
          <xsd:enumeration value="DRAWING, Plan, Map"/>
          <xsd:enumeration value="EMPLOYMENT related"/>
          <xsd:enumeration value="FINANCIAL related"/>
          <xsd:enumeration value="KNOWLEDGE article"/>
          <xsd:enumeration value="MEETING related"/>
          <xsd:enumeration value="MEMO, Filenote, Email"/>
          <xsd:enumeration value="MODEL, Calculation, Working"/>
          <xsd:enumeration value="PHOTO, Image or Multi-media"/>
          <xsd:enumeration value="PRESENTATION"/>
          <xsd:enumeration value="PUBLICATION material"/>
          <xsd:enumeration value="PURCHASING related"/>
          <xsd:enumeration value="REPORT, or planning related"/>
          <xsd:enumeration value="RULES, Policy, Bylaw, procedure"/>
          <xsd:enumeration value="SERVICE REQUEST related"/>
          <xsd:enumeration value="SPECIFICATION or standard"/>
          <xsd:enumeration value="SUPPLIER PRODUCT Info"/>
          <xsd:enumeration value="TEMPLATE, Checklist or Form"/>
        </xsd:restriction>
      </xsd:simpleType>
    </xsd:element>
    <xsd:element name="Narrative" ma:index="11" nillable="true" ma:displayName="Narrative" ma:hidden="true" ma:internalName="Narrative" ma:readOnly="false">
      <xsd:simpleType>
        <xsd:restriction base="dms:Note"/>
      </xsd:simpleType>
    </xsd:element>
    <xsd:element name="Subactivity" ma:index="13" nillable="true" ma:displayName="Subactivity" ma:default="NA" ma:hidden="true" ma:internalName="Subactivity" ma:readOnly="false">
      <xsd:simpleType>
        <xsd:restriction base="dms:Text">
          <xsd:maxLength value="255"/>
        </xsd:restriction>
      </xsd:simpleType>
    </xsd:element>
    <xsd:element name="Case" ma:index="14" nillable="true" ma:displayName="Triennium" ma:default="NA" ma:hidden="true" ma:internalName="Case" ma:readOnly="false">
      <xsd:simpleType>
        <xsd:restriction base="dms:Text">
          <xsd:maxLength value="255"/>
        </xsd:restriction>
      </xsd:simpleType>
    </xsd:element>
    <xsd:element name="RelatedPeople" ma:index="15" nillable="true" ma:displayName="Related People" ma:hidden="true" ma:list="UserInfo" ma:SharePointGroup="0" ma:internalName="RelatedPeople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ategoryName" ma:index="16" nillable="true" ma:displayName="Workshop or Briefing" ma:default="NA" ma:hidden="true" ma:internalName="CategoryName" ma:readOnly="false">
      <xsd:simpleType>
        <xsd:restriction base="dms:Text">
          <xsd:maxLength value="255"/>
        </xsd:restriction>
      </xsd:simpleType>
    </xsd:element>
    <xsd:element name="CategoryValue" ma:index="17" nillable="true" ma:displayName="Category 2" ma:default="NA" ma:hidden="true" ma:internalName="CategoryValue" ma:readOnly="false">
      <xsd:simpleType>
        <xsd:restriction base="dms:Text">
          <xsd:maxLength value="255"/>
        </xsd:restriction>
      </xsd:simpleType>
    </xsd:element>
    <xsd:element name="BusinessValue" ma:index="18" nillable="true" ma:displayName="Business Value" ma:hidden="true" ma:internalName="BusinessValue" ma:readOnly="false">
      <xsd:simpleType>
        <xsd:restriction base="dms:Text">
          <xsd:maxLength value="255"/>
        </xsd:restriction>
      </xsd:simpleType>
    </xsd:element>
    <xsd:element name="FunctionGroup" ma:index="19" nillable="true" ma:displayName="Function Group" ma:default="Governance" ma:hidden="true" ma:internalName="FunctionGroup" ma:readOnly="false">
      <xsd:simpleType>
        <xsd:restriction base="dms:Text">
          <xsd:maxLength value="255"/>
        </xsd:restriction>
      </xsd:simpleType>
    </xsd:element>
    <xsd:element name="Function" ma:index="20" nillable="true" ma:displayName="Function" ma:default="Democracy Services" ma:hidden="true" ma:internalName="Function" ma:readOnly="false">
      <xsd:simpleType>
        <xsd:restriction base="dms:Text">
          <xsd:maxLength value="255"/>
        </xsd:restriction>
      </xsd:simpleType>
    </xsd:element>
    <xsd:element name="PRAType" ma:index="21" nillable="true" ma:displayName="PRA Type" ma:default="Doc" ma:hidden="true" ma:internalName="PRAType" ma:readOnly="false">
      <xsd:simpleType>
        <xsd:restriction base="dms:Text">
          <xsd:maxLength value="255"/>
        </xsd:restriction>
      </xsd:simpleType>
    </xsd:element>
    <xsd:element name="PRADate1" ma:index="22" nillable="true" ma:displayName="PRA Date 1" ma:format="DateOnly" ma:hidden="true" ma:internalName="PRADate1" ma:readOnly="false">
      <xsd:simpleType>
        <xsd:restriction base="dms:DateTime"/>
      </xsd:simpleType>
    </xsd:element>
    <xsd:element name="PRADate2" ma:index="23" nillable="true" ma:displayName="PRA Date 2" ma:format="DateOnly" ma:hidden="true" ma:internalName="PRADate2" ma:readOnly="false">
      <xsd:simpleType>
        <xsd:restriction base="dms:DateTime"/>
      </xsd:simpleType>
    </xsd:element>
    <xsd:element name="PRADate3" ma:index="24" nillable="true" ma:displayName="PRA Date 3" ma:format="DateOnly" ma:hidden="true" ma:internalName="PRADate3" ma:readOnly="false">
      <xsd:simpleType>
        <xsd:restriction base="dms:DateTime"/>
      </xsd:simpleType>
    </xsd:element>
    <xsd:element name="PRADateDisposal" ma:index="25" nillable="true" ma:displayName="PRA Date Disposal" ma:format="DateOnly" ma:hidden="true" ma:internalName="PRADateDisposal" ma:readOnly="false">
      <xsd:simpleType>
        <xsd:restriction base="dms:DateTime"/>
      </xsd:simpleType>
    </xsd:element>
    <xsd:element name="PRADateTrigger" ma:index="26" nillable="true" ma:displayName="PRA Date Trigger" ma:format="DateOnly" ma:hidden="true" ma:internalName="PRADateTrigger" ma:readOnly="false">
      <xsd:simpleType>
        <xsd:restriction base="dms:DateTime"/>
      </xsd:simpleType>
    </xsd:element>
    <xsd:element name="PRAText1" ma:index="27" nillable="true" ma:displayName="PRA Text 1" ma:hidden="true" ma:internalName="PRAText1" ma:readOnly="false">
      <xsd:simpleType>
        <xsd:restriction base="dms:Text">
          <xsd:maxLength value="255"/>
        </xsd:restriction>
      </xsd:simpleType>
    </xsd:element>
    <xsd:element name="PRAText2" ma:index="28" nillable="true" ma:displayName="PRA Text 2" ma:hidden="true" ma:internalName="PRAText2" ma:readOnly="false">
      <xsd:simpleType>
        <xsd:restriction base="dms:Text">
          <xsd:maxLength value="255"/>
        </xsd:restriction>
      </xsd:simpleType>
    </xsd:element>
    <xsd:element name="PRAText3" ma:index="29" nillable="true" ma:displayName="PRA Text 3" ma:hidden="true" ma:internalName="PRAText3" ma:readOnly="false">
      <xsd:simpleType>
        <xsd:restriction base="dms:Text">
          <xsd:maxLength value="255"/>
        </xsd:restriction>
      </xsd:simpleType>
    </xsd:element>
    <xsd:element name="PRAText4" ma:index="30" nillable="true" ma:displayName="PRA Text 4" ma:hidden="true" ma:internalName="PRAText4" ma:readOnly="false">
      <xsd:simpleType>
        <xsd:restriction base="dms:Text">
          <xsd:maxLength value="255"/>
        </xsd:restriction>
      </xsd:simpleType>
    </xsd:element>
    <xsd:element name="PRAText5" ma:index="31" nillable="true" ma:displayName="PRA Text 5" ma:hidden="true" ma:internalName="PRAText5" ma:readOnly="false">
      <xsd:simpleType>
        <xsd:restriction base="dms:Text">
          <xsd:maxLength value="255"/>
        </xsd:restriction>
      </xsd:simpleType>
    </xsd:element>
    <xsd:element name="AggregationStatus" ma:index="32" nillable="true" ma:displayName="Aggregation Status" ma:default="Normal" ma:format="Dropdown" ma:hidden="true" ma:internalName="AggregationStatus" ma:readOnly="false">
      <xsd:simpleType>
        <xsd:union memberTypes="dms:Text">
          <xsd:simpleType>
            <xsd:restriction base="dms:Choice">
              <xsd:enumeration value="Delete Soon"/>
              <xsd:enumeration value="Transfer Soon"/>
              <xsd:enumeration value="Appraise Soon"/>
              <xsd:enumeration value="Delete"/>
              <xsd:enumeration value="Transfer"/>
              <xsd:enumeration value="Appraise"/>
              <xsd:enumeration value="Hold"/>
              <xsd:enumeration value="Normal"/>
              <xsd:enumeration value="Archive"/>
            </xsd:restriction>
          </xsd:simpleType>
        </xsd:union>
      </xsd:simpleType>
    </xsd:element>
    <xsd:element name="Project" ma:index="33" nillable="true" ma:displayName="Project" ma:default="NA" ma:hidden="true" ma:internalName="Project" ma:readOnly="false">
      <xsd:simpleType>
        <xsd:restriction base="dms:Text">
          <xsd:maxLength value="255"/>
        </xsd:restriction>
      </xsd:simpleType>
    </xsd:element>
    <xsd:element name="Activity" ma:index="34" nillable="true" ma:displayName="Activity" ma:default="Workshops and Briefings" ma:hidden="true" ma:internalName="Activity" ma:readOnly="fal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5c79e5-42ce-4aa0-ac78-b6418001f0d2" elementFormDefault="qualified">
    <xsd:import namespace="http://schemas.microsoft.com/office/2006/documentManagement/types"/>
    <xsd:import namespace="http://schemas.microsoft.com/office/infopath/2007/PartnerControls"/>
    <xsd:element name="AggregationNarrative" ma:index="35" nillable="true" ma:displayName="Aggregation Narrative" ma:hidden="true" ma:internalName="AggregationNarrative" ma:readOnly="fal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1a514c-9034-4fa3-897a-8352025b26ed" elementFormDefault="qualified">
    <xsd:import namespace="http://schemas.microsoft.com/office/2006/documentManagement/types"/>
    <xsd:import namespace="http://schemas.microsoft.com/office/infopath/2007/PartnerControls"/>
    <xsd:element name="Channel" ma:index="36" nillable="true" ma:displayName="Channel" ma:default="NA" ma:hidden="true" ma:internalName="Channel" ma:readOnly="false">
      <xsd:simpleType>
        <xsd:restriction base="dms:Text">
          <xsd:maxLength value="255"/>
        </xsd:restriction>
      </xsd:simpleType>
    </xsd:element>
    <xsd:element name="Team" ma:index="37" nillable="true" ma:displayName="Team" ma:default="" ma:hidden="true" ma:internalName="Team" ma:readOnly="false">
      <xsd:simpleType>
        <xsd:restriction base="dms:Text">
          <xsd:maxLength value="255"/>
        </xsd:restriction>
      </xsd:simpleType>
    </xsd:element>
    <xsd:element name="Level2" ma:index="38" nillable="true" ma:displayName="Level2" ma:hidden="true" ma:internalName="Level2" ma:readOnly="false">
      <xsd:simpleType>
        <xsd:restriction base="dms:Text">
          <xsd:maxLength value="255"/>
        </xsd:restriction>
      </xsd:simpleType>
    </xsd:element>
    <xsd:element name="Level3" ma:index="39" nillable="true" ma:displayName="Level3" ma:hidden="true" ma:internalName="Level3" ma:readOnly="false">
      <xsd:simpleType>
        <xsd:restriction base="dms:Text">
          <xsd:maxLength value="255"/>
        </xsd:restriction>
      </xsd:simpleType>
    </xsd:element>
    <xsd:element name="Year" ma:index="40" nillable="true" ma:displayName="Year" ma:hidden="true" ma:internalName="Year" ma:readOnly="fal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025d95-18bd-45b6-9c70-adc1adf533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4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4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4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ha80e58b661148dca405113aa96b77ab" ma:index="60" nillable="true" ma:taxonomy="true" ma:internalName="ha80e58b661148dca405113aa96b77ab" ma:taxonomyFieldName="Property" ma:displayName="Property" ma:default="" ma:fieldId="{1a80e58b-6611-48dc-a405-113aa96b77ab}" ma:taxonomyMulti="true" ma:sspId="c1a1cba4-1f74-403f-95b2-fb9a3922aed4" ma:termSetId="80814647-8934-43ec-b455-d065f174c44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ediaServiceDateTaken" ma:index="6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64" nillable="true" ma:displayName="Length (seconds)" ma:internalName="MediaLengthInSeconds" ma:readOnly="true">
      <xsd:simpleType>
        <xsd:restriction base="dms:Unknown"/>
      </xsd:simpleType>
    </xsd:element>
    <xsd:element name="MediaServiceAutoTags" ma:index="65" nillable="true" ma:displayName="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bcd593-d4c7-4359-a33f-8fe16413171d" elementFormDefault="qualified">
    <xsd:import namespace="http://schemas.microsoft.com/office/2006/documentManagement/types"/>
    <xsd:import namespace="http://schemas.microsoft.com/office/infopath/2007/PartnerControls"/>
    <xsd:element name="ServiceRequestNumber" ma:index="45" nillable="true" ma:displayName="Service Request Number" ma:internalName="ServiceRequestNumber">
      <xsd:simpleType>
        <xsd:restriction base="dms:Text">
          <xsd:maxLength value="255"/>
        </xsd:restriction>
      </xsd:simpleType>
    </xsd:element>
    <xsd:element name="InternalOnly" ma:index="46" nillable="true" ma:displayName="Internal Only" ma:default="0" ma:hidden="true" ma:internalName="InternalOnly" ma:readOnly="false">
      <xsd:simpleType>
        <xsd:restriction base="dms:Boolean"/>
      </xsd:simpleType>
    </xsd:element>
    <xsd:element name="EDDataID" ma:index="49" nillable="true" ma:displayName="EDDataID" ma:hidden="true" ma:indexed="true" ma:internalName="EDDataID" ma:readOnly="false">
      <xsd:simpleType>
        <xsd:restriction base="dms:Text">
          <xsd:maxLength value="255"/>
        </xsd:restriction>
      </xsd:simpleType>
    </xsd:element>
    <xsd:element name="EDLevel1" ma:index="50" nillable="true" ma:displayName="EDLevel1" ma:hidden="true" ma:internalName="EDLevel1" ma:readOnly="false">
      <xsd:simpleType>
        <xsd:restriction base="dms:Text">
          <xsd:maxLength value="255"/>
        </xsd:restriction>
      </xsd:simpleType>
    </xsd:element>
    <xsd:element name="EDLevel2" ma:index="51" nillable="true" ma:displayName="EDLevel2" ma:hidden="true" ma:internalName="EDLevel2" ma:readOnly="false">
      <xsd:simpleType>
        <xsd:restriction base="dms:Text">
          <xsd:maxLength value="255"/>
        </xsd:restriction>
      </xsd:simpleType>
    </xsd:element>
    <xsd:element name="EDLevel3" ma:index="52" nillable="true" ma:displayName="EDLevel3" ma:hidden="true" ma:internalName="EDLevel3" ma:readOnly="false">
      <xsd:simpleType>
        <xsd:restriction base="dms:Text">
          <xsd:maxLength value="255"/>
        </xsd:restriction>
      </xsd:simpleType>
    </xsd:element>
    <xsd:element name="EDLevel4" ma:index="53" nillable="true" ma:displayName="EDLevel4" ma:hidden="true" ma:internalName="EDLevel4" ma:readOnly="false">
      <xsd:simpleType>
        <xsd:restriction base="dms:Text">
          <xsd:maxLength value="255"/>
        </xsd:restriction>
      </xsd:simpleType>
    </xsd:element>
    <xsd:element name="EDLevel5" ma:index="54" nillable="true" ma:displayName="EDLevel5" ma:hidden="true" ma:internalName="EDLevel5" ma:readOnly="false">
      <xsd:simpleType>
        <xsd:restriction base="dms:Text">
          <xsd:maxLength value="255"/>
        </xsd:restriction>
      </xsd:simpleType>
    </xsd:element>
    <xsd:element name="LegacyMetadata" ma:index="55" nillable="true" ma:displayName="Legacy Metadata" ma:hidden="true" ma:internalName="LegacyMetadata" ma:readOnly="false">
      <xsd:simpleType>
        <xsd:restriction base="dms:Note"/>
      </xsd:simpleType>
    </xsd:element>
    <xsd:element name="RMClassification" ma:index="58" nillable="true" ma:displayName="RM Classification" ma:hidden="true" ma:internalName="RMClassification" ma:readOnly="false">
      <xsd:simpleType>
        <xsd:restriction base="dms:Text">
          <xsd:maxLength value="255"/>
        </xsd:restriction>
      </xsd:simpleType>
    </xsd:element>
    <xsd:element name="RelatedValuationNumbers" ma:index="62" nillable="true" ma:displayName="Related Valuation Numbers" ma:hidden="true" ma:internalName="RelatedValuationNumbers" ma:readOnly="fals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d205ad-2945-4b0f-982a-48f644879018" elementFormDefault="qualified">
    <xsd:import namespace="http://schemas.microsoft.com/office/2006/documentManagement/types"/>
    <xsd:import namespace="http://schemas.microsoft.com/office/infopath/2007/PartnerControls"/>
    <xsd:element name="Address" ma:index="47" nillable="true" ma:displayName="Address" ma:hidden="true" ma:internalName="Address" ma:readOnly="false">
      <xsd:simpleType>
        <xsd:restriction base="dms:Text">
          <xsd:maxLength value="255"/>
        </xsd:restriction>
      </xsd:simpleType>
    </xsd:element>
    <xsd:element name="ApplicationNo" ma:index="48" nillable="true" ma:displayName="Application Number" ma:hidden="true" ma:internalName="ApplicationNo" ma:readOnly="false">
      <xsd:simpleType>
        <xsd:restriction base="dms:Text">
          <xsd:maxLength value="255"/>
        </xsd:restriction>
      </xsd:simpleType>
    </xsd:element>
    <xsd:element name="ValuationNo" ma:index="56" nillable="true" ma:displayName="Valuation Number" ma:hidden="true" ma:internalName="ValuationNo" ma:readOnly="false">
      <xsd:simpleType>
        <xsd:restriction base="dms:Text">
          <xsd:maxLength value="255"/>
        </xsd:restriction>
      </xsd:simpleType>
    </xsd:element>
    <xsd:element name="Town" ma:index="57" nillable="true" ma:displayName="Town" ma:hidden="true" ma:internalName="Town" ma:readOnly="fal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1fdc19-f15d-467a-966c-d71857fcddc8" elementFormDefault="qualified">
    <xsd:import namespace="http://schemas.microsoft.com/office/2006/documentManagement/types"/>
    <xsd:import namespace="http://schemas.microsoft.com/office/infopath/2007/PartnerControls"/>
    <xsd:element name="TaxCatchAll" ma:index="61" nillable="true" ma:displayName="Taxonomy Catch All Column" ma:hidden="true" ma:list="{e89d48b2-0a44-4a50-ad65-c5df644ed51d}" ma:internalName="TaxCatchAll" ma:showField="CatchAllData" ma:web="381fdc19-f15d-467a-966c-d71857fcddc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6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6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LongProperties xmlns="http://schemas.microsoft.com/office/2006/metadata/longProperties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oject xmlns="4f9c820c-e7e2-444d-97ee-45f2b3485c1d">NA</Project>
    <Channel xmlns="c91a514c-9034-4fa3-897a-8352025b26ed">NA</Channel>
    <Subactivity xmlns="4f9c820c-e7e2-444d-97ee-45f2b3485c1d">NA</Subactivity>
    <PRAType xmlns="4f9c820c-e7e2-444d-97ee-45f2b3485c1d">Doc</PRAType>
    <Year xmlns="c91a514c-9034-4fa3-897a-8352025b26ed">NA</Year>
    <FunctionGroup xmlns="4f9c820c-e7e2-444d-97ee-45f2b3485c1d">Governance</FunctionGroup>
    <CategoryName xmlns="4f9c820c-e7e2-444d-97ee-45f2b3485c1d">2023</CategoryName>
    <Function xmlns="4f9c820c-e7e2-444d-97ee-45f2b3485c1d">Democracy Services</Function>
    <Case xmlns="4f9c820c-e7e2-444d-97ee-45f2b3485c1d">2022-2025 Triennium</Case>
    <AggregationStatus xmlns="4f9c820c-e7e2-444d-97ee-45f2b3485c1d">Normal</AggregationStatus>
    <CategoryValue xmlns="4f9c820c-e7e2-444d-97ee-45f2b3485c1d">NA</CategoryValue>
    <Level2 xmlns="c91a514c-9034-4fa3-897a-8352025b26ed">NA</Level2>
    <BusinessValue xmlns="4f9c820c-e7e2-444d-97ee-45f2b3485c1d" xsi:nil="true"/>
    <PRADateDisposal xmlns="4f9c820c-e7e2-444d-97ee-45f2b3485c1d" xsi:nil="true"/>
    <KeyWords xmlns="15ffb055-6eb4-45a1-bc20-bf2ac0d420da" xsi:nil="true"/>
    <SecurityClassification xmlns="15ffb055-6eb4-45a1-bc20-bf2ac0d420da" xsi:nil="true"/>
    <PRADate3 xmlns="4f9c820c-e7e2-444d-97ee-45f2b3485c1d" xsi:nil="true"/>
    <PRAText5 xmlns="4f9c820c-e7e2-444d-97ee-45f2b3485c1d" xsi:nil="true"/>
    <Activity xmlns="4f9c820c-e7e2-444d-97ee-45f2b3485c1d">Workshops and Briefings</Activity>
    <Comments xmlns="44f1fc5f-b325-4eee-aff1-f819b799bcaf" xsi:nil="true"/>
    <PRADate2 xmlns="4f9c820c-e7e2-444d-97ee-45f2b3485c1d" xsi:nil="true"/>
    <PRAText1 xmlns="4f9c820c-e7e2-444d-97ee-45f2b3485c1d" xsi:nil="true"/>
    <PRAText4 xmlns="4f9c820c-e7e2-444d-97ee-45f2b3485c1d" xsi:nil="true"/>
    <Level3 xmlns="c91a514c-9034-4fa3-897a-8352025b26ed" xsi:nil="true"/>
    <Team xmlns="c91a514c-9034-4fa3-897a-8352025b26ed" xsi:nil="true"/>
    <RelatedPeople xmlns="4f9c820c-e7e2-444d-97ee-45f2b3485c1d">
      <UserInfo>
        <DisplayName/>
        <AccountId xsi:nil="true"/>
        <AccountType/>
      </UserInfo>
    </RelatedPeople>
    <AggregationNarrative xmlns="725c79e5-42ce-4aa0-ac78-b6418001f0d2" xsi:nil="true"/>
    <PRADate1 xmlns="4f9c820c-e7e2-444d-97ee-45f2b3485c1d" xsi:nil="true"/>
    <DocumentType xmlns="4f9c820c-e7e2-444d-97ee-45f2b3485c1d" xsi:nil="true"/>
    <PRAText3 xmlns="4f9c820c-e7e2-444d-97ee-45f2b3485c1d" xsi:nil="true"/>
    <Narrative xmlns="4f9c820c-e7e2-444d-97ee-45f2b3485c1d" xsi:nil="true"/>
    <PRADateTrigger xmlns="4f9c820c-e7e2-444d-97ee-45f2b3485c1d" xsi:nil="true"/>
    <PRAText2 xmlns="4f9c820c-e7e2-444d-97ee-45f2b3485c1d" xsi:nil="true"/>
    <ServiceRequestNumber xmlns="55bcd593-d4c7-4359-a33f-8fe16413171d" xsi:nil="true"/>
    <ApplicationNo xmlns="5bd205ad-2945-4b0f-982a-48f644879018" xsi:nil="true"/>
    <RelatedValuationNumbers xmlns="55bcd593-d4c7-4359-a33f-8fe16413171d" xsi:nil="true"/>
    <InternalOnly xmlns="55bcd593-d4c7-4359-a33f-8fe16413171d">false</InternalOnly>
    <RMClassification xmlns="55bcd593-d4c7-4359-a33f-8fe16413171d" xsi:nil="true"/>
    <EDLevel1 xmlns="55bcd593-d4c7-4359-a33f-8fe16413171d" xsi:nil="true"/>
    <EDLevel4 xmlns="55bcd593-d4c7-4359-a33f-8fe16413171d" xsi:nil="true"/>
    <EDDataID xmlns="55bcd593-d4c7-4359-a33f-8fe16413171d" xsi:nil="true"/>
    <ValuationNo xmlns="5bd205ad-2945-4b0f-982a-48f644879018" xsi:nil="true"/>
    <Town xmlns="5bd205ad-2945-4b0f-982a-48f644879018" xsi:nil="true"/>
    <EDLevel5 xmlns="55bcd593-d4c7-4359-a33f-8fe16413171d" xsi:nil="true"/>
    <TaxCatchAll xmlns="381fdc19-f15d-467a-966c-d71857fcddc8" xsi:nil="true"/>
    <Address xmlns="5bd205ad-2945-4b0f-982a-48f644879018" xsi:nil="true"/>
    <ha80e58b661148dca405113aa96b77ab xmlns="33025d95-18bd-45b6-9c70-adc1adf533ec">
      <Terms xmlns="http://schemas.microsoft.com/office/infopath/2007/PartnerControls"/>
    </ha80e58b661148dca405113aa96b77ab>
    <EDLevel2 xmlns="55bcd593-d4c7-4359-a33f-8fe16413171d" xsi:nil="true"/>
    <EDLevel3 xmlns="55bcd593-d4c7-4359-a33f-8fe16413171d" xsi:nil="true"/>
    <LegacyMetadata xmlns="55bcd593-d4c7-4359-a33f-8fe16413171d" xsi:nil="true"/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05590F8-2125-4E9E-928E-29A1171FED60}"/>
</file>

<file path=customXml/itemProps2.xml><?xml version="1.0" encoding="utf-8"?>
<ds:datastoreItem xmlns:ds="http://schemas.openxmlformats.org/officeDocument/2006/customXml" ds:itemID="{2F8A1DAA-2256-448B-BF63-C3B3E7A41357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AB9FFB3C-E139-4974-B3C9-EEFB05870805}">
  <ds:schemaRefs>
    <ds:schemaRef ds:uri="http://purl.org/dc/terms/"/>
    <ds:schemaRef ds:uri="http://schemas.microsoft.com/office/2006/metadata/properties"/>
    <ds:schemaRef ds:uri="f7728c12-05ca-4fe5-bda6-7abace252a54"/>
    <ds:schemaRef ds:uri="http://schemas.microsoft.com/office/2006/documentManagement/types"/>
    <ds:schemaRef ds:uri="4f9c820c-e7e2-444d-97ee-45f2b3485c1d"/>
    <ds:schemaRef ds:uri="http://schemas.microsoft.com/office/infopath/2007/PartnerControls"/>
    <ds:schemaRef ds:uri="725c79e5-42ce-4aa0-ac78-b6418001f0d2"/>
    <ds:schemaRef ds:uri="http://purl.org/dc/elements/1.1/"/>
    <ds:schemaRef ds:uri="44f1fc5f-b325-4eee-aff1-f819b799bcaf"/>
    <ds:schemaRef ds:uri="http://www.w3.org/XML/1998/namespace"/>
    <ds:schemaRef ds:uri="http://schemas.openxmlformats.org/package/2006/metadata/core-properties"/>
    <ds:schemaRef ds:uri="ac325819-716c-49c2-819b-1f14f09d326f"/>
    <ds:schemaRef ds:uri="c91a514c-9034-4fa3-897a-8352025b26ed"/>
    <ds:schemaRef ds:uri="15ffb055-6eb4-45a1-bc20-bf2ac0d420da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D8BF072F-DE38-45B6-A884-5237364CDF0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1343</TotalTime>
  <Words>3091</Words>
  <Application>Microsoft Office PowerPoint</Application>
  <PresentationFormat>On-screen Show (4:3)</PresentationFormat>
  <Paragraphs>431</Paragraphs>
  <Slides>31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Arial</vt:lpstr>
      <vt:lpstr>Calibri</vt:lpstr>
      <vt:lpstr>Wingdings</vt:lpstr>
      <vt:lpstr>Default Design</vt:lpstr>
      <vt:lpstr> Local Alcohol Policy Background &amp; Policy Considerations </vt:lpstr>
      <vt:lpstr>What we will cover</vt:lpstr>
      <vt:lpstr>Recap</vt:lpstr>
      <vt:lpstr>Policy considerations</vt:lpstr>
      <vt:lpstr>Current Policy Context</vt:lpstr>
      <vt:lpstr>National &amp; Local Policy Levers</vt:lpstr>
      <vt:lpstr>Policy Considerations - Balance</vt:lpstr>
      <vt:lpstr>Purpose &amp; Object of the Act</vt:lpstr>
      <vt:lpstr>Alcohol sale, supply and consumption</vt:lpstr>
      <vt:lpstr>Licence types and default hours</vt:lpstr>
      <vt:lpstr>Alcohol licenses in Kāpiti</vt:lpstr>
      <vt:lpstr>Alcohol sales and consumption</vt:lpstr>
      <vt:lpstr>Alcohol sales and consumption in Kāpiti</vt:lpstr>
      <vt:lpstr>Alcohol-related harm &amp; vulnerable populations </vt:lpstr>
      <vt:lpstr>Sensible drinking recommendations</vt:lpstr>
      <vt:lpstr>Low-risk drinking advice</vt:lpstr>
      <vt:lpstr>The Act’s definition of Harm (s.4(2))</vt:lpstr>
      <vt:lpstr>Kāpiti’s demographic</vt:lpstr>
      <vt:lpstr>Vulnerability arises from…</vt:lpstr>
      <vt:lpstr>Alcohol-related harm in Kāpiti  </vt:lpstr>
      <vt:lpstr>Alcohol-related harm in Kāpiti - Health</vt:lpstr>
      <vt:lpstr>Should Kāpiti develop a LAP</vt:lpstr>
      <vt:lpstr>Community and stakeholder input</vt:lpstr>
      <vt:lpstr>Other stakeholder input</vt:lpstr>
      <vt:lpstr>What can an LAP do</vt:lpstr>
      <vt:lpstr>Decision precedence</vt:lpstr>
      <vt:lpstr>Section 77 provisions</vt:lpstr>
      <vt:lpstr>Section 77 provisions (cont.)</vt:lpstr>
      <vt:lpstr>Non-LAP based policy options</vt:lpstr>
      <vt:lpstr>Should we vary licensing conditions through a LAP</vt:lpstr>
      <vt:lpstr>PowerPoint Presentation</vt:lpstr>
    </vt:vector>
  </TitlesOfParts>
  <Company>Kapiti Coast District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paulah</dc:creator>
  <cp:lastModifiedBy>Chris Worth</cp:lastModifiedBy>
  <cp:revision>17</cp:revision>
  <dcterms:created xsi:type="dcterms:W3CDTF">2014-03-05T00:43:34Z</dcterms:created>
  <dcterms:modified xsi:type="dcterms:W3CDTF">2023-06-05T04:38:52Z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FunctionGroup">
    <vt:lpwstr>_General</vt:lpwstr>
  </property>
  <property fmtid="{D5CDD505-2E9C-101B-9397-08002B2CF9AE}" pid="3" name="EDTemplateID">
    <vt:lpwstr>1097131</vt:lpwstr>
  </property>
  <property fmtid="{D5CDD505-2E9C-101B-9397-08002B2CF9AE}" pid="4" name="ContentTypeId">
    <vt:lpwstr>0x010100613BE3ABDED8124982C4B766C402AA69009FF015456F6FF54092B98AE3A971D80E</vt:lpwstr>
  </property>
  <property fmtid="{D5CDD505-2E9C-101B-9397-08002B2CF9AE}" pid="5" name="Property">
    <vt:lpwstr/>
  </property>
</Properties>
</file>