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63" r:id="rId4"/>
    <p:sldId id="362" r:id="rId5"/>
    <p:sldId id="384" r:id="rId6"/>
    <p:sldId id="389" r:id="rId7"/>
    <p:sldId id="356" r:id="rId8"/>
    <p:sldId id="386" r:id="rId9"/>
    <p:sldId id="371" r:id="rId10"/>
    <p:sldId id="268" r:id="rId11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FF3300"/>
    <a:srgbClr val="FF997F"/>
    <a:srgbClr val="007D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4660"/>
  </p:normalViewPr>
  <p:slideViewPr>
    <p:cSldViewPr>
      <p:cViewPr varScale="1">
        <p:scale>
          <a:sx n="105" d="100"/>
          <a:sy n="105" d="100"/>
        </p:scale>
        <p:origin x="13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11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0BCF14-1FBA-427F-9F9F-902A8674B3D1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220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9A0061-DC62-4C59-9289-E057678B790A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3094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00C13-BF50-58C8-7220-5FCAD281E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340A21-B5DB-974A-5E9E-F50039602D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3A211E-E19E-7938-C4E6-0DC7BC4077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670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69584D-CF70-7705-E142-06CB914EA8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506969-E3D3-B04D-DBD5-98C9FD056A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D9BE3DC-044D-6135-D5A1-4A5900DD9D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8171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25540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8527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000">
                <a:solidFill>
                  <a:srgbClr val="007DC6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47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241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241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366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ECF1A-CF71-55FB-E0AF-EE384CE5B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1328737"/>
            <a:ext cx="5638800" cy="10842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B9A0D-107C-91A3-735C-79B22505B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2" y="2590804"/>
            <a:ext cx="7877175" cy="3902075"/>
          </a:xfrm>
        </p:spPr>
        <p:txBody>
          <a:bodyPr numCol="2"/>
          <a:lstStyle>
            <a:lvl4pPr marL="333366" indent="-152396">
              <a:buFont typeface="Arial" panose="020B0604020202020204" pitchFamily="34" charset="0"/>
              <a:buChar char="‒"/>
              <a:defRPr/>
            </a:lvl4pPr>
            <a:lvl5pPr marL="485763" indent="-161921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40875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ECF1A-CF71-55FB-E0AF-EE384CE5B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1328737"/>
            <a:ext cx="5638800" cy="10842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B9A0D-107C-91A3-735C-79B22505B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2" y="2590804"/>
            <a:ext cx="7877175" cy="3902075"/>
          </a:xfrm>
        </p:spPr>
        <p:txBody>
          <a:bodyPr numCol="1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 marL="333366" indent="-152396">
              <a:buFont typeface="Arial" panose="020B0604020202020204" pitchFamily="34" charset="0"/>
              <a:buChar char="‒"/>
              <a:defRPr sz="1800"/>
            </a:lvl4pPr>
            <a:lvl5pPr marL="485763" indent="-161921">
              <a:buFont typeface="Courier New" panose="02070309020205020404" pitchFamily="49" charset="0"/>
              <a:buChar char="o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5037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with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28600" y="280257"/>
            <a:ext cx="8686800" cy="6035675"/>
          </a:xfrm>
          <a:prstGeom prst="rect">
            <a:avLst/>
          </a:prstGeom>
          <a:solidFill>
            <a:srgbClr val="F3F8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908763" y="6441639"/>
            <a:ext cx="973596" cy="245269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590" y="6315928"/>
            <a:ext cx="1458410" cy="518922"/>
          </a:xfrm>
          <a:prstGeom prst="rect">
            <a:avLst/>
          </a:prstGeom>
        </p:spPr>
      </p:pic>
      <p:sp>
        <p:nvSpPr>
          <p:cNvPr id="26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1127006" y="912964"/>
            <a:ext cx="5862781" cy="553998"/>
          </a:xfrm>
        </p:spPr>
        <p:txBody>
          <a:bodyPr anchor="b">
            <a:spAutoFit/>
          </a:bodyPr>
          <a:lstStyle>
            <a:lvl1pPr marL="0" indent="0">
              <a:buNone/>
              <a:defRPr sz="3000" b="1" i="0" baseline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Main Header</a:t>
            </a:r>
          </a:p>
        </p:txBody>
      </p:sp>
      <p:sp>
        <p:nvSpPr>
          <p:cNvPr id="8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6442079"/>
            <a:ext cx="2325688" cy="244475"/>
          </a:xfrm>
        </p:spPr>
        <p:txBody>
          <a:bodyPr>
            <a:normAutofit/>
          </a:bodyPr>
          <a:lstStyle>
            <a:lvl1pPr marL="0" indent="0">
              <a:buNone/>
              <a:defRPr sz="1000" baseline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Document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127126" y="2314800"/>
            <a:ext cx="5862661" cy="91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25353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274638"/>
            <a:ext cx="7924800" cy="706090"/>
          </a:xfrm>
        </p:spPr>
        <p:txBody>
          <a:bodyPr/>
          <a:lstStyle>
            <a:lvl1pPr>
              <a:defRPr sz="27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Contents </a:t>
            </a:r>
            <a:endParaRPr lang="en-N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914400" y="1196752"/>
            <a:ext cx="7924800" cy="5051648"/>
          </a:xfrm>
        </p:spPr>
        <p:txBody>
          <a:bodyPr/>
          <a:lstStyle>
            <a:lvl1pPr marL="265510" indent="-265510">
              <a:buFont typeface="Arial" panose="020B0604020202020204" pitchFamily="34" charset="0"/>
              <a:buChar char="•"/>
              <a:tabLst>
                <a:tab pos="5179219" algn="l"/>
              </a:tabLst>
              <a:defRPr/>
            </a:lvl1pPr>
            <a:lvl2pPr marL="236935" indent="0">
              <a:buNone/>
              <a:defRPr/>
            </a:lvl2pPr>
            <a:lvl3pPr marL="495300" indent="0">
              <a:buNone/>
              <a:defRPr/>
            </a:lvl3pPr>
            <a:lvl4pPr marL="708422" indent="0">
              <a:buNone/>
              <a:defRPr/>
            </a:lvl4pPr>
            <a:lvl5pPr marL="99441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4491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15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58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12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78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29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75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40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87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91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245225"/>
            <a:ext cx="9144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dirty="0"/>
          </a:p>
        </p:txBody>
      </p:sp>
      <p:pic>
        <p:nvPicPr>
          <p:cNvPr id="1033" name="Picture 9" descr="Corporate PPT footer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5446713"/>
            <a:ext cx="9142413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25540"/>
            <a:ext cx="7772400" cy="1470025"/>
          </a:xfrm>
        </p:spPr>
        <p:txBody>
          <a:bodyPr/>
          <a:lstStyle/>
          <a:p>
            <a:r>
              <a:rPr lang="en-NZ" dirty="0"/>
              <a:t>Te </a:t>
            </a:r>
            <a:r>
              <a:rPr lang="en-NZ" dirty="0" err="1"/>
              <a:t>Whakaminenga</a:t>
            </a:r>
            <a:r>
              <a:rPr lang="en-NZ" dirty="0"/>
              <a:t> o </a:t>
            </a:r>
            <a:r>
              <a:rPr lang="en-NZ" dirty="0" err="1"/>
              <a:t>Kāpiti</a:t>
            </a:r>
            <a:r>
              <a:rPr lang="en-NZ" dirty="0"/>
              <a:t> Hui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852738"/>
            <a:ext cx="6400800" cy="1752600"/>
          </a:xfrm>
        </p:spPr>
        <p:txBody>
          <a:bodyPr/>
          <a:lstStyle/>
          <a:p>
            <a:r>
              <a:rPr lang="en-NZ" dirty="0"/>
              <a:t>Local Water Done Well Legislation</a:t>
            </a:r>
          </a:p>
          <a:p>
            <a:r>
              <a:rPr lang="en-NZ" dirty="0"/>
              <a:t>Kapiti Coast Water Services</a:t>
            </a:r>
          </a:p>
          <a:p>
            <a:endParaRPr lang="en-NZ" dirty="0"/>
          </a:p>
          <a:p>
            <a:r>
              <a:rPr lang="en-NZ" dirty="0"/>
              <a:t>18 February 2025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F9C731F-0FC9-6C01-9640-DB0084C1EA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wrap="square" anchor="ctr">
            <a:normAutofit/>
          </a:bodyPr>
          <a:lstStyle/>
          <a:p>
            <a:r>
              <a:rPr lang="en-NZ" dirty="0"/>
              <a:t>Discussion and questions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3E2B5990-E4D1-8CFE-8F67-FF66D2DD2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415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en-GB" dirty="0"/>
              <a:t>Purpose of this briefing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2"/>
            <a:ext cx="8229600" cy="3916363"/>
          </a:xfrm>
        </p:spPr>
        <p:txBody>
          <a:bodyPr/>
          <a:lstStyle/>
          <a:p>
            <a:r>
              <a:rPr lang="en-NZ" sz="2800" dirty="0"/>
              <a:t>Delivery model options and overview</a:t>
            </a:r>
          </a:p>
          <a:p>
            <a:r>
              <a:rPr lang="en-NZ" sz="2800" dirty="0"/>
              <a:t>Joint water services organisation arrangements</a:t>
            </a:r>
          </a:p>
          <a:p>
            <a:r>
              <a:rPr lang="en-NZ" sz="2800" dirty="0"/>
              <a:t>The cost of services</a:t>
            </a:r>
          </a:p>
          <a:p>
            <a:r>
              <a:rPr lang="en-GB" sz="2800" dirty="0"/>
              <a:t>Next steps</a:t>
            </a:r>
          </a:p>
          <a:p>
            <a:endParaRPr lang="en-GB" sz="2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088A7-B86A-9F8D-98D3-7430BDEE73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1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D78040-6260-D91B-FE3A-B285B5DC0C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BDB97-8BE3-B3A6-2885-0D657FF44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spcBef>
                <a:spcPts val="450"/>
              </a:spcBef>
              <a:spcAft>
                <a:spcPts val="450"/>
              </a:spcAft>
            </a:pPr>
            <a:r>
              <a:rPr lang="en-US" sz="3600" dirty="0"/>
              <a:t>Water Delivery Model Options</a:t>
            </a:r>
            <a:endParaRPr lang="en-NZ" sz="3600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869EAD5-1D32-4C9A-B797-D840E239FA13}"/>
              </a:ext>
            </a:extLst>
          </p:cNvPr>
          <p:cNvSpPr txBox="1">
            <a:spLocks/>
          </p:cNvSpPr>
          <p:nvPr/>
        </p:nvSpPr>
        <p:spPr>
          <a:xfrm>
            <a:off x="892744" y="1362580"/>
            <a:ext cx="3886200" cy="49088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4000"/>
              <a:buFont typeface="Arial" pitchFamily="34" charset="0"/>
              <a:buChar char="•"/>
              <a:defRPr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25475" indent="-30956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Calibri" panose="020F0502020204030204" pitchFamily="34" charset="0"/>
              <a:buChar char="–"/>
              <a:defRPr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9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89000"/>
              <a:buFont typeface="Arial" pitchFamily="34" charset="0"/>
              <a:buChar char="•"/>
              <a:tabLst/>
              <a:defRPr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73163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SzPct val="60000"/>
              <a:buFont typeface="Wingdings" panose="05000000000000000000" pitchFamily="2" charset="2"/>
              <a:buChar char="§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025" indent="-182563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endParaRPr lang="en-US" sz="21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7C1669-3ED1-819B-7EC6-2C89233DB1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257"/>
          <a:stretch/>
        </p:blipFill>
        <p:spPr>
          <a:xfrm>
            <a:off x="4067944" y="3158736"/>
            <a:ext cx="2072165" cy="25200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CE385F-8919-8B2C-3ADD-DB29CDDB67A0}"/>
              </a:ext>
            </a:extLst>
          </p:cNvPr>
          <p:cNvGraphicFramePr>
            <a:graphicFrameLocks noGrp="1"/>
          </p:cNvGraphicFramePr>
          <p:nvPr/>
        </p:nvGraphicFramePr>
        <p:xfrm>
          <a:off x="323528" y="1426240"/>
          <a:ext cx="8718132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235">
                  <a:extLst>
                    <a:ext uri="{9D8B030D-6E8A-4147-A177-3AD203B41FA5}">
                      <a16:colId xmlns:a16="http://schemas.microsoft.com/office/drawing/2014/main" val="157502813"/>
                    </a:ext>
                  </a:extLst>
                </a:gridCol>
                <a:gridCol w="1914425">
                  <a:extLst>
                    <a:ext uri="{9D8B030D-6E8A-4147-A177-3AD203B41FA5}">
                      <a16:colId xmlns:a16="http://schemas.microsoft.com/office/drawing/2014/main" val="1560446150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873362935"/>
                    </a:ext>
                  </a:extLst>
                </a:gridCol>
                <a:gridCol w="2452611">
                  <a:extLst>
                    <a:ext uri="{9D8B030D-6E8A-4147-A177-3AD203B41FA5}">
                      <a16:colId xmlns:a16="http://schemas.microsoft.com/office/drawing/2014/main" val="3617843532"/>
                    </a:ext>
                  </a:extLst>
                </a:gridCol>
                <a:gridCol w="401628">
                  <a:extLst>
                    <a:ext uri="{9D8B030D-6E8A-4147-A177-3AD203B41FA5}">
                      <a16:colId xmlns:a16="http://schemas.microsoft.com/office/drawing/2014/main" val="1706374136"/>
                    </a:ext>
                  </a:extLst>
                </a:gridCol>
                <a:gridCol w="2404324">
                  <a:extLst>
                    <a:ext uri="{9D8B030D-6E8A-4147-A177-3AD203B41FA5}">
                      <a16:colId xmlns:a16="http://schemas.microsoft.com/office/drawing/2014/main" val="9472443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r>
                        <a:rPr lang="en-NZ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“One” Council IBU</a:t>
                      </a:r>
                    </a:p>
                    <a:p>
                      <a:pPr marL="0" algn="ctr" defTabSz="914377" rtl="0" eaLnBrk="1" latinLnBrk="0" hangingPunct="1"/>
                      <a:r>
                        <a:rPr lang="en-NZ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KCDC IBU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200" b="0" dirty="0">
                          <a:solidFill>
                            <a:schemeClr val="tx1"/>
                          </a:solidFill>
                        </a:rPr>
                        <a:t>“Two” Council CCO</a:t>
                      </a:r>
                    </a:p>
                    <a:p>
                      <a:pPr algn="ctr"/>
                      <a:r>
                        <a:rPr lang="en-NZ" sz="1200" b="0" dirty="0">
                          <a:solidFill>
                            <a:schemeClr val="tx1"/>
                          </a:solidFill>
                        </a:rPr>
                        <a:t>KCDC / HDC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200" b="0" dirty="0">
                          <a:solidFill>
                            <a:schemeClr val="tx1"/>
                          </a:solidFill>
                        </a:rPr>
                        <a:t>“Four” Council CCO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KCDC, HDC, MDC &amp; PNCC</a:t>
                      </a:r>
                      <a:endParaRPr lang="en-NZ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225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200" b="0" dirty="0">
                          <a:solidFill>
                            <a:schemeClr val="tx1"/>
                          </a:solidFill>
                        </a:rPr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r>
                        <a:rPr lang="en-NZ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58,750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96,450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NZ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223,750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128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200" b="0" dirty="0">
                          <a:solidFill>
                            <a:schemeClr val="tx1"/>
                          </a:solidFill>
                        </a:rPr>
                        <a:t>Connections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r>
                        <a:rPr lang="en-NZ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34,825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NZ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71,212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558584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01909C7-A059-36DA-5223-B688170D4F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22" b="1"/>
          <a:stretch/>
        </p:blipFill>
        <p:spPr>
          <a:xfrm>
            <a:off x="6609074" y="3207345"/>
            <a:ext cx="2077724" cy="2520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647982-3B0F-468B-45AD-A195003C04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9DBE3B"/>
              </a:clrFrom>
              <a:clrTo>
                <a:srgbClr val="9DBE3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257"/>
          <a:stretch/>
        </p:blipFill>
        <p:spPr>
          <a:xfrm>
            <a:off x="1498844" y="3207345"/>
            <a:ext cx="2072165" cy="252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6084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DB4A5D-5D29-6577-C61D-1CEE3D2120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39C1E-4DF3-3A30-F662-1E9744C29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NZ" dirty="0"/>
              <a:t>Delivery Model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47F9A-E270-F1A6-C4D0-6B51625D5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62500" lnSpcReduction="20000"/>
          </a:bodyPr>
          <a:lstStyle/>
          <a:p>
            <a:r>
              <a:rPr lang="en-NZ" dirty="0"/>
              <a:t>“One” Council In-house Business Unit</a:t>
            </a:r>
          </a:p>
          <a:p>
            <a:pPr lvl="1"/>
            <a:r>
              <a:rPr lang="en-NZ" dirty="0"/>
              <a:t>Utilises existing Council Iwi relationship arrangements</a:t>
            </a:r>
          </a:p>
          <a:p>
            <a:pPr lvl="1"/>
            <a:r>
              <a:rPr lang="en-NZ" dirty="0"/>
              <a:t>Establish a fully ringfenced and resourced Internal Business Unit</a:t>
            </a:r>
          </a:p>
          <a:p>
            <a:pPr lvl="2"/>
            <a:r>
              <a:rPr lang="en-GB" dirty="0"/>
              <a:t>Debt to be managed within Council limits (revenue x 280%, LGFA Board have the discretion to approve up to 350% for high growth councils)</a:t>
            </a:r>
            <a:endParaRPr lang="en-NZ" dirty="0"/>
          </a:p>
          <a:p>
            <a:pPr lvl="2"/>
            <a:r>
              <a:rPr lang="en-NZ" dirty="0"/>
              <a:t>Consideration of referendum, as per standing orders, not required</a:t>
            </a:r>
          </a:p>
          <a:p>
            <a:endParaRPr lang="en-NZ" dirty="0"/>
          </a:p>
          <a:p>
            <a:r>
              <a:rPr lang="en-NZ" dirty="0"/>
              <a:t>“Four” Council Water Services CCO (or variance thereof)</a:t>
            </a:r>
          </a:p>
          <a:p>
            <a:pPr lvl="1"/>
            <a:r>
              <a:rPr lang="en-NZ" dirty="0"/>
              <a:t>Iwi representation and engagement must be considered and agreed by shareholders and iwi partners </a:t>
            </a:r>
          </a:p>
          <a:p>
            <a:pPr lvl="1"/>
            <a:r>
              <a:rPr lang="en-NZ" dirty="0"/>
              <a:t>Kapiti Coast / Horowhenua / Manawatu / Palmerston North City shareholder Councils</a:t>
            </a:r>
          </a:p>
          <a:p>
            <a:pPr lvl="2"/>
            <a:r>
              <a:rPr lang="en-NZ" dirty="0"/>
              <a:t>Limited liability company owned by shareholder councils</a:t>
            </a:r>
          </a:p>
          <a:p>
            <a:pPr lvl="2"/>
            <a:r>
              <a:rPr lang="en-NZ" dirty="0"/>
              <a:t>Independent board and CE. Board cannot comprise elected members or any staff</a:t>
            </a:r>
          </a:p>
          <a:p>
            <a:pPr lvl="2"/>
            <a:r>
              <a:rPr lang="en-NZ" dirty="0"/>
              <a:t>Asset-owning full-service CCO</a:t>
            </a:r>
          </a:p>
          <a:p>
            <a:pPr lvl="2"/>
            <a:r>
              <a:rPr lang="en-GB" dirty="0"/>
              <a:t>Access to increased debt limits for water services (revenue x 500%)</a:t>
            </a:r>
          </a:p>
          <a:p>
            <a:pPr lvl="2"/>
            <a:r>
              <a:rPr lang="en-GB" dirty="0"/>
              <a:t>Consideration of a referendum as per standing orders</a:t>
            </a:r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18868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7CDD3-9DEE-7FD1-F4F0-B3CE7C383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NZ" dirty="0"/>
              <a:t>What is important to Kapiti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25ED0CA3-6870-CCE3-7A11-D59C78AF9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0147" y="1417638"/>
            <a:ext cx="3430521" cy="3916363"/>
          </a:xfrm>
        </p:spPr>
        <p:txBody>
          <a:bodyPr/>
          <a:lstStyle/>
          <a:p>
            <a:pPr marL="0" indent="0">
              <a:buNone/>
            </a:pPr>
            <a:r>
              <a:rPr lang="en-NZ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Public Ownership</a:t>
            </a:r>
          </a:p>
          <a:p>
            <a:pPr marL="0" indent="0">
              <a:buNone/>
            </a:pPr>
            <a:r>
              <a:rPr lang="en-GB" sz="1800" dirty="0"/>
              <a:t>Our water assets remain in public ownership. 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Safe and reliable services</a:t>
            </a:r>
            <a:endParaRPr lang="en-NZ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GB" sz="1800" dirty="0"/>
              <a:t>Our community continues to receive safe, reliable, efficient and effective water services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NZ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 whenua</a:t>
            </a:r>
          </a:p>
          <a:p>
            <a:pPr marL="0" indent="0">
              <a:buNone/>
            </a:pPr>
            <a:r>
              <a:rPr lang="en-GB" sz="1800" dirty="0"/>
              <a:t>Mana whenua aspirations and concepts have a meaningful influence in managing our water </a:t>
            </a:r>
          </a:p>
          <a:p>
            <a:pPr marL="0" indent="0">
              <a:buNone/>
            </a:pPr>
            <a:endParaRPr lang="en-NZ" sz="1800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15EFC88F-B8F9-AD99-076A-6B451527F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13333" y="1318068"/>
            <a:ext cx="4330667" cy="3916363"/>
          </a:xfrm>
        </p:spPr>
        <p:txBody>
          <a:bodyPr/>
          <a:lstStyle/>
          <a:p>
            <a:pPr marL="0" indent="0">
              <a:buNone/>
            </a:pPr>
            <a:r>
              <a:rPr lang="en-NZ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Financial sustainability </a:t>
            </a:r>
          </a:p>
          <a:p>
            <a:pPr marL="0" indent="0">
              <a:buNone/>
            </a:pPr>
            <a:r>
              <a:rPr lang="en-GB" sz="1800" dirty="0"/>
              <a:t>Our water service is financially sustainable and maintains fair and transparent charging for customers.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NZ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Local priorities </a:t>
            </a:r>
          </a:p>
          <a:p>
            <a:pPr marL="0" indent="0">
              <a:buNone/>
            </a:pPr>
            <a:r>
              <a:rPr lang="en-GB" sz="1800" dirty="0"/>
              <a:t>Our water services organisation recognises local priorities in planning for the future and catering for growth</a:t>
            </a:r>
          </a:p>
          <a:p>
            <a:pPr marL="0" indent="0">
              <a:buNone/>
            </a:pPr>
            <a:r>
              <a:rPr lang="en-GB" sz="1800" dirty="0"/>
              <a:t>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NZ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Resilience</a:t>
            </a:r>
            <a:endParaRPr lang="en-GB" sz="1800" b="1" dirty="0"/>
          </a:p>
          <a:p>
            <a:pPr marL="0" indent="0">
              <a:buNone/>
            </a:pPr>
            <a:r>
              <a:rPr lang="en-GB" sz="1800" dirty="0"/>
              <a:t>Our water organisation is resilient – it remains strong and functional in all circumstances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AC81D2-88F4-46EF-5A38-BDAD96C49B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27" y="1484864"/>
            <a:ext cx="774194" cy="720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3824A5B-507E-53D4-2EB8-3BB3D45BB1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521" y="2859440"/>
            <a:ext cx="654206" cy="612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80EC7-2985-AED4-B4FC-475B9C38D7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27" y="4653136"/>
            <a:ext cx="736000" cy="720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48398ED-F70D-D6ED-163A-462E833B73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3899" y="1417638"/>
            <a:ext cx="696264" cy="72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C343663-3F3B-C186-96C6-58D6F4977E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43899" y="2966154"/>
            <a:ext cx="673920" cy="64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1332027-7FD5-FA9A-FA10-0FAE275116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28975" y="4819932"/>
            <a:ext cx="754286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015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B8964-B3BA-0F9E-86C8-0F8D760140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4BAEA-BE71-D5D6-108C-200AB5CA6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spcBef>
                <a:spcPts val="450"/>
              </a:spcBef>
              <a:spcAft>
                <a:spcPts val="450"/>
              </a:spcAft>
            </a:pPr>
            <a:r>
              <a:rPr lang="en-US" sz="4000" dirty="0"/>
              <a:t>Options overview</a:t>
            </a:r>
            <a:endParaRPr lang="en-NZ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F3D8246-CB94-EE3A-FC8E-7A5CB7D8D912}"/>
              </a:ext>
            </a:extLst>
          </p:cNvPr>
          <p:cNvSpPr txBox="1">
            <a:spLocks/>
          </p:cNvSpPr>
          <p:nvPr/>
        </p:nvSpPr>
        <p:spPr>
          <a:xfrm>
            <a:off x="892744" y="1362580"/>
            <a:ext cx="3886200" cy="49088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4000"/>
              <a:buFont typeface="Arial" pitchFamily="34" charset="0"/>
              <a:buChar char="•"/>
              <a:defRPr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25475" indent="-30956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Calibri" panose="020F0502020204030204" pitchFamily="34" charset="0"/>
              <a:buChar char="–"/>
              <a:defRPr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9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89000"/>
              <a:buFont typeface="Arial" pitchFamily="34" charset="0"/>
              <a:buChar char="•"/>
              <a:tabLst/>
              <a:defRPr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73163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SzPct val="60000"/>
              <a:buFont typeface="Wingdings" panose="05000000000000000000" pitchFamily="2" charset="2"/>
              <a:buChar char="§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025" indent="-182563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endParaRPr lang="en-US" sz="21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68A4418-DAA4-0419-014A-724DA257B57C}"/>
              </a:ext>
            </a:extLst>
          </p:cNvPr>
          <p:cNvGraphicFramePr>
            <a:graphicFrameLocks noGrp="1"/>
          </p:cNvGraphicFramePr>
          <p:nvPr/>
        </p:nvGraphicFramePr>
        <p:xfrm>
          <a:off x="323528" y="1426240"/>
          <a:ext cx="8640961" cy="4379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466">
                  <a:extLst>
                    <a:ext uri="{9D8B030D-6E8A-4147-A177-3AD203B41FA5}">
                      <a16:colId xmlns:a16="http://schemas.microsoft.com/office/drawing/2014/main" val="157502813"/>
                    </a:ext>
                  </a:extLst>
                </a:gridCol>
                <a:gridCol w="2977262">
                  <a:extLst>
                    <a:ext uri="{9D8B030D-6E8A-4147-A177-3AD203B41FA5}">
                      <a16:colId xmlns:a16="http://schemas.microsoft.com/office/drawing/2014/main" val="1560446150"/>
                    </a:ext>
                  </a:extLst>
                </a:gridCol>
                <a:gridCol w="3814233">
                  <a:extLst>
                    <a:ext uri="{9D8B030D-6E8A-4147-A177-3AD203B41FA5}">
                      <a16:colId xmlns:a16="http://schemas.microsoft.com/office/drawing/2014/main" val="3617843532"/>
                    </a:ext>
                  </a:extLst>
                </a:gridCol>
              </a:tblGrid>
              <a:tr h="680677">
                <a:tc>
                  <a:txBody>
                    <a:bodyPr/>
                    <a:lstStyle/>
                    <a:p>
                      <a:endParaRPr lang="en-NZ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r>
                        <a:rPr lang="en-NZ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“One”</a:t>
                      </a:r>
                    </a:p>
                    <a:p>
                      <a:pPr marL="0" algn="ctr" defTabSz="914377" rtl="0" eaLnBrk="1" latinLnBrk="0" hangingPunct="1"/>
                      <a:r>
                        <a:rPr lang="en-NZ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 internal Business Unit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0" dirty="0">
                          <a:solidFill>
                            <a:schemeClr val="tx1"/>
                          </a:solidFill>
                        </a:rPr>
                        <a:t>“Four” Council COO</a:t>
                      </a:r>
                    </a:p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KCDC, HDC, MDC &amp; PNCC</a:t>
                      </a:r>
                      <a:endParaRPr lang="en-NZ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0225276"/>
                  </a:ext>
                </a:extLst>
              </a:tr>
              <a:tr h="552105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 Ownership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NZ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128559"/>
                  </a:ext>
                </a:extLst>
              </a:tr>
              <a:tr h="680677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Safe and reliable services</a:t>
                      </a:r>
                      <a:endParaRPr lang="en-NZ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NZ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558584"/>
                  </a:ext>
                </a:extLst>
              </a:tr>
              <a:tr h="680677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Mana whenua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NZ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828695"/>
                  </a:ext>
                </a:extLst>
              </a:tr>
              <a:tr h="680677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Financial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NZ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1204"/>
                  </a:ext>
                </a:extLst>
              </a:tr>
              <a:tr h="552105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Local priorities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NZ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633267"/>
                  </a:ext>
                </a:extLst>
              </a:tr>
              <a:tr h="552105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Resilience 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NZ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58479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94BFFA9F-B04C-D982-82C5-43ED8387A19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418283" y="2148954"/>
            <a:ext cx="541934" cy="504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60F6716-1F02-DF78-868F-47DD960CC3D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419872" y="2780928"/>
            <a:ext cx="538757" cy="504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AC07342-3586-1522-C610-69AB5028320F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431650" y="3412902"/>
            <a:ext cx="515200" cy="504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8A39A7-979B-EF2C-A9F8-62241E18B7AD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445557" y="4044876"/>
            <a:ext cx="487386" cy="504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EC2E26-ABD8-75C5-FFB7-DEB18E54E4C2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427170" y="4676850"/>
            <a:ext cx="524160" cy="504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4992643-31C5-9000-6C22-7DE70A4D40DC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FF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425249" y="5308825"/>
            <a:ext cx="528002" cy="504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AFFE272-BDB1-8CE3-ED97-CC147795A52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948264" y="2148954"/>
            <a:ext cx="541934" cy="504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1587B19-5034-2CB2-DC5A-37E7E8938E2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949853" y="2780928"/>
            <a:ext cx="538757" cy="504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FF0525-0A28-ED8E-5B23-6C23688CD1B9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961631" y="3412902"/>
            <a:ext cx="515200" cy="504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62D8876-B39A-5970-D9FD-2A28903D032A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FF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975538" y="4044876"/>
            <a:ext cx="487386" cy="504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AA31397-C125-88EE-1C7D-E095386BFF21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FF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957151" y="4676850"/>
            <a:ext cx="524160" cy="504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80AE995-5623-7969-54B9-A540D8216903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955230" y="5308825"/>
            <a:ext cx="528002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321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4606-99FB-12AC-327F-571D4673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What a Joint Water Services Organisation could look like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FC27889-793C-DBA7-5705-8434B013CA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11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577883-43B7-CB96-9BC3-5A707FF98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231" y="1599466"/>
            <a:ext cx="7611537" cy="525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14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B47F5-DA71-49D4-8B92-BFAAC3C71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871BF-DE6C-9DB4-ADF9-AE87622E5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NZ" dirty="0">
                <a:solidFill>
                  <a:srgbClr val="0070C0"/>
                </a:solidFill>
              </a:rPr>
              <a:t>The average household costs over 30 years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2D5A96F-0AF8-EEB8-23F9-00A881FF59E7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 rotWithShape="1">
          <a:blip r:embed="rId2"/>
          <a:srcRect t="5652" b="2742"/>
          <a:stretch/>
        </p:blipFill>
        <p:spPr>
          <a:xfrm>
            <a:off x="323528" y="1124744"/>
            <a:ext cx="8635163" cy="5184576"/>
          </a:xfrm>
          <a:noFill/>
        </p:spPr>
      </p:pic>
      <p:sp>
        <p:nvSpPr>
          <p:cNvPr id="7" name="Arrow: Up 6">
            <a:extLst>
              <a:ext uri="{FF2B5EF4-FFF2-40B4-BE49-F238E27FC236}">
                <a16:creationId xmlns:a16="http://schemas.microsoft.com/office/drawing/2014/main" id="{C329DE3E-990D-3461-95A2-6D68534E69AF}"/>
              </a:ext>
            </a:extLst>
          </p:cNvPr>
          <p:cNvSpPr/>
          <p:nvPr/>
        </p:nvSpPr>
        <p:spPr>
          <a:xfrm rot="11680111">
            <a:off x="2058337" y="2168860"/>
            <a:ext cx="333524" cy="1728192"/>
          </a:xfrm>
          <a:prstGeom prst="upArrow">
            <a:avLst>
              <a:gd name="adj1" fmla="val 39624"/>
              <a:gd name="adj2" fmla="val 82084"/>
            </a:avLst>
          </a:prstGeom>
          <a:solidFill>
            <a:srgbClr val="FF3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DD8C49-0564-2707-DC97-5A8DB81C9A75}"/>
              </a:ext>
            </a:extLst>
          </p:cNvPr>
          <p:cNvSpPr txBox="1"/>
          <p:nvPr/>
        </p:nvSpPr>
        <p:spPr>
          <a:xfrm>
            <a:off x="2411760" y="1852532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New entity starts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8C8BA95C-7CB7-4A42-8F17-5DA23235EC0B}"/>
              </a:ext>
            </a:extLst>
          </p:cNvPr>
          <p:cNvSpPr/>
          <p:nvPr/>
        </p:nvSpPr>
        <p:spPr>
          <a:xfrm rot="18961399">
            <a:off x="3272935" y="3706657"/>
            <a:ext cx="277344" cy="933204"/>
          </a:xfrm>
          <a:prstGeom prst="upArrow">
            <a:avLst>
              <a:gd name="adj1" fmla="val 39624"/>
              <a:gd name="adj2" fmla="val 82084"/>
            </a:avLst>
          </a:prstGeom>
          <a:solidFill>
            <a:srgbClr val="EED4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BD4BD6-B2AA-BCBE-0E21-816B5CA7A706}"/>
              </a:ext>
            </a:extLst>
          </p:cNvPr>
          <p:cNvSpPr txBox="1"/>
          <p:nvPr/>
        </p:nvSpPr>
        <p:spPr>
          <a:xfrm>
            <a:off x="3779912" y="4420660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Kapiti in house base case</a:t>
            </a:r>
          </a:p>
        </p:txBody>
      </p:sp>
    </p:spTree>
    <p:extLst>
      <p:ext uri="{BB962C8B-B14F-4D97-AF65-F5344CB8AC3E}">
        <p14:creationId xmlns:p14="http://schemas.microsoft.com/office/powerpoint/2010/main" val="2600735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AA02-BDE2-6D9C-055E-9C5A347D3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NZ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E3835-D059-EBB6-FCF7-1FBDE4D9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916363"/>
          </a:xfrm>
        </p:spPr>
        <p:txBody>
          <a:bodyPr/>
          <a:lstStyle/>
          <a:p>
            <a:r>
              <a:rPr lang="en-GB" sz="2000" dirty="0"/>
              <a:t>6 March Council approve Consultation Document and associated matters.</a:t>
            </a:r>
          </a:p>
          <a:p>
            <a:r>
              <a:rPr lang="en-GB" sz="2000" dirty="0"/>
              <a:t>Consultation Process</a:t>
            </a:r>
          </a:p>
          <a:p>
            <a:pPr lvl="1"/>
            <a:r>
              <a:rPr lang="en-GB" sz="1600" dirty="0"/>
              <a:t>Consultation period early March to early April 2025</a:t>
            </a:r>
          </a:p>
          <a:p>
            <a:pPr lvl="1"/>
            <a:r>
              <a:rPr lang="en-GB" sz="1600" dirty="0"/>
              <a:t>Feedback analysis</a:t>
            </a:r>
          </a:p>
          <a:p>
            <a:pPr lvl="1"/>
            <a:r>
              <a:rPr lang="en-GB" sz="1600" dirty="0"/>
              <a:t>Hearings in late April 2025</a:t>
            </a:r>
          </a:p>
          <a:p>
            <a:r>
              <a:rPr lang="en-GB" sz="2000" dirty="0"/>
              <a:t>Further Council briefings through the consultation period on the detailed development of the Four Council option.</a:t>
            </a:r>
          </a:p>
          <a:p>
            <a:r>
              <a:rPr lang="en-GB" sz="2000" dirty="0"/>
              <a:t>Decision on the Water Services Model – Mid May</a:t>
            </a:r>
          </a:p>
          <a:p>
            <a:r>
              <a:rPr lang="en-GB" sz="2000" dirty="0"/>
              <a:t>CE Certification and adoption of the Water Services Delivery Plan and Implementation Plan End of June</a:t>
            </a:r>
          </a:p>
          <a:p>
            <a:r>
              <a:rPr lang="en-GB" sz="2000" dirty="0"/>
              <a:t>The Water Services Delivery Plan must be lodged with DIA by 3 September 2025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8751671-4FCB-6C51-2CEB-8FFEF8D31A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4873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32B93429FD5649A5CB4001832FD225" ma:contentTypeVersion="53" ma:contentTypeDescription="Create a new document." ma:contentTypeScope="" ma:versionID="2421adbc6d7722b3b57ef850ce0e470a">
  <xsd:schema xmlns:xsd="http://www.w3.org/2001/XMLSchema" xmlns:xs="http://www.w3.org/2001/XMLSchema" xmlns:p="http://schemas.microsoft.com/office/2006/metadata/properties" xmlns:ns2="f37e0360-3b46-4e73-9940-567cdfdcdeea" targetNamespace="http://schemas.microsoft.com/office/2006/metadata/properties" ma:root="true" ma:fieldsID="fd4b486e13fe77abc419cd5d0f8475d0" ns2:_="">
    <xsd:import namespace="f37e0360-3b46-4e73-9940-567cdfdcdeea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FunctionGroup" minOccurs="0"/>
                <xsd:element ref="ns2:Function" minOccurs="0"/>
                <xsd:element ref="ns2:Activity" minOccurs="0"/>
                <xsd:element ref="ns2:Subactivity" minOccurs="0"/>
                <xsd:element ref="ns2:Case" minOccurs="0"/>
                <xsd:element ref="ns2:Project" minOccurs="0"/>
                <xsd:element ref="ns2:CategoryName" minOccurs="0"/>
                <xsd:element ref="ns2:CategoryValue" minOccurs="0"/>
                <xsd:element ref="ns2:BusinessValue" minOccurs="0"/>
                <xsd:element ref="ns2:Narrative" minOccurs="0"/>
                <xsd:element ref="ns2:RelatedPeople" minOccurs="0"/>
                <xsd:element ref="ns2:PRAType" minOccurs="0"/>
                <xsd:element ref="ns2:PRADate1" minOccurs="0"/>
                <xsd:element ref="ns2:PRADate2" minOccurs="0"/>
                <xsd:element ref="ns2:PRADate3" minOccurs="0"/>
                <xsd:element ref="ns2:PRADateDisposal" minOccurs="0"/>
                <xsd:element ref="ns2:PRADateTrigger" minOccurs="0"/>
                <xsd:element ref="ns2:PRAText1" minOccurs="0"/>
                <xsd:element ref="ns2:PRAText2" minOccurs="0"/>
                <xsd:element ref="ns2:PRAText3" minOccurs="0"/>
                <xsd:element ref="ns2:PRAText4" minOccurs="0"/>
                <xsd:element ref="ns2:PRAText5" minOccurs="0"/>
                <xsd:element ref="ns2:AggregationStatus" minOccurs="0"/>
                <xsd:element ref="ns2:To" minOccurs="0"/>
                <xsd:element ref="ns2:Sent" minOccurs="0"/>
                <xsd:element ref="ns2:OriginalSubject" minOccurs="0"/>
                <xsd:element ref="ns2:SecurityClassification" minOccurs="0"/>
                <xsd:element ref="ns2:KeyWords" minOccurs="0"/>
                <xsd:element ref="ns2:Received" minOccurs="0"/>
                <xsd:element ref="ns2:HarmonieUIHidden" minOccurs="0"/>
                <xsd:element ref="ns2:MailPreviewData" minOccurs="0"/>
                <xsd:element ref="ns2:AggregationNarrative" minOccurs="0"/>
                <xsd:element ref="ns2:Team" minOccurs="0"/>
                <xsd:element ref="ns2:Channel" minOccurs="0"/>
                <xsd:element ref="ns2:Level2" minOccurs="0"/>
                <xsd:element ref="ns2:Level3" minOccurs="0"/>
                <xsd:element ref="ns2:Year" minOccurs="0"/>
                <xsd:element ref="ns2:ILFrom" minOccurs="0"/>
                <xsd:element ref="ns2:Comments" minOccurs="0"/>
                <xsd:element ref="ns2:ServiceRequestNumber" minOccurs="0"/>
                <xsd:element ref="ns2:InternalOnly" minOccurs="0"/>
                <xsd:element ref="ns2:FilePath" minOccurs="0"/>
                <xsd:element ref="ns2:FolderPath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7e0360-3b46-4e73-9940-567cdfdcdeea" elementFormDefault="qualified">
    <xsd:import namespace="http://schemas.microsoft.com/office/2006/documentManagement/types"/>
    <xsd:import namespace="http://schemas.microsoft.com/office/infopath/2007/PartnerControls"/>
    <xsd:element name="DocumentType" ma:index="8" nillable="true" ma:displayName="Document Type" ma:format="Dropdown" ma:internalName="DocumentType">
      <xsd:simpleType>
        <xsd:restriction base="dms:Choice">
          <xsd:enumeration value="APPLICATION, certificate, consent related"/>
          <xsd:enumeration value="CONTRACT, Variation, Agreement"/>
          <xsd:enumeration value="CORRESPONDENCE"/>
          <xsd:enumeration value="DRAWING, Plan, Map"/>
          <xsd:enumeration value="EMPLOYMENT related"/>
          <xsd:enumeration value="FINANCIAL related"/>
          <xsd:enumeration value="KNOWLEDGE article"/>
          <xsd:enumeration value="MEETING related"/>
          <xsd:enumeration value="MEMO, Filenote, Email"/>
          <xsd:enumeration value="MODEL, Calculation, Working"/>
          <xsd:enumeration value="PHOTO, Image or Multi-media"/>
          <xsd:enumeration value="PRESENTATION"/>
          <xsd:enumeration value="PUBLICATION material"/>
          <xsd:enumeration value="PURCHASING related"/>
          <xsd:enumeration value="REPORT, or planning related"/>
          <xsd:enumeration value="RULES, Policy, Bylaw, procedure"/>
          <xsd:enumeration value="SERVICE REQUEST related"/>
          <xsd:enumeration value="SPECIFICATION or standard"/>
          <xsd:enumeration value="SUPPLIER PRODUCT Info"/>
          <xsd:enumeration value="TEMPLATE, Checklist or Form"/>
        </xsd:restriction>
      </xsd:simpleType>
    </xsd:element>
    <xsd:element name="FunctionGroup" ma:index="9" nillable="true" ma:displayName="Function Group" ma:default="Corporate Support" ma:internalName="FunctionGroup">
      <xsd:simpleType>
        <xsd:restriction base="dms:Text">
          <xsd:maxLength value="255"/>
        </xsd:restriction>
      </xsd:simpleType>
    </xsd:element>
    <xsd:element name="Function" ma:index="10" nillable="true" ma:displayName="Function" ma:default="Business Unit Management" ma:internalName="Function">
      <xsd:simpleType>
        <xsd:restriction base="dms:Text">
          <xsd:maxLength value="255"/>
        </xsd:restriction>
      </xsd:simpleType>
    </xsd:element>
    <xsd:element name="Activity" ma:index="11" nillable="true" ma:displayName="Activity" ma:default="NA" ma:internalName="Activity">
      <xsd:simpleType>
        <xsd:restriction base="dms:Text">
          <xsd:maxLength value="255"/>
        </xsd:restriction>
      </xsd:simpleType>
    </xsd:element>
    <xsd:element name="Subactivity" ma:index="12" nillable="true" ma:displayName="Subactivity" ma:default="NA" ma:internalName="Subactivity">
      <xsd:simpleType>
        <xsd:restriction base="dms:Text">
          <xsd:maxLength value="255"/>
        </xsd:restriction>
      </xsd:simpleType>
    </xsd:element>
    <xsd:element name="Case" ma:index="13" nillable="true" ma:displayName="Case" ma:default="NA" ma:internalName="Case">
      <xsd:simpleType>
        <xsd:restriction base="dms:Text">
          <xsd:maxLength value="255"/>
        </xsd:restriction>
      </xsd:simpleType>
    </xsd:element>
    <xsd:element name="Project" ma:index="14" nillable="true" ma:displayName="Project" ma:default="NA" ma:internalName="Project">
      <xsd:simpleType>
        <xsd:restriction base="dms:Text">
          <xsd:maxLength value="255"/>
        </xsd:restriction>
      </xsd:simpleType>
    </xsd:element>
    <xsd:element name="CategoryName" ma:index="15" nillable="true" ma:displayName="Category 1" ma:default="NA" ma:internalName="CategoryName">
      <xsd:simpleType>
        <xsd:restriction base="dms:Text">
          <xsd:maxLength value="255"/>
        </xsd:restriction>
      </xsd:simpleType>
    </xsd:element>
    <xsd:element name="CategoryValue" ma:index="16" nillable="true" ma:displayName="Category 2" ma:default="NA" ma:internalName="CategoryValue">
      <xsd:simpleType>
        <xsd:restriction base="dms:Text">
          <xsd:maxLength value="255"/>
        </xsd:restriction>
      </xsd:simpleType>
    </xsd:element>
    <xsd:element name="BusinessValue" ma:index="17" nillable="true" ma:displayName="Business Value" ma:internalName="BusinessValue">
      <xsd:simpleType>
        <xsd:restriction base="dms:Text">
          <xsd:maxLength value="255"/>
        </xsd:restriction>
      </xsd:simpleType>
    </xsd:element>
    <xsd:element name="Narrative" ma:index="18" nillable="true" ma:displayName="Narrative" ma:internalName="Narrative">
      <xsd:simpleType>
        <xsd:restriction base="dms:Note">
          <xsd:maxLength value="255"/>
        </xsd:restriction>
      </xsd:simpleType>
    </xsd:element>
    <xsd:element name="RelatedPeople" ma:index="19" nillable="true" ma:displayName="Related People" ma:list="UserInfo" ma:SharePointGroup="0" ma:internalName="RelatedPeopl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AType" ma:index="20" nillable="true" ma:displayName="PRA Type" ma:default="Doc" ma:internalName="PRAType">
      <xsd:simpleType>
        <xsd:restriction base="dms:Text">
          <xsd:maxLength value="255"/>
        </xsd:restriction>
      </xsd:simpleType>
    </xsd:element>
    <xsd:element name="PRADate1" ma:index="21" nillable="true" ma:displayName="PRA Date 1" ma:format="DateOnly" ma:internalName="PRADate1">
      <xsd:simpleType>
        <xsd:restriction base="dms:DateTime"/>
      </xsd:simpleType>
    </xsd:element>
    <xsd:element name="PRADate2" ma:index="22" nillable="true" ma:displayName="PRA Date 2" ma:format="DateOnly" ma:internalName="PRADate2">
      <xsd:simpleType>
        <xsd:restriction base="dms:DateTime"/>
      </xsd:simpleType>
    </xsd:element>
    <xsd:element name="PRADate3" ma:index="23" nillable="true" ma:displayName="PRA Date 3" ma:format="DateOnly" ma:internalName="PRADate3">
      <xsd:simpleType>
        <xsd:restriction base="dms:DateTime"/>
      </xsd:simpleType>
    </xsd:element>
    <xsd:element name="PRADateDisposal" ma:index="24" nillable="true" ma:displayName="PRA Date Disposal" ma:format="DateOnly" ma:internalName="PRADateDisposal">
      <xsd:simpleType>
        <xsd:restriction base="dms:DateTime"/>
      </xsd:simpleType>
    </xsd:element>
    <xsd:element name="PRADateTrigger" ma:index="25" nillable="true" ma:displayName="PRA Date Trigger" ma:format="DateOnly" ma:internalName="PRADateTrigger">
      <xsd:simpleType>
        <xsd:restriction base="dms:DateTime"/>
      </xsd:simpleType>
    </xsd:element>
    <xsd:element name="PRAText1" ma:index="26" nillable="true" ma:displayName="PRA Text 1" ma:internalName="PRAText1">
      <xsd:simpleType>
        <xsd:restriction base="dms:Text">
          <xsd:maxLength value="255"/>
        </xsd:restriction>
      </xsd:simpleType>
    </xsd:element>
    <xsd:element name="PRAText2" ma:index="27" nillable="true" ma:displayName="PRA Text 2" ma:internalName="PRAText2">
      <xsd:simpleType>
        <xsd:restriction base="dms:Text">
          <xsd:maxLength value="255"/>
        </xsd:restriction>
      </xsd:simpleType>
    </xsd:element>
    <xsd:element name="PRAText3" ma:index="28" nillable="true" ma:displayName="PRA Text 3" ma:internalName="PRAText3">
      <xsd:simpleType>
        <xsd:restriction base="dms:Text">
          <xsd:maxLength value="255"/>
        </xsd:restriction>
      </xsd:simpleType>
    </xsd:element>
    <xsd:element name="PRAText4" ma:index="29" nillable="true" ma:displayName="PRA Text 4" ma:internalName="PRAText4">
      <xsd:simpleType>
        <xsd:restriction base="dms:Text">
          <xsd:maxLength value="255"/>
        </xsd:restriction>
      </xsd:simpleType>
    </xsd:element>
    <xsd:element name="PRAText5" ma:index="30" nillable="true" ma:displayName="PRA Text 5" ma:internalName="PRAText5">
      <xsd:simpleType>
        <xsd:restriction base="dms:Text">
          <xsd:maxLength value="255"/>
        </xsd:restriction>
      </xsd:simpleType>
    </xsd:element>
    <xsd:element name="AggregationStatus" ma:index="31" nillable="true" ma:displayName="Aggregation Status" ma:default="Normal" ma:format="Dropdown" ma:internalName="AggregationStatus">
      <xsd:simpleType>
        <xsd:union memberTypes="dms:Text">
          <xsd:simpleType>
            <xsd:restriction base="dms:Choice">
              <xsd:enumeration value="Delete Soon"/>
              <xsd:enumeration value="Transfer Soon"/>
              <xsd:enumeration value="Appraise Soon"/>
              <xsd:enumeration value="Delete"/>
              <xsd:enumeration value="Transfer"/>
              <xsd:enumeration value="Appraise"/>
              <xsd:enumeration value="Hold"/>
              <xsd:enumeration value="Normal"/>
              <xsd:enumeration value="Archive"/>
            </xsd:restriction>
          </xsd:simpleType>
        </xsd:union>
      </xsd:simpleType>
    </xsd:element>
    <xsd:element name="To" ma:index="32" nillable="true" ma:displayName="To" ma:internalName="To">
      <xsd:simpleType>
        <xsd:restriction base="dms:Text">
          <xsd:maxLength value="255"/>
        </xsd:restriction>
      </xsd:simpleType>
    </xsd:element>
    <xsd:element name="Sent" ma:index="33" nillable="true" ma:displayName="Sent" ma:format="DateTime" ma:internalName="Sent">
      <xsd:simpleType>
        <xsd:restriction base="dms:DateTime"/>
      </xsd:simpleType>
    </xsd:element>
    <xsd:element name="OriginalSubject" ma:index="34" nillable="true" ma:displayName="Original Subject" ma:internalName="OriginalSubject">
      <xsd:simpleType>
        <xsd:restriction base="dms:Text">
          <xsd:maxLength value="255"/>
        </xsd:restriction>
      </xsd:simpleType>
    </xsd:element>
    <xsd:element name="SecurityClassification" ma:index="35" nillable="true" ma:displayName="Security Classification" ma:format="Dropdown" ma:internalName="SecurityClassification">
      <xsd:simpleType>
        <xsd:restriction base="dms:Choice">
          <xsd:enumeration value="Confidential"/>
          <xsd:enumeration value="Restricted"/>
          <xsd:enumeration value="Unrestricted"/>
        </xsd:restriction>
      </xsd:simpleType>
    </xsd:element>
    <xsd:element name="KeyWords" ma:index="36" nillable="true" ma:displayName="Key Words" ma:internalName="KeyWords">
      <xsd:simpleType>
        <xsd:restriction base="dms:Note">
          <xsd:maxLength value="255"/>
        </xsd:restriction>
      </xsd:simpleType>
    </xsd:element>
    <xsd:element name="Received" ma:index="37" nillable="true" ma:displayName="Received" ma:format="DateOnly" ma:internalName="Received">
      <xsd:simpleType>
        <xsd:restriction base="dms:DateTime"/>
      </xsd:simpleType>
    </xsd:element>
    <xsd:element name="HarmonieUIHidden" ma:index="38" nillable="true" ma:displayName="HarmonieUIHidden" ma:internalName="HarmonieUIHidden">
      <xsd:simpleType>
        <xsd:restriction base="dms:Text">
          <xsd:maxLength value="255"/>
        </xsd:restriction>
      </xsd:simpleType>
    </xsd:element>
    <xsd:element name="MailPreviewData" ma:index="39" nillable="true" ma:displayName="MailPreviewData" ma:internalName="MailPreviewData">
      <xsd:simpleType>
        <xsd:restriction base="dms:Note"/>
      </xsd:simpleType>
    </xsd:element>
    <xsd:element name="AggregationNarrative" ma:index="40" nillable="true" ma:displayName="Aggregation Narrative" ma:internalName="AggregationNarrative">
      <xsd:simpleType>
        <xsd:restriction base="dms:Text">
          <xsd:maxLength value="255"/>
        </xsd:restriction>
      </xsd:simpleType>
    </xsd:element>
    <xsd:element name="Team" ma:index="41" nillable="true" ma:displayName="Team" ma:default="Democracy Services" ma:internalName="Team">
      <xsd:simpleType>
        <xsd:restriction base="dms:Text">
          <xsd:maxLength value="255"/>
        </xsd:restriction>
      </xsd:simpleType>
    </xsd:element>
    <xsd:element name="Channel" ma:index="42" nillable="true" ma:displayName="Channel" ma:default="NA" ma:internalName="Channel">
      <xsd:simpleType>
        <xsd:restriction base="dms:Text">
          <xsd:maxLength value="255"/>
        </xsd:restriction>
      </xsd:simpleType>
    </xsd:element>
    <xsd:element name="Level2" ma:index="44" nillable="true" ma:displayName="Level2" ma:internalName="Level2">
      <xsd:simpleType>
        <xsd:restriction base="dms:Text">
          <xsd:maxLength value="255"/>
        </xsd:restriction>
      </xsd:simpleType>
    </xsd:element>
    <xsd:element name="Level3" ma:index="45" nillable="true" ma:displayName="Level3" ma:internalName="Level3">
      <xsd:simpleType>
        <xsd:restriction base="dms:Text">
          <xsd:maxLength value="255"/>
        </xsd:restriction>
      </xsd:simpleType>
    </xsd:element>
    <xsd:element name="Year" ma:index="46" nillable="true" ma:displayName="Year" ma:internalName="Year">
      <xsd:simpleType>
        <xsd:restriction base="dms:Text">
          <xsd:maxLength value="255"/>
        </xsd:restriction>
      </xsd:simpleType>
    </xsd:element>
    <xsd:element name="ILFrom" ma:index="47" nillable="true" ma:displayName="From" ma:internalName="ILFrom">
      <xsd:simpleType>
        <xsd:restriction base="dms:Text">
          <xsd:maxLength value="255"/>
        </xsd:restriction>
      </xsd:simpleType>
    </xsd:element>
    <xsd:element name="Comments" ma:index="48" nillable="true" ma:displayName="Comments" ma:internalName="Comments">
      <xsd:simpleType>
        <xsd:restriction base="dms:Note">
          <xsd:maxLength value="255"/>
        </xsd:restriction>
      </xsd:simpleType>
    </xsd:element>
    <xsd:element name="ServiceRequestNumber" ma:index="49" nillable="true" ma:displayName="Service Request Number" ma:internalName="ServiceRequestNumber">
      <xsd:simpleType>
        <xsd:restriction base="dms:Text">
          <xsd:maxLength value="255"/>
        </xsd:restriction>
      </xsd:simpleType>
    </xsd:element>
    <xsd:element name="InternalOnly" ma:index="50" nillable="true" ma:displayName="Internal Only" ma:default="0" ma:internalName="InternalOnly">
      <xsd:simpleType>
        <xsd:restriction base="dms:Boolean"/>
      </xsd:simpleType>
    </xsd:element>
    <xsd:element name="FilePath" ma:index="51" nillable="true" ma:displayName="FilePath" ma:internalName="FilePath">
      <xsd:simpleType>
        <xsd:restriction base="dms:Text">
          <xsd:maxLength value="255"/>
        </xsd:restriction>
      </xsd:simpleType>
    </xsd:element>
    <xsd:element name="FolderPath" ma:index="52" nillable="true" ma:displayName="FolderPath" ma:internalName="FolderPath">
      <xsd:simpleType>
        <xsd:restriction base="dms:Text">
          <xsd:maxLength value="255"/>
        </xsd:restriction>
      </xsd:simpleType>
    </xsd:element>
    <xsd:element name="MediaServiceMetadata" ma:index="5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5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5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5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5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6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43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Name xmlns="f37e0360-3b46-4e73-9940-567cdfdcdeea">NA</CategoryName>
    <Narrative xmlns="f37e0360-3b46-4e73-9940-567cdfdcdeea" xsi:nil="true"/>
    <PRAType xmlns="f37e0360-3b46-4e73-9940-567cdfdcdeea">Doc</PRAType>
    <Received xmlns="f37e0360-3b46-4e73-9940-567cdfdcdeea" xsi:nil="true"/>
    <Team xmlns="f37e0360-3b46-4e73-9940-567cdfdcdeea">Democracy Services</Team>
    <Case xmlns="f37e0360-3b46-4e73-9940-567cdfdcdeea">NA</Case>
    <PRAText5 xmlns="f37e0360-3b46-4e73-9940-567cdfdcdeea" xsi:nil="true"/>
    <FunctionGroup xmlns="f37e0360-3b46-4e73-9940-567cdfdcdeea">Corporate Support</FunctionGroup>
    <BusinessValue xmlns="f37e0360-3b46-4e73-9940-567cdfdcdeea" xsi:nil="true"/>
    <Level2 xmlns="f37e0360-3b46-4e73-9940-567cdfdcdeea" xsi:nil="true"/>
    <PRADate3 xmlns="f37e0360-3b46-4e73-9940-567cdfdcdeea" xsi:nil="true"/>
    <Sent xmlns="f37e0360-3b46-4e73-9940-567cdfdcdeea" xsi:nil="true"/>
    <SecurityClassification xmlns="f37e0360-3b46-4e73-9940-567cdfdcdeea" xsi:nil="true"/>
    <PRAText1 xmlns="f37e0360-3b46-4e73-9940-567cdfdcdeea" xsi:nil="true"/>
    <PRAText4 xmlns="f37e0360-3b46-4e73-9940-567cdfdcdeea" xsi:nil="true"/>
    <Year xmlns="f37e0360-3b46-4e73-9940-567cdfdcdeea" xsi:nil="true"/>
    <ILFrom xmlns="f37e0360-3b46-4e73-9940-567cdfdcdeea" xsi:nil="true"/>
    <PRADate2 xmlns="f37e0360-3b46-4e73-9940-567cdfdcdeea" xsi:nil="true"/>
    <PRADateTrigger xmlns="f37e0360-3b46-4e73-9940-567cdfdcdeea" xsi:nil="true"/>
    <KeyWords xmlns="f37e0360-3b46-4e73-9940-567cdfdcdeea" xsi:nil="true"/>
    <To xmlns="f37e0360-3b46-4e73-9940-567cdfdcdeea" xsi:nil="true"/>
    <HarmonieUIHidden xmlns="f37e0360-3b46-4e73-9940-567cdfdcdeea" xsi:nil="true"/>
    <Subactivity xmlns="f37e0360-3b46-4e73-9940-567cdfdcdeea">NA</Subactivity>
    <PRADateDisposal xmlns="f37e0360-3b46-4e73-9940-567cdfdcdeea" xsi:nil="true"/>
    <MailPreviewData xmlns="f37e0360-3b46-4e73-9940-567cdfdcdeea" xsi:nil="true"/>
    <Comments xmlns="f37e0360-3b46-4e73-9940-567cdfdcdeea" xsi:nil="true"/>
    <AggregationStatus xmlns="f37e0360-3b46-4e73-9940-567cdfdcdeea">Normal</AggregationStatus>
    <FilePath xmlns="f37e0360-3b46-4e73-9940-567cdfdcdeea" xsi:nil="true"/>
    <PRAText3 xmlns="f37e0360-3b46-4e73-9940-567cdfdcdeea" xsi:nil="true"/>
    <AggregationNarrative xmlns="f37e0360-3b46-4e73-9940-567cdfdcdeea" xsi:nil="true"/>
    <Channel xmlns="f37e0360-3b46-4e73-9940-567cdfdcdeea">NA</Channel>
    <ServiceRequestNumber xmlns="f37e0360-3b46-4e73-9940-567cdfdcdeea" xsi:nil="true"/>
    <Project xmlns="f37e0360-3b46-4e73-9940-567cdfdcdeea">NA</Project>
    <RelatedPeople xmlns="f37e0360-3b46-4e73-9940-567cdfdcdeea">
      <UserInfo>
        <DisplayName/>
        <AccountId xsi:nil="true"/>
        <AccountType/>
      </UserInfo>
    </RelatedPeople>
    <CategoryValue xmlns="f37e0360-3b46-4e73-9940-567cdfdcdeea">NA</CategoryValue>
    <PRADate1 xmlns="f37e0360-3b46-4e73-9940-567cdfdcdeea" xsi:nil="true"/>
    <InternalOnly xmlns="f37e0360-3b46-4e73-9940-567cdfdcdeea">false</InternalOnly>
    <DocumentType xmlns="f37e0360-3b46-4e73-9940-567cdfdcdeea" xsi:nil="true"/>
    <PRAText2 xmlns="f37e0360-3b46-4e73-9940-567cdfdcdeea" xsi:nil="true"/>
    <Function xmlns="f37e0360-3b46-4e73-9940-567cdfdcdeea">Business Unit Management</Function>
    <Activity xmlns="f37e0360-3b46-4e73-9940-567cdfdcdeea">NA</Activity>
    <FolderPath xmlns="f37e0360-3b46-4e73-9940-567cdfdcdeea" xsi:nil="true"/>
    <OriginalSubject xmlns="f37e0360-3b46-4e73-9940-567cdfdcdeea" xsi:nil="true"/>
    <Level3 xmlns="f37e0360-3b46-4e73-9940-567cdfdcdeea" xsi:nil="true"/>
  </documentManagement>
</p:properties>
</file>

<file path=customXml/itemProps1.xml><?xml version="1.0" encoding="utf-8"?>
<ds:datastoreItem xmlns:ds="http://schemas.openxmlformats.org/officeDocument/2006/customXml" ds:itemID="{6AAE16C5-3542-4D56-B76E-A128DB2C0F71}"/>
</file>

<file path=customXml/itemProps2.xml><?xml version="1.0" encoding="utf-8"?>
<ds:datastoreItem xmlns:ds="http://schemas.openxmlformats.org/officeDocument/2006/customXml" ds:itemID="{CF555428-4847-4F4E-A30E-D886F7492B7C}"/>
</file>

<file path=customXml/itemProps3.xml><?xml version="1.0" encoding="utf-8"?>
<ds:datastoreItem xmlns:ds="http://schemas.openxmlformats.org/officeDocument/2006/customXml" ds:itemID="{2497C801-3119-4F5B-A5FB-4AA61DDA2DEF}"/>
</file>

<file path=docProps/app.xml><?xml version="1.0" encoding="utf-8"?>
<Properties xmlns="http://schemas.openxmlformats.org/officeDocument/2006/extended-properties" xmlns:vt="http://schemas.openxmlformats.org/officeDocument/2006/docPropsVTypes">
  <Template>KCDC PowerPoint Presentation - blank</Template>
  <TotalTime>2185</TotalTime>
  <Words>470</Words>
  <Application>Microsoft Office PowerPoint</Application>
  <PresentationFormat>On-screen Show (4:3)</PresentationFormat>
  <Paragraphs>89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Courier New</vt:lpstr>
      <vt:lpstr>Default Design</vt:lpstr>
      <vt:lpstr>Te Whakaminenga o Kāpiti Hui</vt:lpstr>
      <vt:lpstr>Purpose of this briefing</vt:lpstr>
      <vt:lpstr>Water Delivery Model Options</vt:lpstr>
      <vt:lpstr>Delivery Model Options</vt:lpstr>
      <vt:lpstr>What is important to Kapiti</vt:lpstr>
      <vt:lpstr>Options overview</vt:lpstr>
      <vt:lpstr>What a Joint Water Services Organisation could look like</vt:lpstr>
      <vt:lpstr>The average household costs over 30 years</vt:lpstr>
      <vt:lpstr>Next steps</vt:lpstr>
      <vt:lpstr>Discussion and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 Pearce</dc:creator>
  <cp:lastModifiedBy>Martyn Cole</cp:lastModifiedBy>
  <cp:revision>49</cp:revision>
  <cp:lastPrinted>2014-09-26T00:05:48Z</cp:lastPrinted>
  <dcterms:created xsi:type="dcterms:W3CDTF">2024-10-08T04:01:23Z</dcterms:created>
  <dcterms:modified xsi:type="dcterms:W3CDTF">2025-02-17T03:48:05Z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0x0101004D32B93429FD5649A5CB4001832FD225</vt:lpwstr>
  </property>
</Properties>
</file>