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authors.xml" ContentType="application/vnd.ms-powerpoint.authors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style2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1" r:id="rId2"/>
    <p:sldId id="457" r:id="rId3"/>
    <p:sldId id="443" r:id="rId4"/>
    <p:sldId id="444" r:id="rId5"/>
    <p:sldId id="448" r:id="rId6"/>
    <p:sldId id="449" r:id="rId7"/>
    <p:sldId id="459" r:id="rId8"/>
    <p:sldId id="445" r:id="rId9"/>
    <p:sldId id="355" r:id="rId10"/>
    <p:sldId id="454" r:id="rId11"/>
    <p:sldId id="356" r:id="rId12"/>
    <p:sldId id="441" r:id="rId13"/>
    <p:sldId id="461" r:id="rId14"/>
    <p:sldId id="455" r:id="rId15"/>
    <p:sldId id="440" r:id="rId16"/>
    <p:sldId id="434" r:id="rId17"/>
    <p:sldId id="460" r:id="rId18"/>
    <p:sldId id="271" r:id="rId19"/>
    <p:sldId id="456" r:id="rId20"/>
    <p:sldId id="450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927263-7E5D-94FC-7263-8686350B4A38}" name="Kris Pervan" initials="KP" userId="S::Kris.Pervan@kapiticoast.govt.nz::3a425be5-09c9-4ce6-b8f8-a9e9cd9fbb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6"/>
    <a:srgbClr val="6699FF"/>
    <a:srgbClr val="FF6600"/>
    <a:srgbClr val="F2B800"/>
    <a:srgbClr val="006600"/>
    <a:srgbClr val="84ACDC"/>
    <a:srgbClr val="CAEEE8"/>
    <a:srgbClr val="329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Historic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39455</c:v>
                </c:pt>
                <c:pt idx="1">
                  <c:v>40307</c:v>
                </c:pt>
                <c:pt idx="2">
                  <c:v>41151</c:v>
                </c:pt>
                <c:pt idx="3">
                  <c:v>41942</c:v>
                </c:pt>
                <c:pt idx="4">
                  <c:v>42713</c:v>
                </c:pt>
                <c:pt idx="5">
                  <c:v>43619</c:v>
                </c:pt>
                <c:pt idx="6">
                  <c:v>44341</c:v>
                </c:pt>
                <c:pt idx="7">
                  <c:v>45106</c:v>
                </c:pt>
                <c:pt idx="8">
                  <c:v>45956</c:v>
                </c:pt>
                <c:pt idx="9">
                  <c:v>46689</c:v>
                </c:pt>
                <c:pt idx="10">
                  <c:v>47469</c:v>
                </c:pt>
                <c:pt idx="11">
                  <c:v>48064</c:v>
                </c:pt>
                <c:pt idx="12">
                  <c:v>48560</c:v>
                </c:pt>
                <c:pt idx="13">
                  <c:v>49143</c:v>
                </c:pt>
                <c:pt idx="14">
                  <c:v>49751</c:v>
                </c:pt>
                <c:pt idx="15">
                  <c:v>50204</c:v>
                </c:pt>
                <c:pt idx="16">
                  <c:v>50365</c:v>
                </c:pt>
                <c:pt idx="17">
                  <c:v>50641</c:v>
                </c:pt>
                <c:pt idx="18">
                  <c:v>51728</c:v>
                </c:pt>
                <c:pt idx="19">
                  <c:v>52612</c:v>
                </c:pt>
                <c:pt idx="20">
                  <c:v>53502</c:v>
                </c:pt>
                <c:pt idx="21">
                  <c:v>54206</c:v>
                </c:pt>
                <c:pt idx="22">
                  <c:v>55128</c:v>
                </c:pt>
                <c:pt idx="23" formatCode="#,##0">
                  <c:v>56166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6E-41EF-B0D7-D8B1B5B6CEE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5th percentile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Sheet1!$D$2:$D$60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57847</c:v>
                </c:pt>
                <c:pt idx="28">
                  <c:v>58197</c:v>
                </c:pt>
                <c:pt idx="29">
                  <c:v>58611</c:v>
                </c:pt>
                <c:pt idx="30">
                  <c:v>58891</c:v>
                </c:pt>
                <c:pt idx="31">
                  <c:v>59224</c:v>
                </c:pt>
                <c:pt idx="32">
                  <c:v>59573</c:v>
                </c:pt>
                <c:pt idx="33">
                  <c:v>59902</c:v>
                </c:pt>
                <c:pt idx="34">
                  <c:v>60236</c:v>
                </c:pt>
                <c:pt idx="35">
                  <c:v>60581</c:v>
                </c:pt>
                <c:pt idx="36">
                  <c:v>60849</c:v>
                </c:pt>
                <c:pt idx="37">
                  <c:v>61149</c:v>
                </c:pt>
                <c:pt idx="38">
                  <c:v>61344</c:v>
                </c:pt>
                <c:pt idx="39">
                  <c:v>61512</c:v>
                </c:pt>
                <c:pt idx="40">
                  <c:v>61642</c:v>
                </c:pt>
                <c:pt idx="41">
                  <c:v>61748</c:v>
                </c:pt>
                <c:pt idx="42">
                  <c:v>61784</c:v>
                </c:pt>
                <c:pt idx="43">
                  <c:v>61886</c:v>
                </c:pt>
                <c:pt idx="44">
                  <c:v>62008</c:v>
                </c:pt>
                <c:pt idx="45">
                  <c:v>62043</c:v>
                </c:pt>
                <c:pt idx="46">
                  <c:v>61968</c:v>
                </c:pt>
                <c:pt idx="47">
                  <c:v>61905</c:v>
                </c:pt>
                <c:pt idx="48">
                  <c:v>61843</c:v>
                </c:pt>
                <c:pt idx="49">
                  <c:v>61659</c:v>
                </c:pt>
                <c:pt idx="50">
                  <c:v>61472</c:v>
                </c:pt>
                <c:pt idx="51">
                  <c:v>61550</c:v>
                </c:pt>
                <c:pt idx="52">
                  <c:v>61360</c:v>
                </c:pt>
                <c:pt idx="53">
                  <c:v>61173</c:v>
                </c:pt>
                <c:pt idx="54">
                  <c:v>61107</c:v>
                </c:pt>
                <c:pt idx="55">
                  <c:v>61087</c:v>
                </c:pt>
                <c:pt idx="56">
                  <c:v>60684</c:v>
                </c:pt>
                <c:pt idx="57">
                  <c:v>60558</c:v>
                </c:pt>
                <c:pt idx="58">
                  <c:v>60210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6E-41EF-B0D7-D8B1B5B6CEEC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25th percentile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Sheet1!$E$2:$E$60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57965</c:v>
                </c:pt>
                <c:pt idx="28">
                  <c:v>58489</c:v>
                </c:pt>
                <c:pt idx="29">
                  <c:v>59122</c:v>
                </c:pt>
                <c:pt idx="30">
                  <c:v>59766</c:v>
                </c:pt>
                <c:pt idx="31">
                  <c:v>60448</c:v>
                </c:pt>
                <c:pt idx="32">
                  <c:v>61022</c:v>
                </c:pt>
                <c:pt idx="33">
                  <c:v>61572</c:v>
                </c:pt>
                <c:pt idx="34">
                  <c:v>62074</c:v>
                </c:pt>
                <c:pt idx="35">
                  <c:v>62654</c:v>
                </c:pt>
                <c:pt idx="36">
                  <c:v>63076</c:v>
                </c:pt>
                <c:pt idx="37">
                  <c:v>63596</c:v>
                </c:pt>
                <c:pt idx="38">
                  <c:v>64026</c:v>
                </c:pt>
                <c:pt idx="39">
                  <c:v>64474</c:v>
                </c:pt>
                <c:pt idx="40">
                  <c:v>64916</c:v>
                </c:pt>
                <c:pt idx="41">
                  <c:v>65280</c:v>
                </c:pt>
                <c:pt idx="42">
                  <c:v>65715</c:v>
                </c:pt>
                <c:pt idx="43">
                  <c:v>66141</c:v>
                </c:pt>
                <c:pt idx="44">
                  <c:v>66496</c:v>
                </c:pt>
                <c:pt idx="45">
                  <c:v>66804</c:v>
                </c:pt>
                <c:pt idx="46">
                  <c:v>67070</c:v>
                </c:pt>
                <c:pt idx="47">
                  <c:v>67205</c:v>
                </c:pt>
                <c:pt idx="48">
                  <c:v>67436</c:v>
                </c:pt>
                <c:pt idx="49">
                  <c:v>67611</c:v>
                </c:pt>
                <c:pt idx="50">
                  <c:v>67758</c:v>
                </c:pt>
                <c:pt idx="51">
                  <c:v>67978</c:v>
                </c:pt>
                <c:pt idx="52">
                  <c:v>68009</c:v>
                </c:pt>
                <c:pt idx="53">
                  <c:v>68111</c:v>
                </c:pt>
                <c:pt idx="54">
                  <c:v>68289</c:v>
                </c:pt>
                <c:pt idx="55">
                  <c:v>68415</c:v>
                </c:pt>
                <c:pt idx="56">
                  <c:v>68471</c:v>
                </c:pt>
                <c:pt idx="57">
                  <c:v>68763</c:v>
                </c:pt>
                <c:pt idx="58">
                  <c:v>68876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6E-41EF-B0D7-D8B1B5B6CEEC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50th percentile</c:v>
                </c:pt>
              </c:strCache>
            </c:strRef>
          </c:tx>
          <c:spPr>
            <a:ln w="38100" cap="rnd">
              <a:solidFill>
                <a:srgbClr val="007DC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Sheet1!$F$2:$F$60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58055</c:v>
                </c:pt>
                <c:pt idx="28">
                  <c:v>58744</c:v>
                </c:pt>
                <c:pt idx="29">
                  <c:v>59544</c:v>
                </c:pt>
                <c:pt idx="30">
                  <c:v>60382</c:v>
                </c:pt>
                <c:pt idx="31">
                  <c:v>61202</c:v>
                </c:pt>
                <c:pt idx="32">
                  <c:v>61974</c:v>
                </c:pt>
                <c:pt idx="33">
                  <c:v>62748</c:v>
                </c:pt>
                <c:pt idx="34">
                  <c:v>63552</c:v>
                </c:pt>
                <c:pt idx="35">
                  <c:v>64332</c:v>
                </c:pt>
                <c:pt idx="36">
                  <c:v>65182</c:v>
                </c:pt>
                <c:pt idx="37">
                  <c:v>65824</c:v>
                </c:pt>
                <c:pt idx="38">
                  <c:v>66506</c:v>
                </c:pt>
                <c:pt idx="39">
                  <c:v>67288</c:v>
                </c:pt>
                <c:pt idx="40">
                  <c:v>68050</c:v>
                </c:pt>
                <c:pt idx="41">
                  <c:v>68765</c:v>
                </c:pt>
                <c:pt idx="42">
                  <c:v>69580</c:v>
                </c:pt>
                <c:pt idx="43">
                  <c:v>70288</c:v>
                </c:pt>
                <c:pt idx="44">
                  <c:v>71140</c:v>
                </c:pt>
                <c:pt idx="45">
                  <c:v>71922</c:v>
                </c:pt>
                <c:pt idx="46">
                  <c:v>72676</c:v>
                </c:pt>
                <c:pt idx="47">
                  <c:v>73375</c:v>
                </c:pt>
                <c:pt idx="48">
                  <c:v>74060</c:v>
                </c:pt>
                <c:pt idx="49">
                  <c:v>74498</c:v>
                </c:pt>
                <c:pt idx="50">
                  <c:v>75154</c:v>
                </c:pt>
                <c:pt idx="51">
                  <c:v>75962</c:v>
                </c:pt>
                <c:pt idx="52">
                  <c:v>76816</c:v>
                </c:pt>
                <c:pt idx="53">
                  <c:v>77572</c:v>
                </c:pt>
                <c:pt idx="54">
                  <c:v>78538</c:v>
                </c:pt>
                <c:pt idx="55">
                  <c:v>78964</c:v>
                </c:pt>
                <c:pt idx="56">
                  <c:v>79598</c:v>
                </c:pt>
                <c:pt idx="57">
                  <c:v>80291</c:v>
                </c:pt>
                <c:pt idx="58">
                  <c:v>80924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6E-41EF-B0D7-D8B1B5B6CEEC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75th percentile</c:v>
                </c:pt>
              </c:strCache>
            </c:strRef>
          </c:tx>
          <c:spPr>
            <a:ln w="28575" cap="rnd">
              <a:solidFill>
                <a:srgbClr val="FF66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Sheet1!$G$2:$G$60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58161</c:v>
                </c:pt>
                <c:pt idx="28">
                  <c:v>58976</c:v>
                </c:pt>
                <c:pt idx="29">
                  <c:v>59982</c:v>
                </c:pt>
                <c:pt idx="30">
                  <c:v>60984</c:v>
                </c:pt>
                <c:pt idx="31">
                  <c:v>61993</c:v>
                </c:pt>
                <c:pt idx="32">
                  <c:v>63078</c:v>
                </c:pt>
                <c:pt idx="33">
                  <c:v>64164</c:v>
                </c:pt>
                <c:pt idx="34">
                  <c:v>65308</c:v>
                </c:pt>
                <c:pt idx="35">
                  <c:v>66504</c:v>
                </c:pt>
                <c:pt idx="36">
                  <c:v>67682</c:v>
                </c:pt>
                <c:pt idx="37">
                  <c:v>68866</c:v>
                </c:pt>
                <c:pt idx="38">
                  <c:v>70006</c:v>
                </c:pt>
                <c:pt idx="39">
                  <c:v>71160</c:v>
                </c:pt>
                <c:pt idx="40">
                  <c:v>72229</c:v>
                </c:pt>
                <c:pt idx="41">
                  <c:v>73381</c:v>
                </c:pt>
                <c:pt idx="42">
                  <c:v>74586</c:v>
                </c:pt>
                <c:pt idx="43">
                  <c:v>75650</c:v>
                </c:pt>
                <c:pt idx="44">
                  <c:v>76726</c:v>
                </c:pt>
                <c:pt idx="45">
                  <c:v>77992</c:v>
                </c:pt>
                <c:pt idx="46">
                  <c:v>79315</c:v>
                </c:pt>
                <c:pt idx="47">
                  <c:v>80607</c:v>
                </c:pt>
                <c:pt idx="48">
                  <c:v>81758</c:v>
                </c:pt>
                <c:pt idx="49">
                  <c:v>82802</c:v>
                </c:pt>
                <c:pt idx="50">
                  <c:v>83664</c:v>
                </c:pt>
                <c:pt idx="51">
                  <c:v>84652</c:v>
                </c:pt>
                <c:pt idx="52">
                  <c:v>85670</c:v>
                </c:pt>
                <c:pt idx="53">
                  <c:v>86760</c:v>
                </c:pt>
                <c:pt idx="54">
                  <c:v>87732</c:v>
                </c:pt>
                <c:pt idx="55">
                  <c:v>88694</c:v>
                </c:pt>
                <c:pt idx="56">
                  <c:v>89692</c:v>
                </c:pt>
                <c:pt idx="57">
                  <c:v>90974</c:v>
                </c:pt>
                <c:pt idx="58">
                  <c:v>92020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6E-41EF-B0D7-D8B1B5B6CEEC}"/>
            </c:ext>
          </c:extLst>
        </c:ser>
        <c:ser>
          <c:idx val="0"/>
          <c:order val="6"/>
          <c:tx>
            <c:strRef>
              <c:f>Sheet1!$H$1</c:f>
              <c:strCache>
                <c:ptCount val="1"/>
                <c:pt idx="0">
                  <c:v>95th percentile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Sheet1!$H$2:$H$60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58292</c:v>
                </c:pt>
                <c:pt idx="28">
                  <c:v>59239</c:v>
                </c:pt>
                <c:pt idx="29">
                  <c:v>60472</c:v>
                </c:pt>
                <c:pt idx="30">
                  <c:v>61663</c:v>
                </c:pt>
                <c:pt idx="31">
                  <c:v>62869</c:v>
                </c:pt>
                <c:pt idx="32">
                  <c:v>64247</c:v>
                </c:pt>
                <c:pt idx="33">
                  <c:v>65665</c:v>
                </c:pt>
                <c:pt idx="34">
                  <c:v>67039</c:v>
                </c:pt>
                <c:pt idx="35">
                  <c:v>68415</c:v>
                </c:pt>
                <c:pt idx="36">
                  <c:v>69956</c:v>
                </c:pt>
                <c:pt idx="37">
                  <c:v>71499</c:v>
                </c:pt>
                <c:pt idx="38">
                  <c:v>73165</c:v>
                </c:pt>
                <c:pt idx="39">
                  <c:v>75029</c:v>
                </c:pt>
                <c:pt idx="40">
                  <c:v>76686</c:v>
                </c:pt>
                <c:pt idx="41">
                  <c:v>78462</c:v>
                </c:pt>
                <c:pt idx="42">
                  <c:v>79977</c:v>
                </c:pt>
                <c:pt idx="43">
                  <c:v>81555</c:v>
                </c:pt>
                <c:pt idx="44">
                  <c:v>83236</c:v>
                </c:pt>
                <c:pt idx="45">
                  <c:v>85087</c:v>
                </c:pt>
                <c:pt idx="46">
                  <c:v>86809</c:v>
                </c:pt>
                <c:pt idx="47">
                  <c:v>88667</c:v>
                </c:pt>
                <c:pt idx="48">
                  <c:v>90540</c:v>
                </c:pt>
                <c:pt idx="49">
                  <c:v>92386</c:v>
                </c:pt>
                <c:pt idx="50">
                  <c:v>94211</c:v>
                </c:pt>
                <c:pt idx="51">
                  <c:v>96131</c:v>
                </c:pt>
                <c:pt idx="52">
                  <c:v>98052</c:v>
                </c:pt>
                <c:pt idx="53">
                  <c:v>100123</c:v>
                </c:pt>
                <c:pt idx="54">
                  <c:v>102171</c:v>
                </c:pt>
                <c:pt idx="55">
                  <c:v>104023</c:v>
                </c:pt>
                <c:pt idx="56">
                  <c:v>106131</c:v>
                </c:pt>
                <c:pt idx="57">
                  <c:v>108012</c:v>
                </c:pt>
                <c:pt idx="58">
                  <c:v>110175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6E-41EF-B0D7-D8B1B5B6C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546560"/>
        <c:axId val="92354476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2021 50th percentile</c:v>
                      </c:pt>
                    </c:strCache>
                  </c:strRef>
                </c:tx>
                <c:spPr>
                  <a:ln w="38100" cap="rnd">
                    <a:solidFill>
                      <a:srgbClr val="FF66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0">
                        <c:v>1996</c:v>
                      </c:pt>
                      <c:pt idx="1">
                        <c:v>1997</c:v>
                      </c:pt>
                      <c:pt idx="2">
                        <c:v>1998</c:v>
                      </c:pt>
                      <c:pt idx="3">
                        <c:v>1999</c:v>
                      </c:pt>
                      <c:pt idx="4">
                        <c:v>2000</c:v>
                      </c:pt>
                      <c:pt idx="5">
                        <c:v>2001</c:v>
                      </c:pt>
                      <c:pt idx="6">
                        <c:v>2002</c:v>
                      </c:pt>
                      <c:pt idx="7">
                        <c:v>2003</c:v>
                      </c:pt>
                      <c:pt idx="8">
                        <c:v>2004</c:v>
                      </c:pt>
                      <c:pt idx="9">
                        <c:v>2005</c:v>
                      </c:pt>
                      <c:pt idx="10">
                        <c:v>2006</c:v>
                      </c:pt>
                      <c:pt idx="11">
                        <c:v>2007</c:v>
                      </c:pt>
                      <c:pt idx="12">
                        <c:v>2008</c:v>
                      </c:pt>
                      <c:pt idx="13">
                        <c:v>2009</c:v>
                      </c:pt>
                      <c:pt idx="14">
                        <c:v>2010</c:v>
                      </c:pt>
                      <c:pt idx="15">
                        <c:v>2011</c:v>
                      </c:pt>
                      <c:pt idx="16">
                        <c:v>2012</c:v>
                      </c:pt>
                      <c:pt idx="17">
                        <c:v>2013</c:v>
                      </c:pt>
                      <c:pt idx="18">
                        <c:v>2014</c:v>
                      </c:pt>
                      <c:pt idx="19">
                        <c:v>2015</c:v>
                      </c:pt>
                      <c:pt idx="20">
                        <c:v>2016</c:v>
                      </c:pt>
                      <c:pt idx="21">
                        <c:v>2017</c:v>
                      </c:pt>
                      <c:pt idx="22">
                        <c:v>2018</c:v>
                      </c:pt>
                      <c:pt idx="23">
                        <c:v>2019</c:v>
                      </c:pt>
                      <c:pt idx="24">
                        <c:v>2020</c:v>
                      </c:pt>
                      <c:pt idx="25">
                        <c:v>2021</c:v>
                      </c:pt>
                      <c:pt idx="26">
                        <c:v>2022</c:v>
                      </c:pt>
                      <c:pt idx="27">
                        <c:v>2023</c:v>
                      </c:pt>
                      <c:pt idx="28">
                        <c:v>2024</c:v>
                      </c:pt>
                      <c:pt idx="29">
                        <c:v>2025</c:v>
                      </c:pt>
                      <c:pt idx="30">
                        <c:v>2026</c:v>
                      </c:pt>
                      <c:pt idx="31">
                        <c:v>2027</c:v>
                      </c:pt>
                      <c:pt idx="32">
                        <c:v>2028</c:v>
                      </c:pt>
                      <c:pt idx="33">
                        <c:v>2029</c:v>
                      </c:pt>
                      <c:pt idx="34">
                        <c:v>2030</c:v>
                      </c:pt>
                      <c:pt idx="35">
                        <c:v>2031</c:v>
                      </c:pt>
                      <c:pt idx="36">
                        <c:v>2032</c:v>
                      </c:pt>
                      <c:pt idx="37">
                        <c:v>2033</c:v>
                      </c:pt>
                      <c:pt idx="38">
                        <c:v>2034</c:v>
                      </c:pt>
                      <c:pt idx="39">
                        <c:v>2035</c:v>
                      </c:pt>
                      <c:pt idx="40">
                        <c:v>2036</c:v>
                      </c:pt>
                      <c:pt idx="41">
                        <c:v>2037</c:v>
                      </c:pt>
                      <c:pt idx="42">
                        <c:v>2038</c:v>
                      </c:pt>
                      <c:pt idx="43">
                        <c:v>2039</c:v>
                      </c:pt>
                      <c:pt idx="44">
                        <c:v>2040</c:v>
                      </c:pt>
                      <c:pt idx="45">
                        <c:v>2041</c:v>
                      </c:pt>
                      <c:pt idx="46">
                        <c:v>2042</c:v>
                      </c:pt>
                      <c:pt idx="47">
                        <c:v>2043</c:v>
                      </c:pt>
                      <c:pt idx="48">
                        <c:v>2044</c:v>
                      </c:pt>
                      <c:pt idx="49">
                        <c:v>2045</c:v>
                      </c:pt>
                      <c:pt idx="50">
                        <c:v>2046</c:v>
                      </c:pt>
                      <c:pt idx="51">
                        <c:v>2047</c:v>
                      </c:pt>
                      <c:pt idx="52">
                        <c:v>2048</c:v>
                      </c:pt>
                      <c:pt idx="53">
                        <c:v>2049</c:v>
                      </c:pt>
                      <c:pt idx="54">
                        <c:v>2050</c:v>
                      </c:pt>
                      <c:pt idx="55">
                        <c:v>2051</c:v>
                      </c:pt>
                      <c:pt idx="56">
                        <c:v>2052</c:v>
                      </c:pt>
                      <c:pt idx="57">
                        <c:v>2053</c:v>
                      </c:pt>
                      <c:pt idx="58">
                        <c:v>2054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23" formatCode="#,##0">
                        <c:v>56166</c:v>
                      </c:pt>
                      <c:pt idx="24" formatCode="#,##0">
                        <c:v>57201</c:v>
                      </c:pt>
                      <c:pt idx="25" formatCode="#,##0">
                        <c:v>58255</c:v>
                      </c:pt>
                      <c:pt idx="26" formatCode="#,##0">
                        <c:v>59328</c:v>
                      </c:pt>
                      <c:pt idx="27" formatCode="#,##0">
                        <c:v>60420</c:v>
                      </c:pt>
                      <c:pt idx="28" formatCode="#,##0">
                        <c:v>61632</c:v>
                      </c:pt>
                      <c:pt idx="29" formatCode="#,##0">
                        <c:v>62868</c:v>
                      </c:pt>
                      <c:pt idx="30" formatCode="#,##0">
                        <c:v>64129</c:v>
                      </c:pt>
                      <c:pt idx="31" formatCode="#,##0">
                        <c:v>65415</c:v>
                      </c:pt>
                      <c:pt idx="32" formatCode="#,##0">
                        <c:v>66728</c:v>
                      </c:pt>
                      <c:pt idx="33" formatCode="#,##0">
                        <c:v>67858</c:v>
                      </c:pt>
                      <c:pt idx="34" formatCode="#,##0">
                        <c:v>69007</c:v>
                      </c:pt>
                      <c:pt idx="35" formatCode="#,##0">
                        <c:v>70176</c:v>
                      </c:pt>
                      <c:pt idx="36" formatCode="#,##0">
                        <c:v>71365</c:v>
                      </c:pt>
                      <c:pt idx="37" formatCode="#,##0">
                        <c:v>72574</c:v>
                      </c:pt>
                      <c:pt idx="38" formatCode="#,##0">
                        <c:v>73598</c:v>
                      </c:pt>
                      <c:pt idx="39" formatCode="#,##0">
                        <c:v>74637</c:v>
                      </c:pt>
                      <c:pt idx="40" formatCode="#,##0">
                        <c:v>75690</c:v>
                      </c:pt>
                      <c:pt idx="41" formatCode="#,##0">
                        <c:v>76758</c:v>
                      </c:pt>
                      <c:pt idx="42" formatCode="#,##0">
                        <c:v>77841</c:v>
                      </c:pt>
                      <c:pt idx="43" formatCode="#,##0">
                        <c:v>78793</c:v>
                      </c:pt>
                      <c:pt idx="44" formatCode="#,##0">
                        <c:v>79756</c:v>
                      </c:pt>
                      <c:pt idx="45" formatCode="#,##0">
                        <c:v>80731</c:v>
                      </c:pt>
                      <c:pt idx="46" formatCode="#,##0">
                        <c:v>81718</c:v>
                      </c:pt>
                      <c:pt idx="47" formatCode="#,##0">
                        <c:v>82718</c:v>
                      </c:pt>
                      <c:pt idx="48" formatCode="#,##0">
                        <c:v>83596</c:v>
                      </c:pt>
                      <c:pt idx="49" formatCode="#,##0">
                        <c:v>84484</c:v>
                      </c:pt>
                      <c:pt idx="50" formatCode="#,##0">
                        <c:v>85381</c:v>
                      </c:pt>
                      <c:pt idx="51" formatCode="#,##0">
                        <c:v>86288</c:v>
                      </c:pt>
                      <c:pt idx="52" formatCode="#,##0">
                        <c:v>87204</c:v>
                      </c:pt>
                      <c:pt idx="53" formatCode="#,##0">
                        <c:v>88141</c:v>
                      </c:pt>
                      <c:pt idx="54" formatCode="#,##0">
                        <c:v>89095</c:v>
                      </c:pt>
                      <c:pt idx="55" formatCode="#,##0">
                        <c:v>90069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A6E-41EF-B0D7-D8B1B5B6CEEC}"/>
                  </c:ext>
                </c:extLst>
              </c15:ser>
            </c15:filteredLineSeries>
          </c:ext>
        </c:extLst>
      </c:lineChart>
      <c:dateAx>
        <c:axId val="923546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44760"/>
        <c:crosses val="autoZero"/>
        <c:auto val="0"/>
        <c:lblOffset val="100"/>
        <c:baseTimeUnit val="days"/>
        <c:majorUnit val="2"/>
      </c:dateAx>
      <c:valAx>
        <c:axId val="9235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Total population forecast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4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Historic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39455</c:v>
                </c:pt>
                <c:pt idx="1">
                  <c:v>40307</c:v>
                </c:pt>
                <c:pt idx="2">
                  <c:v>41151</c:v>
                </c:pt>
                <c:pt idx="3">
                  <c:v>41942</c:v>
                </c:pt>
                <c:pt idx="4">
                  <c:v>42713</c:v>
                </c:pt>
                <c:pt idx="5">
                  <c:v>43619</c:v>
                </c:pt>
                <c:pt idx="6">
                  <c:v>44341</c:v>
                </c:pt>
                <c:pt idx="7">
                  <c:v>45106</c:v>
                </c:pt>
                <c:pt idx="8">
                  <c:v>45956</c:v>
                </c:pt>
                <c:pt idx="9">
                  <c:v>46689</c:v>
                </c:pt>
                <c:pt idx="10">
                  <c:v>47469</c:v>
                </c:pt>
                <c:pt idx="11">
                  <c:v>48064</c:v>
                </c:pt>
                <c:pt idx="12">
                  <c:v>48560</c:v>
                </c:pt>
                <c:pt idx="13">
                  <c:v>49143</c:v>
                </c:pt>
                <c:pt idx="14">
                  <c:v>49751</c:v>
                </c:pt>
                <c:pt idx="15">
                  <c:v>50204</c:v>
                </c:pt>
                <c:pt idx="16">
                  <c:v>50365</c:v>
                </c:pt>
                <c:pt idx="17">
                  <c:v>50641</c:v>
                </c:pt>
                <c:pt idx="18">
                  <c:v>51728</c:v>
                </c:pt>
                <c:pt idx="19">
                  <c:v>52612</c:v>
                </c:pt>
                <c:pt idx="20">
                  <c:v>53502</c:v>
                </c:pt>
                <c:pt idx="21">
                  <c:v>54206</c:v>
                </c:pt>
                <c:pt idx="22">
                  <c:v>55128</c:v>
                </c:pt>
                <c:pt idx="23" formatCode="#,##0">
                  <c:v>56166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6E-41EF-B0D7-D8B1B5B6CEE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2021 50th percentile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  <c:extLst xmlns:c15="http://schemas.microsoft.com/office/drawing/2012/chart"/>
            </c:numRef>
          </c:cat>
          <c:val>
            <c:numRef>
              <c:f>Sheet1!$C$2:$C$60</c:f>
              <c:numCache>
                <c:formatCode>General</c:formatCode>
                <c:ptCount val="59"/>
                <c:pt idx="23" formatCode="#,##0">
                  <c:v>56166</c:v>
                </c:pt>
                <c:pt idx="24" formatCode="#,##0">
                  <c:v>57201</c:v>
                </c:pt>
                <c:pt idx="25" formatCode="#,##0">
                  <c:v>58255</c:v>
                </c:pt>
                <c:pt idx="26" formatCode="#,##0">
                  <c:v>59328</c:v>
                </c:pt>
                <c:pt idx="27" formatCode="#,##0">
                  <c:v>60420</c:v>
                </c:pt>
                <c:pt idx="28" formatCode="#,##0">
                  <c:v>61632</c:v>
                </c:pt>
                <c:pt idx="29" formatCode="#,##0">
                  <c:v>62868</c:v>
                </c:pt>
                <c:pt idx="30" formatCode="#,##0">
                  <c:v>64129</c:v>
                </c:pt>
                <c:pt idx="31" formatCode="#,##0">
                  <c:v>65415</c:v>
                </c:pt>
                <c:pt idx="32" formatCode="#,##0">
                  <c:v>66728</c:v>
                </c:pt>
                <c:pt idx="33" formatCode="#,##0">
                  <c:v>67858</c:v>
                </c:pt>
                <c:pt idx="34" formatCode="#,##0">
                  <c:v>69007</c:v>
                </c:pt>
                <c:pt idx="35" formatCode="#,##0">
                  <c:v>70176</c:v>
                </c:pt>
                <c:pt idx="36" formatCode="#,##0">
                  <c:v>71365</c:v>
                </c:pt>
                <c:pt idx="37" formatCode="#,##0">
                  <c:v>72574</c:v>
                </c:pt>
                <c:pt idx="38" formatCode="#,##0">
                  <c:v>73598</c:v>
                </c:pt>
                <c:pt idx="39" formatCode="#,##0">
                  <c:v>74637</c:v>
                </c:pt>
                <c:pt idx="40" formatCode="#,##0">
                  <c:v>75690</c:v>
                </c:pt>
                <c:pt idx="41" formatCode="#,##0">
                  <c:v>76758</c:v>
                </c:pt>
                <c:pt idx="42" formatCode="#,##0">
                  <c:v>77841</c:v>
                </c:pt>
                <c:pt idx="43" formatCode="#,##0">
                  <c:v>78793</c:v>
                </c:pt>
                <c:pt idx="44" formatCode="#,##0">
                  <c:v>79756</c:v>
                </c:pt>
                <c:pt idx="45" formatCode="#,##0">
                  <c:v>80731</c:v>
                </c:pt>
                <c:pt idx="46" formatCode="#,##0">
                  <c:v>81718</c:v>
                </c:pt>
                <c:pt idx="47" formatCode="#,##0">
                  <c:v>82718</c:v>
                </c:pt>
                <c:pt idx="48" formatCode="#,##0">
                  <c:v>83596</c:v>
                </c:pt>
                <c:pt idx="49" formatCode="#,##0">
                  <c:v>84484</c:v>
                </c:pt>
                <c:pt idx="50" formatCode="#,##0">
                  <c:v>85381</c:v>
                </c:pt>
                <c:pt idx="51" formatCode="#,##0">
                  <c:v>86288</c:v>
                </c:pt>
                <c:pt idx="52" formatCode="#,##0">
                  <c:v>87204</c:v>
                </c:pt>
                <c:pt idx="53" formatCode="#,##0">
                  <c:v>88141</c:v>
                </c:pt>
                <c:pt idx="54" formatCode="#,##0">
                  <c:v>89095</c:v>
                </c:pt>
                <c:pt idx="55" formatCode="#,##0">
                  <c:v>90069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6A6E-41EF-B0D7-D8B1B5B6CEE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5th percentile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Sheet1!$D$2:$D$60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57847</c:v>
                </c:pt>
                <c:pt idx="28">
                  <c:v>58197</c:v>
                </c:pt>
                <c:pt idx="29">
                  <c:v>58611</c:v>
                </c:pt>
                <c:pt idx="30">
                  <c:v>58891</c:v>
                </c:pt>
                <c:pt idx="31">
                  <c:v>59224</c:v>
                </c:pt>
                <c:pt idx="32">
                  <c:v>59573</c:v>
                </c:pt>
                <c:pt idx="33">
                  <c:v>59902</c:v>
                </c:pt>
                <c:pt idx="34">
                  <c:v>60236</c:v>
                </c:pt>
                <c:pt idx="35">
                  <c:v>60581</c:v>
                </c:pt>
                <c:pt idx="36">
                  <c:v>60849</c:v>
                </c:pt>
                <c:pt idx="37">
                  <c:v>61149</c:v>
                </c:pt>
                <c:pt idx="38">
                  <c:v>61344</c:v>
                </c:pt>
                <c:pt idx="39">
                  <c:v>61512</c:v>
                </c:pt>
                <c:pt idx="40">
                  <c:v>61642</c:v>
                </c:pt>
                <c:pt idx="41">
                  <c:v>61748</c:v>
                </c:pt>
                <c:pt idx="42">
                  <c:v>61784</c:v>
                </c:pt>
                <c:pt idx="43">
                  <c:v>61886</c:v>
                </c:pt>
                <c:pt idx="44">
                  <c:v>62008</c:v>
                </c:pt>
                <c:pt idx="45">
                  <c:v>62043</c:v>
                </c:pt>
                <c:pt idx="46">
                  <c:v>61968</c:v>
                </c:pt>
                <c:pt idx="47">
                  <c:v>61905</c:v>
                </c:pt>
                <c:pt idx="48">
                  <c:v>61843</c:v>
                </c:pt>
                <c:pt idx="49">
                  <c:v>61659</c:v>
                </c:pt>
                <c:pt idx="50">
                  <c:v>61472</c:v>
                </c:pt>
                <c:pt idx="51">
                  <c:v>61550</c:v>
                </c:pt>
                <c:pt idx="52">
                  <c:v>61360</c:v>
                </c:pt>
                <c:pt idx="53">
                  <c:v>61173</c:v>
                </c:pt>
                <c:pt idx="54">
                  <c:v>61107</c:v>
                </c:pt>
                <c:pt idx="55">
                  <c:v>61087</c:v>
                </c:pt>
                <c:pt idx="56">
                  <c:v>60684</c:v>
                </c:pt>
                <c:pt idx="57">
                  <c:v>60558</c:v>
                </c:pt>
                <c:pt idx="58">
                  <c:v>60210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6E-41EF-B0D7-D8B1B5B6CEEC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25th percentile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Sheet1!$E$2:$E$60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57965</c:v>
                </c:pt>
                <c:pt idx="28">
                  <c:v>58489</c:v>
                </c:pt>
                <c:pt idx="29">
                  <c:v>59122</c:v>
                </c:pt>
                <c:pt idx="30">
                  <c:v>59766</c:v>
                </c:pt>
                <c:pt idx="31">
                  <c:v>60448</c:v>
                </c:pt>
                <c:pt idx="32">
                  <c:v>61022</c:v>
                </c:pt>
                <c:pt idx="33">
                  <c:v>61572</c:v>
                </c:pt>
                <c:pt idx="34">
                  <c:v>62074</c:v>
                </c:pt>
                <c:pt idx="35">
                  <c:v>62654</c:v>
                </c:pt>
                <c:pt idx="36">
                  <c:v>63076</c:v>
                </c:pt>
                <c:pt idx="37">
                  <c:v>63596</c:v>
                </c:pt>
                <c:pt idx="38">
                  <c:v>64026</c:v>
                </c:pt>
                <c:pt idx="39">
                  <c:v>64474</c:v>
                </c:pt>
                <c:pt idx="40">
                  <c:v>64916</c:v>
                </c:pt>
                <c:pt idx="41">
                  <c:v>65280</c:v>
                </c:pt>
                <c:pt idx="42">
                  <c:v>65715</c:v>
                </c:pt>
                <c:pt idx="43">
                  <c:v>66141</c:v>
                </c:pt>
                <c:pt idx="44">
                  <c:v>66496</c:v>
                </c:pt>
                <c:pt idx="45">
                  <c:v>66804</c:v>
                </c:pt>
                <c:pt idx="46">
                  <c:v>67070</c:v>
                </c:pt>
                <c:pt idx="47">
                  <c:v>67205</c:v>
                </c:pt>
                <c:pt idx="48">
                  <c:v>67436</c:v>
                </c:pt>
                <c:pt idx="49">
                  <c:v>67611</c:v>
                </c:pt>
                <c:pt idx="50">
                  <c:v>67758</c:v>
                </c:pt>
                <c:pt idx="51">
                  <c:v>67978</c:v>
                </c:pt>
                <c:pt idx="52">
                  <c:v>68009</c:v>
                </c:pt>
                <c:pt idx="53">
                  <c:v>68111</c:v>
                </c:pt>
                <c:pt idx="54">
                  <c:v>68289</c:v>
                </c:pt>
                <c:pt idx="55">
                  <c:v>68415</c:v>
                </c:pt>
                <c:pt idx="56">
                  <c:v>68471</c:v>
                </c:pt>
                <c:pt idx="57">
                  <c:v>68763</c:v>
                </c:pt>
                <c:pt idx="58">
                  <c:v>68876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6E-41EF-B0D7-D8B1B5B6CEEC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50th percentile</c:v>
                </c:pt>
              </c:strCache>
            </c:strRef>
          </c:tx>
          <c:spPr>
            <a:ln w="38100" cap="rnd">
              <a:solidFill>
                <a:srgbClr val="007DC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Sheet1!$F$2:$F$60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58055</c:v>
                </c:pt>
                <c:pt idx="28">
                  <c:v>58744</c:v>
                </c:pt>
                <c:pt idx="29">
                  <c:v>59544</c:v>
                </c:pt>
                <c:pt idx="30">
                  <c:v>60382</c:v>
                </c:pt>
                <c:pt idx="31">
                  <c:v>61202</c:v>
                </c:pt>
                <c:pt idx="32">
                  <c:v>61974</c:v>
                </c:pt>
                <c:pt idx="33">
                  <c:v>62748</c:v>
                </c:pt>
                <c:pt idx="34">
                  <c:v>63552</c:v>
                </c:pt>
                <c:pt idx="35">
                  <c:v>64332</c:v>
                </c:pt>
                <c:pt idx="36">
                  <c:v>65182</c:v>
                </c:pt>
                <c:pt idx="37">
                  <c:v>65824</c:v>
                </c:pt>
                <c:pt idx="38">
                  <c:v>66506</c:v>
                </c:pt>
                <c:pt idx="39">
                  <c:v>67288</c:v>
                </c:pt>
                <c:pt idx="40">
                  <c:v>68050</c:v>
                </c:pt>
                <c:pt idx="41">
                  <c:v>68765</c:v>
                </c:pt>
                <c:pt idx="42">
                  <c:v>69580</c:v>
                </c:pt>
                <c:pt idx="43">
                  <c:v>70288</c:v>
                </c:pt>
                <c:pt idx="44">
                  <c:v>71140</c:v>
                </c:pt>
                <c:pt idx="45">
                  <c:v>71922</c:v>
                </c:pt>
                <c:pt idx="46">
                  <c:v>72676</c:v>
                </c:pt>
                <c:pt idx="47">
                  <c:v>73375</c:v>
                </c:pt>
                <c:pt idx="48">
                  <c:v>74060</c:v>
                </c:pt>
                <c:pt idx="49">
                  <c:v>74498</c:v>
                </c:pt>
                <c:pt idx="50">
                  <c:v>75154</c:v>
                </c:pt>
                <c:pt idx="51">
                  <c:v>75962</c:v>
                </c:pt>
                <c:pt idx="52">
                  <c:v>76816</c:v>
                </c:pt>
                <c:pt idx="53">
                  <c:v>77572</c:v>
                </c:pt>
                <c:pt idx="54">
                  <c:v>78538</c:v>
                </c:pt>
                <c:pt idx="55">
                  <c:v>78964</c:v>
                </c:pt>
                <c:pt idx="56">
                  <c:v>79598</c:v>
                </c:pt>
                <c:pt idx="57">
                  <c:v>80291</c:v>
                </c:pt>
                <c:pt idx="58">
                  <c:v>80924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6E-41EF-B0D7-D8B1B5B6CEEC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75th percentile</c:v>
                </c:pt>
              </c:strCache>
            </c:strRef>
          </c:tx>
          <c:spPr>
            <a:ln w="28575" cap="rnd">
              <a:solidFill>
                <a:srgbClr val="FF66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Sheet1!$G$2:$G$60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58161</c:v>
                </c:pt>
                <c:pt idx="28">
                  <c:v>58976</c:v>
                </c:pt>
                <c:pt idx="29">
                  <c:v>59982</c:v>
                </c:pt>
                <c:pt idx="30">
                  <c:v>60984</c:v>
                </c:pt>
                <c:pt idx="31">
                  <c:v>61993</c:v>
                </c:pt>
                <c:pt idx="32">
                  <c:v>63078</c:v>
                </c:pt>
                <c:pt idx="33">
                  <c:v>64164</c:v>
                </c:pt>
                <c:pt idx="34">
                  <c:v>65308</c:v>
                </c:pt>
                <c:pt idx="35">
                  <c:v>66504</c:v>
                </c:pt>
                <c:pt idx="36">
                  <c:v>67682</c:v>
                </c:pt>
                <c:pt idx="37">
                  <c:v>68866</c:v>
                </c:pt>
                <c:pt idx="38">
                  <c:v>70006</c:v>
                </c:pt>
                <c:pt idx="39">
                  <c:v>71160</c:v>
                </c:pt>
                <c:pt idx="40">
                  <c:v>72229</c:v>
                </c:pt>
                <c:pt idx="41">
                  <c:v>73381</c:v>
                </c:pt>
                <c:pt idx="42">
                  <c:v>74586</c:v>
                </c:pt>
                <c:pt idx="43">
                  <c:v>75650</c:v>
                </c:pt>
                <c:pt idx="44">
                  <c:v>76726</c:v>
                </c:pt>
                <c:pt idx="45">
                  <c:v>77992</c:v>
                </c:pt>
                <c:pt idx="46">
                  <c:v>79315</c:v>
                </c:pt>
                <c:pt idx="47">
                  <c:v>80607</c:v>
                </c:pt>
                <c:pt idx="48">
                  <c:v>81758</c:v>
                </c:pt>
                <c:pt idx="49">
                  <c:v>82802</c:v>
                </c:pt>
                <c:pt idx="50">
                  <c:v>83664</c:v>
                </c:pt>
                <c:pt idx="51">
                  <c:v>84652</c:v>
                </c:pt>
                <c:pt idx="52">
                  <c:v>85670</c:v>
                </c:pt>
                <c:pt idx="53">
                  <c:v>86760</c:v>
                </c:pt>
                <c:pt idx="54">
                  <c:v>87732</c:v>
                </c:pt>
                <c:pt idx="55">
                  <c:v>88694</c:v>
                </c:pt>
                <c:pt idx="56">
                  <c:v>89692</c:v>
                </c:pt>
                <c:pt idx="57">
                  <c:v>90974</c:v>
                </c:pt>
                <c:pt idx="58">
                  <c:v>92020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6E-41EF-B0D7-D8B1B5B6CEEC}"/>
            </c:ext>
          </c:extLst>
        </c:ser>
        <c:ser>
          <c:idx val="0"/>
          <c:order val="6"/>
          <c:tx>
            <c:strRef>
              <c:f>Sheet1!$H$1</c:f>
              <c:strCache>
                <c:ptCount val="1"/>
                <c:pt idx="0">
                  <c:v>95th percentile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</c:numCache>
            </c:numRef>
          </c:cat>
          <c:val>
            <c:numRef>
              <c:f>Sheet1!$H$2:$H$60</c:f>
              <c:numCache>
                <c:formatCode>General</c:formatCode>
                <c:ptCount val="59"/>
                <c:pt idx="23">
                  <c:v>56091</c:v>
                </c:pt>
                <c:pt idx="24">
                  <c:v>57249</c:v>
                </c:pt>
                <c:pt idx="25">
                  <c:v>57422</c:v>
                </c:pt>
                <c:pt idx="26">
                  <c:v>57551</c:v>
                </c:pt>
                <c:pt idx="27">
                  <c:v>58292</c:v>
                </c:pt>
                <c:pt idx="28">
                  <c:v>59239</c:v>
                </c:pt>
                <c:pt idx="29">
                  <c:v>60472</c:v>
                </c:pt>
                <c:pt idx="30">
                  <c:v>61663</c:v>
                </c:pt>
                <c:pt idx="31">
                  <c:v>62869</c:v>
                </c:pt>
                <c:pt idx="32">
                  <c:v>64247</c:v>
                </c:pt>
                <c:pt idx="33">
                  <c:v>65665</c:v>
                </c:pt>
                <c:pt idx="34">
                  <c:v>67039</c:v>
                </c:pt>
                <c:pt idx="35">
                  <c:v>68415</c:v>
                </c:pt>
                <c:pt idx="36">
                  <c:v>69956</c:v>
                </c:pt>
                <c:pt idx="37">
                  <c:v>71499</c:v>
                </c:pt>
                <c:pt idx="38">
                  <c:v>73165</c:v>
                </c:pt>
                <c:pt idx="39">
                  <c:v>75029</c:v>
                </c:pt>
                <c:pt idx="40">
                  <c:v>76686</c:v>
                </c:pt>
                <c:pt idx="41">
                  <c:v>78462</c:v>
                </c:pt>
                <c:pt idx="42">
                  <c:v>79977</c:v>
                </c:pt>
                <c:pt idx="43">
                  <c:v>81555</c:v>
                </c:pt>
                <c:pt idx="44">
                  <c:v>83236</c:v>
                </c:pt>
                <c:pt idx="45">
                  <c:v>85087</c:v>
                </c:pt>
                <c:pt idx="46">
                  <c:v>86809</c:v>
                </c:pt>
                <c:pt idx="47">
                  <c:v>88667</c:v>
                </c:pt>
                <c:pt idx="48">
                  <c:v>90540</c:v>
                </c:pt>
                <c:pt idx="49">
                  <c:v>92386</c:v>
                </c:pt>
                <c:pt idx="50">
                  <c:v>94211</c:v>
                </c:pt>
                <c:pt idx="51">
                  <c:v>96131</c:v>
                </c:pt>
                <c:pt idx="52">
                  <c:v>98052</c:v>
                </c:pt>
                <c:pt idx="53">
                  <c:v>100123</c:v>
                </c:pt>
                <c:pt idx="54">
                  <c:v>102171</c:v>
                </c:pt>
                <c:pt idx="55">
                  <c:v>104023</c:v>
                </c:pt>
                <c:pt idx="56">
                  <c:v>106131</c:v>
                </c:pt>
                <c:pt idx="57">
                  <c:v>108012</c:v>
                </c:pt>
                <c:pt idx="58">
                  <c:v>110175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6E-41EF-B0D7-D8B1B5B6C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546560"/>
        <c:axId val="923544760"/>
        <c:extLst/>
      </c:lineChart>
      <c:dateAx>
        <c:axId val="923546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44760"/>
        <c:crosses val="autoZero"/>
        <c:auto val="0"/>
        <c:lblOffset val="100"/>
        <c:baseTimeUnit val="days"/>
        <c:majorUnit val="2"/>
      </c:dateAx>
      <c:valAx>
        <c:axId val="9235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Total population forecast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4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Sheet2!$B$2:$B$101</c:f>
              <c:numCache>
                <c:formatCode>General</c:formatCode>
                <c:ptCount val="100"/>
                <c:pt idx="0">
                  <c:v>509</c:v>
                </c:pt>
                <c:pt idx="1">
                  <c:v>525</c:v>
                </c:pt>
                <c:pt idx="2">
                  <c:v>605</c:v>
                </c:pt>
                <c:pt idx="3">
                  <c:v>552</c:v>
                </c:pt>
                <c:pt idx="4">
                  <c:v>587</c:v>
                </c:pt>
                <c:pt idx="5">
                  <c:v>650</c:v>
                </c:pt>
                <c:pt idx="6">
                  <c:v>637</c:v>
                </c:pt>
                <c:pt idx="7">
                  <c:v>697</c:v>
                </c:pt>
                <c:pt idx="8">
                  <c:v>704</c:v>
                </c:pt>
                <c:pt idx="9">
                  <c:v>672</c:v>
                </c:pt>
                <c:pt idx="10">
                  <c:v>677</c:v>
                </c:pt>
                <c:pt idx="11">
                  <c:v>675</c:v>
                </c:pt>
                <c:pt idx="12">
                  <c:v>687</c:v>
                </c:pt>
                <c:pt idx="13">
                  <c:v>594</c:v>
                </c:pt>
                <c:pt idx="14">
                  <c:v>688</c:v>
                </c:pt>
                <c:pt idx="15">
                  <c:v>695</c:v>
                </c:pt>
                <c:pt idx="16">
                  <c:v>706</c:v>
                </c:pt>
                <c:pt idx="17">
                  <c:v>689</c:v>
                </c:pt>
                <c:pt idx="18">
                  <c:v>597</c:v>
                </c:pt>
                <c:pt idx="19">
                  <c:v>458</c:v>
                </c:pt>
                <c:pt idx="20">
                  <c:v>463</c:v>
                </c:pt>
                <c:pt idx="21">
                  <c:v>423</c:v>
                </c:pt>
                <c:pt idx="22">
                  <c:v>441</c:v>
                </c:pt>
                <c:pt idx="23">
                  <c:v>432</c:v>
                </c:pt>
                <c:pt idx="24">
                  <c:v>442</c:v>
                </c:pt>
                <c:pt idx="25">
                  <c:v>440</c:v>
                </c:pt>
                <c:pt idx="26">
                  <c:v>524</c:v>
                </c:pt>
                <c:pt idx="27">
                  <c:v>521</c:v>
                </c:pt>
                <c:pt idx="28">
                  <c:v>522</c:v>
                </c:pt>
                <c:pt idx="29">
                  <c:v>474</c:v>
                </c:pt>
                <c:pt idx="30">
                  <c:v>494</c:v>
                </c:pt>
                <c:pt idx="31">
                  <c:v>462</c:v>
                </c:pt>
                <c:pt idx="32">
                  <c:v>504</c:v>
                </c:pt>
                <c:pt idx="33">
                  <c:v>435</c:v>
                </c:pt>
                <c:pt idx="34">
                  <c:v>496</c:v>
                </c:pt>
                <c:pt idx="35">
                  <c:v>565</c:v>
                </c:pt>
                <c:pt idx="36">
                  <c:v>507</c:v>
                </c:pt>
                <c:pt idx="37">
                  <c:v>543</c:v>
                </c:pt>
                <c:pt idx="38">
                  <c:v>540</c:v>
                </c:pt>
                <c:pt idx="39">
                  <c:v>596</c:v>
                </c:pt>
                <c:pt idx="40">
                  <c:v>546</c:v>
                </c:pt>
                <c:pt idx="41">
                  <c:v>561</c:v>
                </c:pt>
                <c:pt idx="42">
                  <c:v>624</c:v>
                </c:pt>
                <c:pt idx="43">
                  <c:v>631</c:v>
                </c:pt>
                <c:pt idx="44">
                  <c:v>712</c:v>
                </c:pt>
                <c:pt idx="45">
                  <c:v>732</c:v>
                </c:pt>
                <c:pt idx="46">
                  <c:v>811</c:v>
                </c:pt>
                <c:pt idx="47">
                  <c:v>821</c:v>
                </c:pt>
                <c:pt idx="48">
                  <c:v>827</c:v>
                </c:pt>
                <c:pt idx="49">
                  <c:v>786</c:v>
                </c:pt>
                <c:pt idx="50">
                  <c:v>762</c:v>
                </c:pt>
                <c:pt idx="51">
                  <c:v>799</c:v>
                </c:pt>
                <c:pt idx="52">
                  <c:v>751</c:v>
                </c:pt>
                <c:pt idx="53">
                  <c:v>738</c:v>
                </c:pt>
                <c:pt idx="54">
                  <c:v>801</c:v>
                </c:pt>
                <c:pt idx="55">
                  <c:v>872</c:v>
                </c:pt>
                <c:pt idx="56">
                  <c:v>778</c:v>
                </c:pt>
                <c:pt idx="57">
                  <c:v>813</c:v>
                </c:pt>
                <c:pt idx="58">
                  <c:v>775</c:v>
                </c:pt>
                <c:pt idx="59">
                  <c:v>789</c:v>
                </c:pt>
                <c:pt idx="60">
                  <c:v>684</c:v>
                </c:pt>
                <c:pt idx="61">
                  <c:v>675</c:v>
                </c:pt>
                <c:pt idx="62">
                  <c:v>755</c:v>
                </c:pt>
                <c:pt idx="63">
                  <c:v>731</c:v>
                </c:pt>
                <c:pt idx="64">
                  <c:v>706</c:v>
                </c:pt>
                <c:pt idx="65">
                  <c:v>709</c:v>
                </c:pt>
                <c:pt idx="66">
                  <c:v>711</c:v>
                </c:pt>
                <c:pt idx="67">
                  <c:v>709</c:v>
                </c:pt>
                <c:pt idx="68">
                  <c:v>744</c:v>
                </c:pt>
                <c:pt idx="69">
                  <c:v>775</c:v>
                </c:pt>
                <c:pt idx="70">
                  <c:v>817</c:v>
                </c:pt>
                <c:pt idx="71">
                  <c:v>813</c:v>
                </c:pt>
                <c:pt idx="72">
                  <c:v>722</c:v>
                </c:pt>
                <c:pt idx="73">
                  <c:v>675</c:v>
                </c:pt>
                <c:pt idx="74">
                  <c:v>633</c:v>
                </c:pt>
                <c:pt idx="75">
                  <c:v>546</c:v>
                </c:pt>
                <c:pt idx="76">
                  <c:v>627</c:v>
                </c:pt>
                <c:pt idx="77">
                  <c:v>627</c:v>
                </c:pt>
                <c:pt idx="78">
                  <c:v>549</c:v>
                </c:pt>
                <c:pt idx="79">
                  <c:v>502</c:v>
                </c:pt>
                <c:pt idx="80">
                  <c:v>461</c:v>
                </c:pt>
                <c:pt idx="81">
                  <c:v>468</c:v>
                </c:pt>
                <c:pt idx="82">
                  <c:v>414</c:v>
                </c:pt>
                <c:pt idx="83">
                  <c:v>375</c:v>
                </c:pt>
                <c:pt idx="84">
                  <c:v>324</c:v>
                </c:pt>
                <c:pt idx="85">
                  <c:v>342</c:v>
                </c:pt>
                <c:pt idx="86">
                  <c:v>293</c:v>
                </c:pt>
                <c:pt idx="87">
                  <c:v>279</c:v>
                </c:pt>
                <c:pt idx="88">
                  <c:v>211</c:v>
                </c:pt>
                <c:pt idx="89">
                  <c:v>173</c:v>
                </c:pt>
                <c:pt idx="90">
                  <c:v>162</c:v>
                </c:pt>
                <c:pt idx="91">
                  <c:v>131</c:v>
                </c:pt>
                <c:pt idx="92">
                  <c:v>114</c:v>
                </c:pt>
                <c:pt idx="93">
                  <c:v>97</c:v>
                </c:pt>
                <c:pt idx="94">
                  <c:v>74</c:v>
                </c:pt>
                <c:pt idx="95">
                  <c:v>46</c:v>
                </c:pt>
                <c:pt idx="96">
                  <c:v>40</c:v>
                </c:pt>
                <c:pt idx="97">
                  <c:v>24</c:v>
                </c:pt>
                <c:pt idx="98">
                  <c:v>24</c:v>
                </c:pt>
                <c:pt idx="9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1A-4C77-A129-68344569587F}"/>
            </c:ext>
          </c:extLst>
        </c:ser>
        <c:ser>
          <c:idx val="2"/>
          <c:order val="1"/>
          <c:tx>
            <c:strRef>
              <c:f>Sheet2!$D$1</c:f>
              <c:strCache>
                <c:ptCount val="1"/>
                <c:pt idx="0">
                  <c:v>2054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Sheet2!$D$2:$D$101</c:f>
              <c:numCache>
                <c:formatCode>General</c:formatCode>
                <c:ptCount val="100"/>
                <c:pt idx="0">
                  <c:v>747</c:v>
                </c:pt>
                <c:pt idx="1">
                  <c:v>756</c:v>
                </c:pt>
                <c:pt idx="2">
                  <c:v>770</c:v>
                </c:pt>
                <c:pt idx="3">
                  <c:v>790</c:v>
                </c:pt>
                <c:pt idx="4">
                  <c:v>804</c:v>
                </c:pt>
                <c:pt idx="5">
                  <c:v>812</c:v>
                </c:pt>
                <c:pt idx="6">
                  <c:v>820</c:v>
                </c:pt>
                <c:pt idx="7">
                  <c:v>812</c:v>
                </c:pt>
                <c:pt idx="8">
                  <c:v>802</c:v>
                </c:pt>
                <c:pt idx="9">
                  <c:v>802</c:v>
                </c:pt>
                <c:pt idx="10">
                  <c:v>783</c:v>
                </c:pt>
                <c:pt idx="11">
                  <c:v>784</c:v>
                </c:pt>
                <c:pt idx="12">
                  <c:v>761</c:v>
                </c:pt>
                <c:pt idx="13">
                  <c:v>760</c:v>
                </c:pt>
                <c:pt idx="14">
                  <c:v>752</c:v>
                </c:pt>
                <c:pt idx="15">
                  <c:v>734</c:v>
                </c:pt>
                <c:pt idx="16">
                  <c:v>704</c:v>
                </c:pt>
                <c:pt idx="17">
                  <c:v>676</c:v>
                </c:pt>
                <c:pt idx="18">
                  <c:v>646</c:v>
                </c:pt>
                <c:pt idx="19">
                  <c:v>625</c:v>
                </c:pt>
                <c:pt idx="20">
                  <c:v>618</c:v>
                </c:pt>
                <c:pt idx="21">
                  <c:v>596</c:v>
                </c:pt>
                <c:pt idx="22">
                  <c:v>570</c:v>
                </c:pt>
                <c:pt idx="23">
                  <c:v>554</c:v>
                </c:pt>
                <c:pt idx="24">
                  <c:v>550</c:v>
                </c:pt>
                <c:pt idx="25">
                  <c:v>538</c:v>
                </c:pt>
                <c:pt idx="26">
                  <c:v>562</c:v>
                </c:pt>
                <c:pt idx="27">
                  <c:v>571</c:v>
                </c:pt>
                <c:pt idx="28">
                  <c:v>582</c:v>
                </c:pt>
                <c:pt idx="29">
                  <c:v>596</c:v>
                </c:pt>
                <c:pt idx="30">
                  <c:v>594</c:v>
                </c:pt>
                <c:pt idx="31">
                  <c:v>640</c:v>
                </c:pt>
                <c:pt idx="32">
                  <c:v>645</c:v>
                </c:pt>
                <c:pt idx="33">
                  <c:v>678</c:v>
                </c:pt>
                <c:pt idx="34">
                  <c:v>696</c:v>
                </c:pt>
                <c:pt idx="35">
                  <c:v>710</c:v>
                </c:pt>
                <c:pt idx="36">
                  <c:v>740</c:v>
                </c:pt>
                <c:pt idx="37">
                  <c:v>770</c:v>
                </c:pt>
                <c:pt idx="38">
                  <c:v>803</c:v>
                </c:pt>
                <c:pt idx="39">
                  <c:v>810</c:v>
                </c:pt>
                <c:pt idx="40">
                  <c:v>827</c:v>
                </c:pt>
                <c:pt idx="41">
                  <c:v>876</c:v>
                </c:pt>
                <c:pt idx="42">
                  <c:v>906</c:v>
                </c:pt>
                <c:pt idx="43">
                  <c:v>937</c:v>
                </c:pt>
                <c:pt idx="44">
                  <c:v>944</c:v>
                </c:pt>
                <c:pt idx="45">
                  <c:v>972</c:v>
                </c:pt>
                <c:pt idx="46">
                  <c:v>984</c:v>
                </c:pt>
                <c:pt idx="47">
                  <c:v>998</c:v>
                </c:pt>
                <c:pt idx="48">
                  <c:v>992</c:v>
                </c:pt>
                <c:pt idx="49">
                  <c:v>1002</c:v>
                </c:pt>
                <c:pt idx="50">
                  <c:v>1006</c:v>
                </c:pt>
                <c:pt idx="51">
                  <c:v>1017</c:v>
                </c:pt>
                <c:pt idx="52">
                  <c:v>1037</c:v>
                </c:pt>
                <c:pt idx="53">
                  <c:v>1059</c:v>
                </c:pt>
                <c:pt idx="54">
                  <c:v>1093</c:v>
                </c:pt>
                <c:pt idx="55">
                  <c:v>1082</c:v>
                </c:pt>
                <c:pt idx="56">
                  <c:v>1102</c:v>
                </c:pt>
                <c:pt idx="57">
                  <c:v>1126</c:v>
                </c:pt>
                <c:pt idx="58">
                  <c:v>1143</c:v>
                </c:pt>
                <c:pt idx="59">
                  <c:v>1159</c:v>
                </c:pt>
                <c:pt idx="60">
                  <c:v>1186</c:v>
                </c:pt>
                <c:pt idx="61">
                  <c:v>1227</c:v>
                </c:pt>
                <c:pt idx="62">
                  <c:v>1256</c:v>
                </c:pt>
                <c:pt idx="63">
                  <c:v>1278</c:v>
                </c:pt>
                <c:pt idx="64">
                  <c:v>1281</c:v>
                </c:pt>
                <c:pt idx="65">
                  <c:v>1255</c:v>
                </c:pt>
                <c:pt idx="66">
                  <c:v>1274</c:v>
                </c:pt>
                <c:pt idx="67">
                  <c:v>1229</c:v>
                </c:pt>
                <c:pt idx="68">
                  <c:v>1206</c:v>
                </c:pt>
                <c:pt idx="69">
                  <c:v>1181</c:v>
                </c:pt>
                <c:pt idx="70">
                  <c:v>1173</c:v>
                </c:pt>
                <c:pt idx="71">
                  <c:v>1174</c:v>
                </c:pt>
                <c:pt idx="72">
                  <c:v>1135</c:v>
                </c:pt>
                <c:pt idx="73">
                  <c:v>1106</c:v>
                </c:pt>
                <c:pt idx="74">
                  <c:v>1090</c:v>
                </c:pt>
                <c:pt idx="75">
                  <c:v>1074</c:v>
                </c:pt>
                <c:pt idx="76">
                  <c:v>1008</c:v>
                </c:pt>
                <c:pt idx="77">
                  <c:v>984</c:v>
                </c:pt>
                <c:pt idx="78">
                  <c:v>956</c:v>
                </c:pt>
                <c:pt idx="79">
                  <c:v>943</c:v>
                </c:pt>
                <c:pt idx="80">
                  <c:v>936</c:v>
                </c:pt>
                <c:pt idx="81">
                  <c:v>905</c:v>
                </c:pt>
                <c:pt idx="82">
                  <c:v>898</c:v>
                </c:pt>
                <c:pt idx="83">
                  <c:v>859</c:v>
                </c:pt>
                <c:pt idx="84">
                  <c:v>782</c:v>
                </c:pt>
                <c:pt idx="85">
                  <c:v>707</c:v>
                </c:pt>
                <c:pt idx="86">
                  <c:v>640</c:v>
                </c:pt>
                <c:pt idx="87">
                  <c:v>583</c:v>
                </c:pt>
                <c:pt idx="88">
                  <c:v>500</c:v>
                </c:pt>
                <c:pt idx="89">
                  <c:v>446</c:v>
                </c:pt>
                <c:pt idx="90">
                  <c:v>396</c:v>
                </c:pt>
                <c:pt idx="91">
                  <c:v>342</c:v>
                </c:pt>
                <c:pt idx="92">
                  <c:v>276</c:v>
                </c:pt>
                <c:pt idx="93">
                  <c:v>226</c:v>
                </c:pt>
                <c:pt idx="94">
                  <c:v>175</c:v>
                </c:pt>
                <c:pt idx="95">
                  <c:v>136</c:v>
                </c:pt>
                <c:pt idx="96">
                  <c:v>100</c:v>
                </c:pt>
                <c:pt idx="97">
                  <c:v>73</c:v>
                </c:pt>
                <c:pt idx="98">
                  <c:v>55</c:v>
                </c:pt>
                <c:pt idx="99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1A-4C77-A129-68344569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714272"/>
        <c:axId val="529716432"/>
      </c:lineChart>
      <c:catAx>
        <c:axId val="529714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i-NZ" sz="1200" dirty="0"/>
                  <a:t>Age</a:t>
                </a:r>
                <a:endParaRPr lang="en-NZ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16432"/>
        <c:crosses val="autoZero"/>
        <c:auto val="1"/>
        <c:lblAlgn val="ctr"/>
        <c:lblOffset val="100"/>
        <c:noMultiLvlLbl val="0"/>
      </c:catAx>
      <c:valAx>
        <c:axId val="52971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200" dirty="0"/>
                  <a:t>Number of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1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34187353668525"/>
          <c:y val="0.93378788438212379"/>
          <c:w val="0.35988478132059398"/>
          <c:h val="4.8845092995619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'Sheet 1'!$J$1</c:f>
              <c:strCache>
                <c:ptCount val="1"/>
                <c:pt idx="0">
                  <c:v>Change 2023-2026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'Sheet 1'!$B$24:$B$46</c:f>
              <c:strCache>
                <c:ptCount val="23"/>
                <c:pt idx="0">
                  <c:v>Forest Lakes (Kapiti Coast District)</c:v>
                </c:pt>
                <c:pt idx="1">
                  <c:v>Otaki Beach</c:v>
                </c:pt>
                <c:pt idx="2">
                  <c:v>Otaki</c:v>
                </c:pt>
                <c:pt idx="3">
                  <c:v>Waitohu</c:v>
                </c:pt>
                <c:pt idx="4">
                  <c:v>Otaki Forks</c:v>
                </c:pt>
                <c:pt idx="5">
                  <c:v>Te Horo</c:v>
                </c:pt>
                <c:pt idx="6">
                  <c:v>Peka Peka</c:v>
                </c:pt>
                <c:pt idx="7">
                  <c:v>Waikanae Beach</c:v>
                </c:pt>
                <c:pt idx="8">
                  <c:v>Waikanae Park</c:v>
                </c:pt>
                <c:pt idx="9">
                  <c:v>Waikanae East</c:v>
                </c:pt>
                <c:pt idx="10">
                  <c:v>Waikanae West</c:v>
                </c:pt>
                <c:pt idx="11">
                  <c:v>Otaihanga</c:v>
                </c:pt>
                <c:pt idx="12">
                  <c:v>Paraparaumu Beach North</c:v>
                </c:pt>
                <c:pt idx="13">
                  <c:v>Paraparaumu Beach West</c:v>
                </c:pt>
                <c:pt idx="14">
                  <c:v>Paraparaumu Beach East</c:v>
                </c:pt>
                <c:pt idx="15">
                  <c:v>Paraparaumu North</c:v>
                </c:pt>
                <c:pt idx="16">
                  <c:v>Paraparaumu Central</c:v>
                </c:pt>
                <c:pt idx="17">
                  <c:v>Paraparaumu East</c:v>
                </c:pt>
                <c:pt idx="18">
                  <c:v>Raumati Beach West</c:v>
                </c:pt>
                <c:pt idx="19">
                  <c:v>Raumati Beach East</c:v>
                </c:pt>
                <c:pt idx="20">
                  <c:v>Raumati South</c:v>
                </c:pt>
                <c:pt idx="21">
                  <c:v>Maungakotukutuku</c:v>
                </c:pt>
                <c:pt idx="22">
                  <c:v>Paekakariki</c:v>
                </c:pt>
              </c:strCache>
            </c:strRef>
          </c:cat>
          <c:val>
            <c:numRef>
              <c:f>'Sheet 1'!$J$24:$J$46</c:f>
              <c:numCache>
                <c:formatCode>General</c:formatCode>
                <c:ptCount val="23"/>
                <c:pt idx="0">
                  <c:v>11</c:v>
                </c:pt>
                <c:pt idx="1">
                  <c:v>20</c:v>
                </c:pt>
                <c:pt idx="2">
                  <c:v>94</c:v>
                </c:pt>
                <c:pt idx="3">
                  <c:v>11</c:v>
                </c:pt>
                <c:pt idx="4">
                  <c:v>8</c:v>
                </c:pt>
                <c:pt idx="5">
                  <c:v>46</c:v>
                </c:pt>
                <c:pt idx="6">
                  <c:v>14</c:v>
                </c:pt>
                <c:pt idx="7">
                  <c:v>33</c:v>
                </c:pt>
                <c:pt idx="8">
                  <c:v>71</c:v>
                </c:pt>
                <c:pt idx="9">
                  <c:v>78</c:v>
                </c:pt>
                <c:pt idx="10">
                  <c:v>116</c:v>
                </c:pt>
                <c:pt idx="11">
                  <c:v>23</c:v>
                </c:pt>
                <c:pt idx="12">
                  <c:v>26</c:v>
                </c:pt>
                <c:pt idx="13">
                  <c:v>46</c:v>
                </c:pt>
                <c:pt idx="14">
                  <c:v>74</c:v>
                </c:pt>
                <c:pt idx="15">
                  <c:v>80</c:v>
                </c:pt>
                <c:pt idx="16">
                  <c:v>104</c:v>
                </c:pt>
                <c:pt idx="17">
                  <c:v>74</c:v>
                </c:pt>
                <c:pt idx="18">
                  <c:v>65</c:v>
                </c:pt>
                <c:pt idx="19">
                  <c:v>50</c:v>
                </c:pt>
                <c:pt idx="20">
                  <c:v>66</c:v>
                </c:pt>
                <c:pt idx="21">
                  <c:v>30</c:v>
                </c:pt>
                <c:pt idx="2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E-4530-A171-1AA48024950B}"/>
            </c:ext>
          </c:extLst>
        </c:ser>
        <c:ser>
          <c:idx val="1"/>
          <c:order val="1"/>
          <c:tx>
            <c:strRef>
              <c:f>'Sheet 1'!$K$1</c:f>
              <c:strCache>
                <c:ptCount val="1"/>
                <c:pt idx="0">
                  <c:v>Change 2026-2033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'Sheet 1'!$B$24:$B$46</c:f>
              <c:strCache>
                <c:ptCount val="23"/>
                <c:pt idx="0">
                  <c:v>Forest Lakes (Kapiti Coast District)</c:v>
                </c:pt>
                <c:pt idx="1">
                  <c:v>Otaki Beach</c:v>
                </c:pt>
                <c:pt idx="2">
                  <c:v>Otaki</c:v>
                </c:pt>
                <c:pt idx="3">
                  <c:v>Waitohu</c:v>
                </c:pt>
                <c:pt idx="4">
                  <c:v>Otaki Forks</c:v>
                </c:pt>
                <c:pt idx="5">
                  <c:v>Te Horo</c:v>
                </c:pt>
                <c:pt idx="6">
                  <c:v>Peka Peka</c:v>
                </c:pt>
                <c:pt idx="7">
                  <c:v>Waikanae Beach</c:v>
                </c:pt>
                <c:pt idx="8">
                  <c:v>Waikanae Park</c:v>
                </c:pt>
                <c:pt idx="9">
                  <c:v>Waikanae East</c:v>
                </c:pt>
                <c:pt idx="10">
                  <c:v>Waikanae West</c:v>
                </c:pt>
                <c:pt idx="11">
                  <c:v>Otaihanga</c:v>
                </c:pt>
                <c:pt idx="12">
                  <c:v>Paraparaumu Beach North</c:v>
                </c:pt>
                <c:pt idx="13">
                  <c:v>Paraparaumu Beach West</c:v>
                </c:pt>
                <c:pt idx="14">
                  <c:v>Paraparaumu Beach East</c:v>
                </c:pt>
                <c:pt idx="15">
                  <c:v>Paraparaumu North</c:v>
                </c:pt>
                <c:pt idx="16">
                  <c:v>Paraparaumu Central</c:v>
                </c:pt>
                <c:pt idx="17">
                  <c:v>Paraparaumu East</c:v>
                </c:pt>
                <c:pt idx="18">
                  <c:v>Raumati Beach West</c:v>
                </c:pt>
                <c:pt idx="19">
                  <c:v>Raumati Beach East</c:v>
                </c:pt>
                <c:pt idx="20">
                  <c:v>Raumati South</c:v>
                </c:pt>
                <c:pt idx="21">
                  <c:v>Maungakotukutuku</c:v>
                </c:pt>
                <c:pt idx="22">
                  <c:v>Paekakariki</c:v>
                </c:pt>
              </c:strCache>
            </c:strRef>
          </c:cat>
          <c:val>
            <c:numRef>
              <c:f>'Sheet 1'!$K$24:$K$46</c:f>
              <c:numCache>
                <c:formatCode>General</c:formatCode>
                <c:ptCount val="23"/>
                <c:pt idx="0">
                  <c:v>70</c:v>
                </c:pt>
                <c:pt idx="1">
                  <c:v>16</c:v>
                </c:pt>
                <c:pt idx="2">
                  <c:v>273</c:v>
                </c:pt>
                <c:pt idx="3">
                  <c:v>28</c:v>
                </c:pt>
                <c:pt idx="4">
                  <c:v>30</c:v>
                </c:pt>
                <c:pt idx="5">
                  <c:v>71</c:v>
                </c:pt>
                <c:pt idx="6">
                  <c:v>259</c:v>
                </c:pt>
                <c:pt idx="7">
                  <c:v>27</c:v>
                </c:pt>
                <c:pt idx="8">
                  <c:v>131</c:v>
                </c:pt>
                <c:pt idx="9">
                  <c:v>166</c:v>
                </c:pt>
                <c:pt idx="10">
                  <c:v>288</c:v>
                </c:pt>
                <c:pt idx="11">
                  <c:v>57</c:v>
                </c:pt>
                <c:pt idx="12">
                  <c:v>38</c:v>
                </c:pt>
                <c:pt idx="13">
                  <c:v>50</c:v>
                </c:pt>
                <c:pt idx="14">
                  <c:v>71</c:v>
                </c:pt>
                <c:pt idx="15">
                  <c:v>180</c:v>
                </c:pt>
                <c:pt idx="16">
                  <c:v>262</c:v>
                </c:pt>
                <c:pt idx="17">
                  <c:v>185</c:v>
                </c:pt>
                <c:pt idx="18">
                  <c:v>89</c:v>
                </c:pt>
                <c:pt idx="19">
                  <c:v>109</c:v>
                </c:pt>
                <c:pt idx="20">
                  <c:v>134</c:v>
                </c:pt>
                <c:pt idx="21">
                  <c:v>69</c:v>
                </c:pt>
                <c:pt idx="2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E-4530-A171-1AA48024950B}"/>
            </c:ext>
          </c:extLst>
        </c:ser>
        <c:ser>
          <c:idx val="2"/>
          <c:order val="2"/>
          <c:tx>
            <c:strRef>
              <c:f>'Sheet 1'!$L$1</c:f>
              <c:strCache>
                <c:ptCount val="1"/>
                <c:pt idx="0">
                  <c:v>Change 2033-2053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'Sheet 1'!$B$24:$B$46</c:f>
              <c:strCache>
                <c:ptCount val="23"/>
                <c:pt idx="0">
                  <c:v>Forest Lakes (Kapiti Coast District)</c:v>
                </c:pt>
                <c:pt idx="1">
                  <c:v>Otaki Beach</c:v>
                </c:pt>
                <c:pt idx="2">
                  <c:v>Otaki</c:v>
                </c:pt>
                <c:pt idx="3">
                  <c:v>Waitohu</c:v>
                </c:pt>
                <c:pt idx="4">
                  <c:v>Otaki Forks</c:v>
                </c:pt>
                <c:pt idx="5">
                  <c:v>Te Horo</c:v>
                </c:pt>
                <c:pt idx="6">
                  <c:v>Peka Peka</c:v>
                </c:pt>
                <c:pt idx="7">
                  <c:v>Waikanae Beach</c:v>
                </c:pt>
                <c:pt idx="8">
                  <c:v>Waikanae Park</c:v>
                </c:pt>
                <c:pt idx="9">
                  <c:v>Waikanae East</c:v>
                </c:pt>
                <c:pt idx="10">
                  <c:v>Waikanae West</c:v>
                </c:pt>
                <c:pt idx="11">
                  <c:v>Otaihanga</c:v>
                </c:pt>
                <c:pt idx="12">
                  <c:v>Paraparaumu Beach North</c:v>
                </c:pt>
                <c:pt idx="13">
                  <c:v>Paraparaumu Beach West</c:v>
                </c:pt>
                <c:pt idx="14">
                  <c:v>Paraparaumu Beach East</c:v>
                </c:pt>
                <c:pt idx="15">
                  <c:v>Paraparaumu North</c:v>
                </c:pt>
                <c:pt idx="16">
                  <c:v>Paraparaumu Central</c:v>
                </c:pt>
                <c:pt idx="17">
                  <c:v>Paraparaumu East</c:v>
                </c:pt>
                <c:pt idx="18">
                  <c:v>Raumati Beach West</c:v>
                </c:pt>
                <c:pt idx="19">
                  <c:v>Raumati Beach East</c:v>
                </c:pt>
                <c:pt idx="20">
                  <c:v>Raumati South</c:v>
                </c:pt>
                <c:pt idx="21">
                  <c:v>Maungakotukutuku</c:v>
                </c:pt>
                <c:pt idx="22">
                  <c:v>Paekakariki</c:v>
                </c:pt>
              </c:strCache>
            </c:strRef>
          </c:cat>
          <c:val>
            <c:numRef>
              <c:f>'Sheet 1'!$L$24:$L$46</c:f>
              <c:numCache>
                <c:formatCode>General</c:formatCode>
                <c:ptCount val="23"/>
                <c:pt idx="0">
                  <c:v>135</c:v>
                </c:pt>
                <c:pt idx="1">
                  <c:v>18</c:v>
                </c:pt>
                <c:pt idx="2">
                  <c:v>865</c:v>
                </c:pt>
                <c:pt idx="3">
                  <c:v>173</c:v>
                </c:pt>
                <c:pt idx="4">
                  <c:v>53</c:v>
                </c:pt>
                <c:pt idx="5">
                  <c:v>119</c:v>
                </c:pt>
                <c:pt idx="6">
                  <c:v>151</c:v>
                </c:pt>
                <c:pt idx="7">
                  <c:v>59</c:v>
                </c:pt>
                <c:pt idx="8">
                  <c:v>562</c:v>
                </c:pt>
                <c:pt idx="9">
                  <c:v>304</c:v>
                </c:pt>
                <c:pt idx="10">
                  <c:v>510</c:v>
                </c:pt>
                <c:pt idx="11">
                  <c:v>182</c:v>
                </c:pt>
                <c:pt idx="12">
                  <c:v>173</c:v>
                </c:pt>
                <c:pt idx="13">
                  <c:v>174</c:v>
                </c:pt>
                <c:pt idx="14">
                  <c:v>168</c:v>
                </c:pt>
                <c:pt idx="15">
                  <c:v>285</c:v>
                </c:pt>
                <c:pt idx="16">
                  <c:v>495</c:v>
                </c:pt>
                <c:pt idx="17">
                  <c:v>515</c:v>
                </c:pt>
                <c:pt idx="18">
                  <c:v>172</c:v>
                </c:pt>
                <c:pt idx="19">
                  <c:v>231</c:v>
                </c:pt>
                <c:pt idx="20">
                  <c:v>242</c:v>
                </c:pt>
                <c:pt idx="21">
                  <c:v>264</c:v>
                </c:pt>
                <c:pt idx="2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E-4530-A171-1AA480249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12841144"/>
        <c:axId val="612841472"/>
        <c:axId val="592176288"/>
      </c:bar3DChart>
      <c:catAx>
        <c:axId val="61284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841472"/>
        <c:crosses val="autoZero"/>
        <c:auto val="1"/>
        <c:lblAlgn val="ctr"/>
        <c:lblOffset val="100"/>
        <c:noMultiLvlLbl val="0"/>
      </c:catAx>
      <c:valAx>
        <c:axId val="6128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841144"/>
        <c:crosses val="autoZero"/>
        <c:crossBetween val="between"/>
      </c:valAx>
      <c:serAx>
        <c:axId val="59217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612841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EB12D9-D00D-4183-AAC4-05AB267912F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91E25A-9095-4B73-89CD-2C6CE4139C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1E25A-9095-4B73-89CD-2C6CE4139CC9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862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1E25A-9095-4B73-89CD-2C6CE4139CC9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57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007DC6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11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954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419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537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626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822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494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92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5713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476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664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89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5225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 dirty="0"/>
          </a:p>
        </p:txBody>
      </p:sp>
      <p:pic>
        <p:nvPicPr>
          <p:cNvPr id="2" name="Picture 9" descr="Corporate PPT foo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446713"/>
            <a:ext cx="91424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DC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DC6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DC6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DC6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DC6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DC6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andplaces.n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piticoast.govt.nz/our-district/the-kapiti-coast/population-and-demographic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emographics.sensepartners.nz/inde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4213" y="1556792"/>
            <a:ext cx="7772400" cy="1470025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Population demographics and forecasts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2023 Update</a:t>
            </a:r>
            <a:endParaRPr lang="en-NZ" alt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0013" y="4005064"/>
            <a:ext cx="6400800" cy="1752600"/>
          </a:xfrm>
        </p:spPr>
        <p:txBody>
          <a:bodyPr/>
          <a:lstStyle/>
          <a:p>
            <a:r>
              <a:rPr lang="mi-NZ" altLang="en-US" sz="2000" dirty="0"/>
              <a:t>Hamish McGillivray </a:t>
            </a:r>
          </a:p>
          <a:p>
            <a:r>
              <a:rPr lang="mi-NZ" altLang="en-US" sz="2000" dirty="0"/>
              <a:t>Research and Policy Manager</a:t>
            </a:r>
            <a:endParaRPr lang="en-NZ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F29A-EB40-3AE5-3E16-E3DE3566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Different to StatsNZ projections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8EDB4-1D5F-199C-F46E-3ADCC300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7" y="1558128"/>
            <a:ext cx="8382726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678E-BDA6-4846-906A-C04B5434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6"/>
            <a:ext cx="8229600" cy="1143000"/>
          </a:xfrm>
        </p:spPr>
        <p:txBody>
          <a:bodyPr/>
          <a:lstStyle/>
          <a:p>
            <a:r>
              <a:rPr lang="en-US" dirty="0"/>
              <a:t>Approach to forecasting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E3580-7C7C-4A06-AF7E-51329FB0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0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4999-B526-4A82-AA0E-931ABE9D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en-NZ" dirty="0"/>
              <a:t>Population </a:t>
            </a:r>
            <a:r>
              <a:rPr lang="en-NZ" baseline="0" dirty="0"/>
              <a:t>forecasts – percentiles</a:t>
            </a: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B41A8-4441-5243-2D19-460265CF5BB3}"/>
              </a:ext>
            </a:extLst>
          </p:cNvPr>
          <p:cNvSpPr txBox="1"/>
          <p:nvPr/>
        </p:nvSpPr>
        <p:spPr>
          <a:xfrm>
            <a:off x="8244408" y="239708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/>
              <a:t>80,924</a:t>
            </a:r>
            <a:endParaRPr lang="en-NZ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BC121-6D66-0A25-8B62-6B9C0711B713}"/>
              </a:ext>
            </a:extLst>
          </p:cNvPr>
          <p:cNvSpPr txBox="1"/>
          <p:nvPr/>
        </p:nvSpPr>
        <p:spPr>
          <a:xfrm>
            <a:off x="8226660" y="2060805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92,020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4FF0A-6B9F-B3AE-BADD-8135E06A4A45}"/>
              </a:ext>
            </a:extLst>
          </p:cNvPr>
          <p:cNvSpPr txBox="1"/>
          <p:nvPr/>
        </p:nvSpPr>
        <p:spPr>
          <a:xfrm>
            <a:off x="8244408" y="159206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110,175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4B7DA-2486-32D1-CEE0-9CECD4542165}"/>
              </a:ext>
            </a:extLst>
          </p:cNvPr>
          <p:cNvSpPr txBox="1"/>
          <p:nvPr/>
        </p:nvSpPr>
        <p:spPr>
          <a:xfrm>
            <a:off x="8244408" y="273040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68,876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C0C91-73D7-B6BE-A485-71739B26A0B2}"/>
              </a:ext>
            </a:extLst>
          </p:cNvPr>
          <p:cNvSpPr txBox="1"/>
          <p:nvPr/>
        </p:nvSpPr>
        <p:spPr>
          <a:xfrm>
            <a:off x="8244408" y="294643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60,210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EB1784-C0E0-C3C3-2A10-E7B2F170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221548"/>
              </p:ext>
            </p:extLst>
          </p:nvPr>
        </p:nvGraphicFramePr>
        <p:xfrm>
          <a:off x="107504" y="1417638"/>
          <a:ext cx="8280920" cy="464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55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4999-B526-4A82-AA0E-931ABE9D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en-NZ" dirty="0"/>
              <a:t>Comparison with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B41A8-4441-5243-2D19-460265CF5BB3}"/>
              </a:ext>
            </a:extLst>
          </p:cNvPr>
          <p:cNvSpPr txBox="1"/>
          <p:nvPr/>
        </p:nvSpPr>
        <p:spPr>
          <a:xfrm>
            <a:off x="8244408" y="239708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/>
              <a:t>80,924</a:t>
            </a:r>
            <a:endParaRPr lang="en-NZ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BC121-6D66-0A25-8B62-6B9C0711B713}"/>
              </a:ext>
            </a:extLst>
          </p:cNvPr>
          <p:cNvSpPr txBox="1"/>
          <p:nvPr/>
        </p:nvSpPr>
        <p:spPr>
          <a:xfrm>
            <a:off x="8226660" y="2060805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92,020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4FF0A-6B9F-B3AE-BADD-8135E06A4A45}"/>
              </a:ext>
            </a:extLst>
          </p:cNvPr>
          <p:cNvSpPr txBox="1"/>
          <p:nvPr/>
        </p:nvSpPr>
        <p:spPr>
          <a:xfrm>
            <a:off x="8244408" y="159206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110,175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4B7DA-2486-32D1-CEE0-9CECD4542165}"/>
              </a:ext>
            </a:extLst>
          </p:cNvPr>
          <p:cNvSpPr txBox="1"/>
          <p:nvPr/>
        </p:nvSpPr>
        <p:spPr>
          <a:xfrm>
            <a:off x="8244408" y="273040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68,876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C0C91-73D7-B6BE-A485-71739B26A0B2}"/>
              </a:ext>
            </a:extLst>
          </p:cNvPr>
          <p:cNvSpPr txBox="1"/>
          <p:nvPr/>
        </p:nvSpPr>
        <p:spPr>
          <a:xfrm>
            <a:off x="8244408" y="294643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>
                <a:solidFill>
                  <a:schemeClr val="bg1">
                    <a:lumMod val="75000"/>
                  </a:schemeClr>
                </a:solidFill>
              </a:rPr>
              <a:t>60,210</a:t>
            </a:r>
            <a:endParaRPr lang="en-NZ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EB1784-C0E0-C3C3-2A10-E7B2F170D198}"/>
              </a:ext>
            </a:extLst>
          </p:cNvPr>
          <p:cNvGraphicFramePr>
            <a:graphicFrameLocks/>
          </p:cNvGraphicFramePr>
          <p:nvPr/>
        </p:nvGraphicFramePr>
        <p:xfrm>
          <a:off x="107504" y="1417638"/>
          <a:ext cx="8280920" cy="464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6D9FF7-B200-41FD-79EC-101FEC82C0F4}"/>
              </a:ext>
            </a:extLst>
          </p:cNvPr>
          <p:cNvSpPr txBox="1"/>
          <p:nvPr/>
        </p:nvSpPr>
        <p:spPr>
          <a:xfrm>
            <a:off x="1205880" y="167625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2021 50th Percentile – Population of 90,069 by 2051 (+31,814)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415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0E04-EC1B-8681-6557-B0C17D7F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mi-NZ" dirty="0"/>
              <a:t>Impact of Covid-19 on forecasts</a:t>
            </a:r>
            <a:endParaRPr lang="en-NZ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0527B5-8D9D-0351-DFDD-77BB153F1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507" y="1556792"/>
            <a:ext cx="4775493" cy="387687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1D02-F31B-BFEE-26D5-F3A88426DECE}"/>
              </a:ext>
            </a:extLst>
          </p:cNvPr>
          <p:cNvSpPr txBox="1"/>
          <p:nvPr/>
        </p:nvSpPr>
        <p:spPr>
          <a:xfrm>
            <a:off x="323528" y="1556792"/>
            <a:ext cx="42484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districts have seen a downward revision to population growth. </a:t>
            </a:r>
          </a:p>
          <a:p>
            <a:endParaRPr lang="en-US" sz="2400" dirty="0"/>
          </a:p>
          <a:p>
            <a:r>
              <a:rPr lang="en-US" sz="2400" dirty="0"/>
              <a:t>This is primarily due to: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Lower rates of domestic net migration.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Lower rates of international net migration.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This has reduced the population across the projection horizon.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0199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4C8C-FAD2-9077-8B42-901AF9C2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growing and aging population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4B4BC04-2E9F-B51E-9293-88FF7C932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97682"/>
              </p:ext>
            </p:extLst>
          </p:nvPr>
        </p:nvGraphicFramePr>
        <p:xfrm>
          <a:off x="446856" y="1417638"/>
          <a:ext cx="8229600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0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4C8C-FAD2-9077-8B42-901AF9C2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Household make-up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991F30-B76F-1FB1-45D1-55FF0B560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04907"/>
              </p:ext>
            </p:extLst>
          </p:nvPr>
        </p:nvGraphicFramePr>
        <p:xfrm>
          <a:off x="611560" y="2674160"/>
          <a:ext cx="8075240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349">
                  <a:extLst>
                    <a:ext uri="{9D8B030D-6E8A-4147-A177-3AD203B41FA5}">
                      <a16:colId xmlns:a16="http://schemas.microsoft.com/office/drawing/2014/main" val="1231951540"/>
                    </a:ext>
                  </a:extLst>
                </a:gridCol>
                <a:gridCol w="1132199">
                  <a:extLst>
                    <a:ext uri="{9D8B030D-6E8A-4147-A177-3AD203B41FA5}">
                      <a16:colId xmlns:a16="http://schemas.microsoft.com/office/drawing/2014/main" val="537388693"/>
                    </a:ext>
                  </a:extLst>
                </a:gridCol>
                <a:gridCol w="1232098">
                  <a:extLst>
                    <a:ext uri="{9D8B030D-6E8A-4147-A177-3AD203B41FA5}">
                      <a16:colId xmlns:a16="http://schemas.microsoft.com/office/drawing/2014/main" val="215586938"/>
                    </a:ext>
                  </a:extLst>
                </a:gridCol>
                <a:gridCol w="1132199">
                  <a:extLst>
                    <a:ext uri="{9D8B030D-6E8A-4147-A177-3AD203B41FA5}">
                      <a16:colId xmlns:a16="http://schemas.microsoft.com/office/drawing/2014/main" val="2593920320"/>
                    </a:ext>
                  </a:extLst>
                </a:gridCol>
                <a:gridCol w="1232098">
                  <a:extLst>
                    <a:ext uri="{9D8B030D-6E8A-4147-A177-3AD203B41FA5}">
                      <a16:colId xmlns:a16="http://schemas.microsoft.com/office/drawing/2014/main" val="1994204148"/>
                    </a:ext>
                  </a:extLst>
                </a:gridCol>
                <a:gridCol w="1132199">
                  <a:extLst>
                    <a:ext uri="{9D8B030D-6E8A-4147-A177-3AD203B41FA5}">
                      <a16:colId xmlns:a16="http://schemas.microsoft.com/office/drawing/2014/main" val="1140167614"/>
                    </a:ext>
                  </a:extLst>
                </a:gridCol>
                <a:gridCol w="1232098">
                  <a:extLst>
                    <a:ext uri="{9D8B030D-6E8A-4147-A177-3AD203B41FA5}">
                      <a16:colId xmlns:a16="http://schemas.microsoft.com/office/drawing/2014/main" val="2362686172"/>
                    </a:ext>
                  </a:extLst>
                </a:gridCol>
              </a:tblGrid>
              <a:tr h="332694">
                <a:tc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One parent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Two parent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Multi-family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Couple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Multi-person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Alone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916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i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dependants (children)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i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Without dependants (children)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563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2018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10.0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21.9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1.9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34.1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2.2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29.9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526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2054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8.7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19.6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1.8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35.3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2.0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effectLst/>
                        </a:rPr>
                        <a:t>32.6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593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637B1F-3604-D1CA-F046-8710234C5B61}"/>
              </a:ext>
            </a:extLst>
          </p:cNvPr>
          <p:cNvSpPr txBox="1"/>
          <p:nvPr/>
        </p:nvSpPr>
        <p:spPr>
          <a:xfrm>
            <a:off x="457200" y="1539015"/>
            <a:ext cx="253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Household size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09E42-9B37-3554-3A20-EFEA9CD573F0}"/>
              </a:ext>
            </a:extLst>
          </p:cNvPr>
          <p:cNvSpPr txBox="1"/>
          <p:nvPr/>
        </p:nvSpPr>
        <p:spPr>
          <a:xfrm>
            <a:off x="3131840" y="1531064"/>
            <a:ext cx="653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2.5             2.3             2.2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8CFCFB-18A9-0094-6859-051725E91A71}"/>
              </a:ext>
            </a:extLst>
          </p:cNvPr>
          <p:cNvCxnSpPr/>
          <p:nvPr/>
        </p:nvCxnSpPr>
        <p:spPr>
          <a:xfrm>
            <a:off x="3707904" y="1731380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3AC09-FA91-D596-3C02-2D18802CB6CD}"/>
              </a:ext>
            </a:extLst>
          </p:cNvPr>
          <p:cNvCxnSpPr/>
          <p:nvPr/>
        </p:nvCxnSpPr>
        <p:spPr>
          <a:xfrm>
            <a:off x="5004048" y="1731380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7F8AE95-550A-BCE7-B66D-EE4E5F0FE7A2}"/>
              </a:ext>
            </a:extLst>
          </p:cNvPr>
          <p:cNvSpPr/>
          <p:nvPr/>
        </p:nvSpPr>
        <p:spPr>
          <a:xfrm flipV="1">
            <a:off x="2412247" y="3855844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9511BE1-3A65-8C5A-5FD6-BF0A84260DDA}"/>
              </a:ext>
            </a:extLst>
          </p:cNvPr>
          <p:cNvSpPr/>
          <p:nvPr/>
        </p:nvSpPr>
        <p:spPr>
          <a:xfrm flipV="1">
            <a:off x="3663996" y="3855844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920B54B-E3C6-732F-D461-BD56226BEFCA}"/>
              </a:ext>
            </a:extLst>
          </p:cNvPr>
          <p:cNvSpPr/>
          <p:nvPr/>
        </p:nvSpPr>
        <p:spPr>
          <a:xfrm flipV="1">
            <a:off x="4815637" y="3855844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A5F2B2D-D214-A475-27C9-39E54D81866C}"/>
              </a:ext>
            </a:extLst>
          </p:cNvPr>
          <p:cNvSpPr/>
          <p:nvPr/>
        </p:nvSpPr>
        <p:spPr>
          <a:xfrm flipV="1">
            <a:off x="7164288" y="3885203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1471F27-C065-E7A3-3FD4-E3B08195E593}"/>
              </a:ext>
            </a:extLst>
          </p:cNvPr>
          <p:cNvSpPr/>
          <p:nvPr/>
        </p:nvSpPr>
        <p:spPr>
          <a:xfrm>
            <a:off x="6012647" y="3865004"/>
            <a:ext cx="216024" cy="19186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605BDE5-A863-8CD3-2BA1-4A743B53A7E7}"/>
              </a:ext>
            </a:extLst>
          </p:cNvPr>
          <p:cNvSpPr/>
          <p:nvPr/>
        </p:nvSpPr>
        <p:spPr>
          <a:xfrm>
            <a:off x="8416037" y="3858853"/>
            <a:ext cx="216024" cy="19186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341CC-F07F-EDAF-A26C-093E326FA4D0}"/>
              </a:ext>
            </a:extLst>
          </p:cNvPr>
          <p:cNvSpPr txBox="1"/>
          <p:nvPr/>
        </p:nvSpPr>
        <p:spPr>
          <a:xfrm>
            <a:off x="457200" y="2146609"/>
            <a:ext cx="368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Household type (percentage)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487F2AE-EDDB-1952-3FBE-4E2465FEC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25202"/>
              </p:ext>
            </p:extLst>
          </p:nvPr>
        </p:nvGraphicFramePr>
        <p:xfrm>
          <a:off x="579140" y="4827612"/>
          <a:ext cx="8107660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32">
                  <a:extLst>
                    <a:ext uri="{9D8B030D-6E8A-4147-A177-3AD203B41FA5}">
                      <a16:colId xmlns:a16="http://schemas.microsoft.com/office/drawing/2014/main" val="13343664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0724074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74574934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415053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678118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58120039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2236215370"/>
                    </a:ext>
                  </a:extLst>
                </a:gridCol>
              </a:tblGrid>
              <a:tr h="254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2018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11.4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37.7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4.2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30.1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2.1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13.0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23393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2054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10.0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33.7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4.0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33.1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2.1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15.1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325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171018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2018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3092709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u="none" strike="noStrike" dirty="0">
                          <a:effectLst/>
                        </a:rPr>
                        <a:t>2054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347248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299FC6-A688-837B-29AC-F873B08A0B88}"/>
              </a:ext>
            </a:extLst>
          </p:cNvPr>
          <p:cNvSpPr txBox="1"/>
          <p:nvPr/>
        </p:nvSpPr>
        <p:spPr>
          <a:xfrm>
            <a:off x="555802" y="4415840"/>
            <a:ext cx="581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Population by household type (percentage)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B18C415-491E-E8FA-303B-5D56A883DB7D}"/>
              </a:ext>
            </a:extLst>
          </p:cNvPr>
          <p:cNvSpPr/>
          <p:nvPr/>
        </p:nvSpPr>
        <p:spPr>
          <a:xfrm flipV="1">
            <a:off x="2418266" y="5135067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69D80E8-AB63-E9C8-3636-22F2F8C854E8}"/>
              </a:ext>
            </a:extLst>
          </p:cNvPr>
          <p:cNvSpPr/>
          <p:nvPr/>
        </p:nvSpPr>
        <p:spPr>
          <a:xfrm flipV="1">
            <a:off x="3670015" y="5135067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3C16E18-6EB5-0BBE-6435-F43E20B3400F}"/>
              </a:ext>
            </a:extLst>
          </p:cNvPr>
          <p:cNvSpPr/>
          <p:nvPr/>
        </p:nvSpPr>
        <p:spPr>
          <a:xfrm flipV="1">
            <a:off x="4821656" y="5135067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FA5D82F-9BB7-80A7-69A2-D354E3901A9F}"/>
              </a:ext>
            </a:extLst>
          </p:cNvPr>
          <p:cNvSpPr/>
          <p:nvPr/>
        </p:nvSpPr>
        <p:spPr>
          <a:xfrm>
            <a:off x="6018666" y="5144227"/>
            <a:ext cx="216024" cy="19186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4F8FB7C-992C-1A29-8A2C-BCF30D56503F}"/>
              </a:ext>
            </a:extLst>
          </p:cNvPr>
          <p:cNvSpPr/>
          <p:nvPr/>
        </p:nvSpPr>
        <p:spPr>
          <a:xfrm>
            <a:off x="8422056" y="5138076"/>
            <a:ext cx="216024" cy="19186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57D82CC-5C18-40C3-323D-EF4C8A6F1A68}"/>
              </a:ext>
            </a:extLst>
          </p:cNvPr>
          <p:cNvSpPr/>
          <p:nvPr/>
        </p:nvSpPr>
        <p:spPr>
          <a:xfrm flipV="1">
            <a:off x="4815637" y="6014637"/>
            <a:ext cx="216024" cy="19186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4F4CE54-741E-8357-0656-D88A7D3496FF}"/>
              </a:ext>
            </a:extLst>
          </p:cNvPr>
          <p:cNvSpPr/>
          <p:nvPr/>
        </p:nvSpPr>
        <p:spPr>
          <a:xfrm>
            <a:off x="8416037" y="6014636"/>
            <a:ext cx="216024" cy="19186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5327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FB3D-B8BC-E4FB-F410-70D7AB1C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A growing workforce</a:t>
            </a:r>
            <a:endParaRPr lang="en-N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C6585C-980E-31F1-D851-481AAFCF3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700014"/>
              </p:ext>
            </p:extLst>
          </p:nvPr>
        </p:nvGraphicFramePr>
        <p:xfrm>
          <a:off x="4860032" y="1527126"/>
          <a:ext cx="3657600" cy="195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216">
                  <a:extLst>
                    <a:ext uri="{9D8B030D-6E8A-4147-A177-3AD203B41FA5}">
                      <a16:colId xmlns:a16="http://schemas.microsoft.com/office/drawing/2014/main" val="752966750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4087301286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00937351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777655099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390899965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03176965"/>
                    </a:ext>
                  </a:extLst>
                </a:gridCol>
              </a:tblGrid>
              <a:tr h="1524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Working age population - share of population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661609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25th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50th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75th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95th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74023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2003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57.7%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59652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2008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18039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2013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82945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2018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8366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58.3%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20104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2028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55.4%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57.8%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044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2033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52.2%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53.5%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56.2%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2026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2038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50.2%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51.7%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52.8%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53.8%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40667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2043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49.9%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51.5%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52.8%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55.6%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6223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2048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49.7%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51.5%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53.1%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55.9%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19029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9EC20E-6DAB-D597-36F4-32B1D8E36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33143"/>
              </p:ext>
            </p:extLst>
          </p:nvPr>
        </p:nvGraphicFramePr>
        <p:xfrm>
          <a:off x="539552" y="1556792"/>
          <a:ext cx="3657600" cy="195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31437846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184926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44807167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227499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460022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09028947"/>
                    </a:ext>
                  </a:extLst>
                </a:gridCol>
              </a:tblGrid>
              <a:tr h="1524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Working age population</a:t>
                      </a:r>
                      <a:endParaRPr lang="en-N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32990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25th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50th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75th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95th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7481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2003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26,042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26,042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26,042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26,042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26,042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98162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2008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28,123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28,123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28,123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28,123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28,123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46834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2013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28,647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28,647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28,647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28,647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28,647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09124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2018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31,449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31,449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31,449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31,449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31,449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8889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32,396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32,953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33,276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33,594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34,006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91881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2028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32,434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33,804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34,800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35,789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37,109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50709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2033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31,912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34,011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35,817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37,837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40,150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31137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2038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31,039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33,950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36,711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40,100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43,846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58907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2043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30,879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34,625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38,757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43,533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49,264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64872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2048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30,491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34,994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40,763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46,681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54,851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4216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E1354E-5DAD-CDD1-CE12-8B431A2CA9C9}"/>
              </a:ext>
            </a:extLst>
          </p:cNvPr>
          <p:cNvSpPr txBox="1"/>
          <p:nvPr/>
        </p:nvSpPr>
        <p:spPr>
          <a:xfrm>
            <a:off x="4860032" y="4010062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While the working age population is forecast to increase (+ 14,721) – the share of total population is forecast to decrease (- 4.6%)</a:t>
            </a:r>
          </a:p>
          <a:p>
            <a:endParaRPr lang="mi-NZ" dirty="0"/>
          </a:p>
          <a:p>
            <a:r>
              <a:rPr lang="mi-NZ" dirty="0"/>
              <a:t>But there are oppportunities in this space</a:t>
            </a:r>
            <a:endParaRPr lang="en-NZ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4E1EF1-3835-2DBF-6055-048FDBC3A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89086"/>
              </p:ext>
            </p:extLst>
          </p:nvPr>
        </p:nvGraphicFramePr>
        <p:xfrm>
          <a:off x="539552" y="4010062"/>
          <a:ext cx="3657600" cy="195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070486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04483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5668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94988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44900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83831792"/>
                    </a:ext>
                  </a:extLst>
                </a:gridCol>
              </a:tblGrid>
              <a:tr h="1524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Population aged 70 years or older - share of population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6544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 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25th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50th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75th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 dirty="0">
                          <a:effectLst/>
                        </a:rPr>
                        <a:t>95th percentile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76001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2003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16.6%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93390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2008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17.3%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17.3%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17.3%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17.3%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17.3%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60980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2013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18.1%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18.1%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18.1%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18.1%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18.1%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43563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2018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19.2%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19.2%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19.2%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19.2%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19.2%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20160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2023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19.9%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20.2%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20.3%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20.4%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20.5%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75974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2028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20.9%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21.0%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21.0%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21.0%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21.1%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56126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2033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23.2%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23.1%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22.8%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22.3%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22.1%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5368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2038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25.5%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24.9%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24.1%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23.1%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22.3%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22183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2043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27.4%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26.4%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25.0%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23.6%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22.4%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66804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2048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28.1%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26.8%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24.7%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23.2%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u="none" strike="noStrike" dirty="0">
                          <a:effectLst/>
                        </a:rPr>
                        <a:t>21.5%</a:t>
                      </a:r>
                      <a:endParaRPr lang="en-N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277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8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7C8969-632A-4106-B7D5-37B97693A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0787"/>
              </p:ext>
            </p:extLst>
          </p:nvPr>
        </p:nvGraphicFramePr>
        <p:xfrm>
          <a:off x="179512" y="1700808"/>
          <a:ext cx="8352927" cy="488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21EC3F2-32BD-906F-22DE-E8D25C23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NZ" dirty="0"/>
              <a:t>Additional dwellings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2F6C-5546-0051-5F4C-505A4A45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mi-NZ" dirty="0"/>
              <a:t>Warning - already signs of change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1177-5596-8FC6-04D3-F1703982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4104456" cy="31969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Net migration has recently shifted from negative to positive. </a:t>
            </a:r>
          </a:p>
          <a:p>
            <a:pPr marL="0" indent="0">
              <a:buNone/>
            </a:pPr>
            <a:r>
              <a:rPr lang="en-US" sz="2000" dirty="0"/>
              <a:t>Immigration data released in March showed: </a:t>
            </a:r>
          </a:p>
          <a:p>
            <a:pPr lvl="1"/>
            <a:r>
              <a:rPr lang="en-US" sz="1600" dirty="0"/>
              <a:t>a big jump in estimated net international migration of +33,000 for the year to January </a:t>
            </a:r>
          </a:p>
          <a:p>
            <a:pPr lvl="1"/>
            <a:r>
              <a:rPr lang="en-US" sz="1600" dirty="0"/>
              <a:t>a substantial upward revision to estimated net immigration in the last quarter of 2022 and since the borders reopened in July 2022.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6156B-2494-B204-317D-FDD4C470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00" y="1417638"/>
            <a:ext cx="4767700" cy="3770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83DFC0-12E0-DC88-27C2-84FE66B0FA4B}"/>
              </a:ext>
            </a:extLst>
          </p:cNvPr>
          <p:cNvSpPr txBox="1"/>
          <p:nvPr/>
        </p:nvSpPr>
        <p:spPr>
          <a:xfrm>
            <a:off x="323528" y="537321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Important that we continue to take a medium to long-term view to inform planning and investment over short-term cyclical changes and shocks.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358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BE96-73B9-F9F1-3BF4-6E1100E9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736304"/>
          </a:xfrm>
        </p:spPr>
        <p:txBody>
          <a:bodyPr/>
          <a:lstStyle/>
          <a:p>
            <a:r>
              <a:rPr lang="mi-NZ" dirty="0"/>
              <a:t>Introducing our </a:t>
            </a:r>
            <a:br>
              <a:rPr lang="mi-NZ" dirty="0"/>
            </a:br>
            <a:r>
              <a:rPr lang="mi-NZ" dirty="0"/>
              <a:t>‘People and Places’</a:t>
            </a:r>
            <a:br>
              <a:rPr lang="mi-NZ" dirty="0"/>
            </a:br>
            <a:r>
              <a:rPr lang="mi-NZ" dirty="0"/>
              <a:t>data tool</a:t>
            </a:r>
            <a:br>
              <a:rPr lang="mi-NZ" dirty="0"/>
            </a:br>
            <a:br>
              <a:rPr lang="mi-NZ" dirty="0"/>
            </a:br>
            <a:r>
              <a:rPr lang="mi-NZ" sz="2800" dirty="0"/>
              <a:t>Accessing population, demographic and</a:t>
            </a:r>
            <a:br>
              <a:rPr lang="mi-NZ" sz="2800" dirty="0"/>
            </a:br>
            <a:r>
              <a:rPr lang="mi-NZ" sz="2800" dirty="0"/>
              <a:t>Census data</a:t>
            </a:r>
            <a:br>
              <a:rPr lang="mi-NZ" sz="2800" dirty="0"/>
            </a:br>
            <a:br>
              <a:rPr lang="mi-NZ" sz="2800" dirty="0"/>
            </a:br>
            <a:r>
              <a:rPr lang="en-NZ" sz="1200" dirty="0" err="1">
                <a:hlinkClick r:id="rId2"/>
              </a:rPr>
              <a:t>People+Places</a:t>
            </a:r>
            <a:r>
              <a:rPr lang="en-NZ" sz="1200" dirty="0">
                <a:hlinkClick r:id="rId2"/>
              </a:rPr>
              <a:t> (peopleandplaces.nz)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57261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2FDE-D5B9-5DDC-B114-CEB63128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Next Steps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9D42-83A3-4A65-2D54-1A241FD3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3916363"/>
          </a:xfrm>
        </p:spPr>
        <p:txBody>
          <a:bodyPr/>
          <a:lstStyle/>
          <a:p>
            <a:r>
              <a:rPr lang="mi-NZ" sz="2800" dirty="0"/>
              <a:t>Adding the lastest forecast data on Council’s website.</a:t>
            </a:r>
          </a:p>
          <a:p>
            <a:r>
              <a:rPr lang="mi-NZ" sz="2800" dirty="0"/>
              <a:t>Use information to inform planning and investment work – including LTP 2024.</a:t>
            </a:r>
          </a:p>
          <a:p>
            <a:r>
              <a:rPr lang="mi-NZ" sz="2800" dirty="0"/>
              <a:t>Upcoming briefing on the demand and supply of development capacity for housing and business.</a:t>
            </a:r>
          </a:p>
          <a:p>
            <a:r>
              <a:rPr lang="mi-NZ" sz="2800" dirty="0"/>
              <a:t>Prepare for the availability of Census 2023 data.</a:t>
            </a:r>
          </a:p>
          <a:p>
            <a:r>
              <a:rPr lang="mi-NZ" sz="2800" dirty="0"/>
              <a:t>Further work to develop data and reporting tools. </a:t>
            </a:r>
          </a:p>
          <a:p>
            <a:pPr marL="0" indent="0">
              <a:buNone/>
            </a:pPr>
            <a:endParaRPr lang="en-US" sz="1600" dirty="0"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Population and demographics - Kāpiti Coast District Council (kapiticoast.govt.nz)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1774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9C00-1D05-11D8-FED9-1EF9E34B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Cenus data &amp; demographics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6BC75-D23F-6E80-3B21-2B27A47F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616" y="0"/>
            <a:ext cx="1119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C0B5-2F1F-B509-2B32-8B7E0538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District </a:t>
            </a:r>
            <a:r>
              <a:rPr lang="mi-NZ" u="sng" dirty="0"/>
              <a:t>overview</a:t>
            </a:r>
            <a:endParaRPr lang="en-NZ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78CA3-7B1B-37AC-937A-E624E752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9889"/>
            <a:ext cx="9168656" cy="3994516"/>
          </a:xfrm>
        </p:spPr>
      </p:pic>
    </p:spTree>
    <p:extLst>
      <p:ext uri="{BB962C8B-B14F-4D97-AF65-F5344CB8AC3E}">
        <p14:creationId xmlns:p14="http://schemas.microsoft.com/office/powerpoint/2010/main" val="102469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BBFA-F233-1A57-9612-7D54BE3C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SA2 </a:t>
            </a:r>
            <a:r>
              <a:rPr lang="mi-NZ" u="sng" dirty="0"/>
              <a:t>(suburb) information </a:t>
            </a:r>
            <a:endParaRPr lang="en-NZ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18F6B-2789-7CB2-0773-9EE14617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" y="1417638"/>
            <a:ext cx="12306955" cy="58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1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E595-ED27-4FD1-CD44-40F2E037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Benchmark and changes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BB2C8-DB0E-DC81-49A3-877BF219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5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BE96-73B9-F9F1-3BF4-6E1100E9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880320"/>
          </a:xfrm>
        </p:spPr>
        <p:txBody>
          <a:bodyPr/>
          <a:lstStyle/>
          <a:p>
            <a:r>
              <a:rPr lang="mi-NZ" dirty="0"/>
              <a:t>Population forecasts</a:t>
            </a:r>
            <a:br>
              <a:rPr lang="mi-NZ" dirty="0"/>
            </a:br>
            <a:br>
              <a:rPr lang="mi-NZ" dirty="0"/>
            </a:br>
            <a:r>
              <a:rPr lang="en-US" sz="1800" b="0" i="0" u="sng" dirty="0">
                <a:solidFill>
                  <a:srgbClr val="005982"/>
                </a:solidFill>
                <a:effectLst/>
                <a:latin typeface="Roboto" panose="02000000000000000000" pitchFamily="2" charset="0"/>
                <a:hlinkClick r:id="rId2" tooltip="Greater Wellington Region Population Forecasts website"/>
              </a:rPr>
              <a:t>Greater Wellington Region Population Forecasts</a:t>
            </a:r>
            <a:br>
              <a:rPr lang="mi-NZ" dirty="0"/>
            </a:b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92738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9C00-1D05-11D8-FED9-1EF9E34B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Horowhenua and Wellington region population forecasts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64AD4-BFE8-E8F2-7487-B9130161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6" y="3428999"/>
            <a:ext cx="7483488" cy="28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0A48D8-9F9E-B492-60A9-2962B2A6D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132856"/>
            <a:ext cx="3162574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Who are Sense Partners?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“Sense Partners is a boutique consultancy that provide expertise on regulatory economics, cost benefit analysis, economic modelling, energy, climate change policy, and housing and urban development.”</a:t>
            </a:r>
          </a:p>
          <a:p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Provide projections services for all Councils in the Wellington and now also Horowhenua region.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Selected from a robust market process in 2020 – first projection completed in 2021.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This is the second annual update – ahead of Census results being available.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Provides consistency of projections and support.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9488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613BE3ABDED8124982C4B766C402AA69009FF015456F6FF54092B98AE3A971D80E" ma:contentTypeVersion="95" ma:contentTypeDescription="Create a new document." ma:contentTypeScope="" ma:versionID="b0503ed886f5f6fe9dae160b0633656f">
  <xsd:schema xmlns:xsd="http://www.w3.org/2001/XMLSchema" xmlns:xs="http://www.w3.org/2001/XMLSchema" xmlns:p="http://schemas.microsoft.com/office/2006/metadata/properties" xmlns:ns2="15ffb055-6eb4-45a1-bc20-bf2ac0d420da" xmlns:ns3="44f1fc5f-b325-4eee-aff1-f819b799bcaf" xmlns:ns4="4f9c820c-e7e2-444d-97ee-45f2b3485c1d" xmlns:ns5="725c79e5-42ce-4aa0-ac78-b6418001f0d2" xmlns:ns6="c91a514c-9034-4fa3-897a-8352025b26ed" xmlns:ns7="33025d95-18bd-45b6-9c70-adc1adf533ec" xmlns:ns8="55bcd593-d4c7-4359-a33f-8fe16413171d" xmlns:ns9="5bd205ad-2945-4b0f-982a-48f644879018" xmlns:ns11="381fdc19-f15d-467a-966c-d71857fcddc8" targetNamespace="http://schemas.microsoft.com/office/2006/metadata/properties" ma:root="true" ma:fieldsID="93458952610779174addd239d81b7fae" ns2:_="" ns3:_="" ns4:_="" ns5:_="" ns6:_="" ns7:_="" ns8:_="" ns9:_="" ns11:_="">
    <xsd:import namespace="15ffb055-6eb4-45a1-bc20-bf2ac0d420da"/>
    <xsd:import namespace="44f1fc5f-b325-4eee-aff1-f819b799bcaf"/>
    <xsd:import namespace="4f9c820c-e7e2-444d-97ee-45f2b3485c1d"/>
    <xsd:import namespace="725c79e5-42ce-4aa0-ac78-b6418001f0d2"/>
    <xsd:import namespace="c91a514c-9034-4fa3-897a-8352025b26ed"/>
    <xsd:import namespace="33025d95-18bd-45b6-9c70-adc1adf533ec"/>
    <xsd:import namespace="55bcd593-d4c7-4359-a33f-8fe16413171d"/>
    <xsd:import namespace="5bd205ad-2945-4b0f-982a-48f644879018"/>
    <xsd:import namespace="381fdc19-f15d-467a-966c-d71857fcddc8"/>
    <xsd:element name="properties">
      <xsd:complexType>
        <xsd:sequence>
          <xsd:element name="documentManagement">
            <xsd:complexType>
              <xsd:all>
                <xsd:element ref="ns2:KeyWords" minOccurs="0"/>
                <xsd:element ref="ns3:Comments" minOccurs="0"/>
                <xsd:element ref="ns4:DocumentType" minOccurs="0"/>
                <xsd:element ref="ns4:Narrative" minOccurs="0"/>
                <xsd:element ref="ns2:SecurityClassification" minOccurs="0"/>
                <xsd:element ref="ns4:Subactivity" minOccurs="0"/>
                <xsd:element ref="ns4:Case" minOccurs="0"/>
                <xsd:element ref="ns4:RelatedPeople" minOccurs="0"/>
                <xsd:element ref="ns4:CategoryName" minOccurs="0"/>
                <xsd:element ref="ns4:CategoryValue" minOccurs="0"/>
                <xsd:element ref="ns4:BusinessValue" minOccurs="0"/>
                <xsd:element ref="ns4:FunctionGroup" minOccurs="0"/>
                <xsd:element ref="ns4:Function" minOccurs="0"/>
                <xsd:element ref="ns4:PRAType" minOccurs="0"/>
                <xsd:element ref="ns4:PRADate1" minOccurs="0"/>
                <xsd:element ref="ns4:PRADate2" minOccurs="0"/>
                <xsd:element ref="ns4:PRADate3" minOccurs="0"/>
                <xsd:element ref="ns4:PRADateDisposal" minOccurs="0"/>
                <xsd:element ref="ns4:PRADateTrigger" minOccurs="0"/>
                <xsd:element ref="ns4:PRAText1" minOccurs="0"/>
                <xsd:element ref="ns4:PRAText2" minOccurs="0"/>
                <xsd:element ref="ns4:PRAText3" minOccurs="0"/>
                <xsd:element ref="ns4:PRAText4" minOccurs="0"/>
                <xsd:element ref="ns4:PRAText5" minOccurs="0"/>
                <xsd:element ref="ns4:AggregationStatus" minOccurs="0"/>
                <xsd:element ref="ns4:Project" minOccurs="0"/>
                <xsd:element ref="ns4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8:ServiceRequestNumber" minOccurs="0"/>
                <xsd:element ref="ns8:InternalOnly" minOccurs="0"/>
                <xsd:element ref="ns9:Address" minOccurs="0"/>
                <xsd:element ref="ns9:ApplicationNo" minOccurs="0"/>
                <xsd:element ref="ns8:EDDataID" minOccurs="0"/>
                <xsd:element ref="ns8:EDLevel1" minOccurs="0"/>
                <xsd:element ref="ns8:EDLevel2" minOccurs="0"/>
                <xsd:element ref="ns8:EDLevel3" minOccurs="0"/>
                <xsd:element ref="ns8:EDLevel4" minOccurs="0"/>
                <xsd:element ref="ns8:EDLevel5" minOccurs="0"/>
                <xsd:element ref="ns8:LegacyMetadata" minOccurs="0"/>
                <xsd:element ref="ns9:ValuationNo" minOccurs="0"/>
                <xsd:element ref="ns9:Town" minOccurs="0"/>
                <xsd:element ref="ns8:RMClassification" minOccurs="0"/>
                <xsd:element ref="ns7:ha80e58b661148dca405113aa96b77ab" minOccurs="0"/>
                <xsd:element ref="ns11:TaxCatchAll" minOccurs="0"/>
                <xsd:element ref="ns8:RelatedValuationNumbers" minOccurs="0"/>
                <xsd:element ref="ns7:MediaServiceDateTaken" minOccurs="0"/>
                <xsd:element ref="ns7:MediaLengthInSeconds" minOccurs="0"/>
                <xsd:element ref="ns7:MediaServiceAutoTags" minOccurs="0"/>
                <xsd:element ref="ns11:SharedWithUsers" minOccurs="0"/>
                <xsd:element ref="ns11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8" nillable="true" ma:displayName="Key Words" ma:internalName="KeyWords" ma:readOnly="false">
      <xsd:simpleType>
        <xsd:restriction base="dms:Note">
          <xsd:maxLength value="255"/>
        </xsd:restriction>
      </xsd:simpleType>
    </xsd:element>
    <xsd:element name="SecurityClassification" ma:index="12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1fc5f-b325-4eee-aff1-f819b799bcaf" elementFormDefault="qualified">
    <xsd:import namespace="http://schemas.microsoft.com/office/2006/documentManagement/types"/>
    <xsd:import namespace="http://schemas.microsoft.com/office/infopath/2007/PartnerControls"/>
    <xsd:element name="Comments" ma:index="9" nillable="true" ma:displayName="Comments" ma:internalName="Comme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1" nillable="true" ma:displayName="Narrative" ma:hidden="true" ma:internalName="Narrative" ma:readOnly="false">
      <xsd:simpleType>
        <xsd:restriction base="dms:Note"/>
      </xsd:simpleType>
    </xsd:element>
    <xsd:element name="Subactivity" ma:index="13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4" nillable="true" ma:displayName="Triennium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5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6" nillable="true" ma:displayName="Workshop or Briefing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7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8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9" nillable="true" ma:displayName="Function Group" ma:default="Governance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0" nillable="true" ma:displayName="Function" ma:default="Democracy Service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PRADate1" ma:index="22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3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4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5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6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7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8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9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0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1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2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3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4" nillable="true" ma:displayName="Activity" ma:default="Workshops and Briefing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5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6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7" nillable="true" ma:displayName="Team" ma:default="" ma:hidden="true" ma:internalName="Team" ma:readOnly="false">
      <xsd:simpleType>
        <xsd:restriction base="dms:Text">
          <xsd:maxLength value="255"/>
        </xsd:restriction>
      </xsd:simpleType>
    </xsd:element>
    <xsd:element name="Level2" ma:index="38" nillable="true" ma:displayName="Level2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9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0" nillable="true" ma:displayName="Year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25d95-18bd-45b6-9c70-adc1adf53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a80e58b661148dca405113aa96b77ab" ma:index="60" nillable="true" ma:taxonomy="true" ma:internalName="ha80e58b661148dca405113aa96b77ab" ma:taxonomyFieldName="Property" ma:displayName="Property" ma:default="" ma:fieldId="{1a80e58b-6611-48dc-a405-113aa96b77ab}" ma:taxonomyMulti="true" ma:sspId="c1a1cba4-1f74-403f-95b2-fb9a3922aed4" ma:termSetId="80814647-8934-43ec-b455-d065f174c4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6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64" nillable="true" ma:displayName="Length (seconds)" ma:internalName="MediaLengthInSeconds" ma:readOnly="true">
      <xsd:simpleType>
        <xsd:restriction base="dms:Unknown"/>
      </xsd:simpleType>
    </xsd:element>
    <xsd:element name="MediaServiceAutoTags" ma:index="65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cd593-d4c7-4359-a33f-8fe16413171d" elementFormDefault="qualified">
    <xsd:import namespace="http://schemas.microsoft.com/office/2006/documentManagement/types"/>
    <xsd:import namespace="http://schemas.microsoft.com/office/infopath/2007/PartnerControls"/>
    <xsd:element name="ServiceRequestNumber" ma:index="45" nillable="true" ma:displayName="Service Request Number" ma:internalName="ServiceRequestNumber">
      <xsd:simpleType>
        <xsd:restriction base="dms:Text">
          <xsd:maxLength value="255"/>
        </xsd:restriction>
      </xsd:simpleType>
    </xsd:element>
    <xsd:element name="InternalOnly" ma:index="46" nillable="true" ma:displayName="Internal Only" ma:default="0" ma:hidden="true" ma:internalName="InternalOnly" ma:readOnly="false">
      <xsd:simpleType>
        <xsd:restriction base="dms:Boolean"/>
      </xsd:simpleType>
    </xsd:element>
    <xsd:element name="EDDataID" ma:index="49" nillable="true" ma:displayName="EDDataID" ma:hidden="true" ma:indexed="true" ma:internalName="EDDataID" ma:readOnly="false">
      <xsd:simpleType>
        <xsd:restriction base="dms:Text">
          <xsd:maxLength value="255"/>
        </xsd:restriction>
      </xsd:simpleType>
    </xsd:element>
    <xsd:element name="EDLevel1" ma:index="50" nillable="true" ma:displayName="EDLevel1" ma:hidden="true" ma:internalName="EDLevel1" ma:readOnly="false">
      <xsd:simpleType>
        <xsd:restriction base="dms:Text">
          <xsd:maxLength value="255"/>
        </xsd:restriction>
      </xsd:simpleType>
    </xsd:element>
    <xsd:element name="EDLevel2" ma:index="51" nillable="true" ma:displayName="EDLevel2" ma:hidden="true" ma:internalName="EDLevel2" ma:readOnly="false">
      <xsd:simpleType>
        <xsd:restriction base="dms:Text">
          <xsd:maxLength value="255"/>
        </xsd:restriction>
      </xsd:simpleType>
    </xsd:element>
    <xsd:element name="EDLevel3" ma:index="52" nillable="true" ma:displayName="EDLevel3" ma:hidden="true" ma:internalName="EDLevel3" ma:readOnly="false">
      <xsd:simpleType>
        <xsd:restriction base="dms:Text">
          <xsd:maxLength value="255"/>
        </xsd:restriction>
      </xsd:simpleType>
    </xsd:element>
    <xsd:element name="EDLevel4" ma:index="53" nillable="true" ma:displayName="EDLevel4" ma:hidden="true" ma:internalName="EDLevel4" ma:readOnly="false">
      <xsd:simpleType>
        <xsd:restriction base="dms:Text">
          <xsd:maxLength value="255"/>
        </xsd:restriction>
      </xsd:simpleType>
    </xsd:element>
    <xsd:element name="EDLevel5" ma:index="54" nillable="true" ma:displayName="EDLevel5" ma:hidden="true" ma:internalName="EDLevel5" ma:readOnly="false">
      <xsd:simpleType>
        <xsd:restriction base="dms:Text">
          <xsd:maxLength value="255"/>
        </xsd:restriction>
      </xsd:simpleType>
    </xsd:element>
    <xsd:element name="LegacyMetadata" ma:index="55" nillable="true" ma:displayName="Legacy Metadata" ma:hidden="true" ma:internalName="LegacyMetadata" ma:readOnly="false">
      <xsd:simpleType>
        <xsd:restriction base="dms:Note"/>
      </xsd:simpleType>
    </xsd:element>
    <xsd:element name="RMClassification" ma:index="58" nillable="true" ma:displayName="RM Classification" ma:hidden="true" ma:internalName="RMClassification" ma:readOnly="false">
      <xsd:simpleType>
        <xsd:restriction base="dms:Text">
          <xsd:maxLength value="255"/>
        </xsd:restriction>
      </xsd:simpleType>
    </xsd:element>
    <xsd:element name="RelatedValuationNumbers" ma:index="62" nillable="true" ma:displayName="Related Valuation Numbers" ma:hidden="true" ma:internalName="RelatedValuationNumber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205ad-2945-4b0f-982a-48f644879018" elementFormDefault="qualified">
    <xsd:import namespace="http://schemas.microsoft.com/office/2006/documentManagement/types"/>
    <xsd:import namespace="http://schemas.microsoft.com/office/infopath/2007/PartnerControls"/>
    <xsd:element name="Address" ma:index="47" nillable="true" ma:displayName="Address" ma:hidden="true" ma:internalName="Address" ma:readOnly="false">
      <xsd:simpleType>
        <xsd:restriction base="dms:Text">
          <xsd:maxLength value="255"/>
        </xsd:restriction>
      </xsd:simpleType>
    </xsd:element>
    <xsd:element name="ApplicationNo" ma:index="48" nillable="true" ma:displayName="Application Number" ma:hidden="true" ma:internalName="ApplicationNo" ma:readOnly="false">
      <xsd:simpleType>
        <xsd:restriction base="dms:Text">
          <xsd:maxLength value="255"/>
        </xsd:restriction>
      </xsd:simpleType>
    </xsd:element>
    <xsd:element name="ValuationNo" ma:index="56" nillable="true" ma:displayName="Valuation Number" ma:hidden="true" ma:internalName="ValuationNo" ma:readOnly="false">
      <xsd:simpleType>
        <xsd:restriction base="dms:Text">
          <xsd:maxLength value="255"/>
        </xsd:restriction>
      </xsd:simpleType>
    </xsd:element>
    <xsd:element name="Town" ma:index="57" nillable="true" ma:displayName="Town" ma:hidden="true" ma:internalName="Tow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fdc19-f15d-467a-966c-d71857fcddc8" elementFormDefault="qualified">
    <xsd:import namespace="http://schemas.microsoft.com/office/2006/documentManagement/types"/>
    <xsd:import namespace="http://schemas.microsoft.com/office/infopath/2007/PartnerControls"/>
    <xsd:element name="TaxCatchAll" ma:index="61" nillable="true" ma:displayName="Taxonomy Catch All Column" ma:hidden="true" ma:list="{e89d48b2-0a44-4a50-ad65-c5df644ed51d}" ma:internalName="TaxCatchAll" ma:showField="CatchAllData" ma:web="381fdc19-f15d-467a-966c-d71857fcd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>NA</Subactivity>
    <BusinessValue xmlns="4f9c820c-e7e2-444d-97ee-45f2b3485c1d" xsi:nil="true"/>
    <PRADateDisposal xmlns="4f9c820c-e7e2-444d-97ee-45f2b3485c1d" xsi:nil="true"/>
    <ServiceRequestNumber xmlns="55bcd593-d4c7-4359-a33f-8fe16413171d" xsi:nil="true"/>
    <ApplicationNo xmlns="5bd205ad-2945-4b0f-982a-48f644879018" xsi:nil="true"/>
    <RelatedValuationNumbers xmlns="55bcd593-d4c7-4359-a33f-8fe16413171d" xsi:nil="true"/>
    <KeyWords xmlns="15ffb055-6eb4-45a1-bc20-bf2ac0d420da" xsi:nil="true"/>
    <SecurityClassification xmlns="15ffb055-6eb4-45a1-bc20-bf2ac0d420da" xsi:nil="true"/>
    <InternalOnly xmlns="55bcd593-d4c7-4359-a33f-8fe16413171d">false</InternalOnly>
    <RMClassification xmlns="55bcd593-d4c7-4359-a33f-8fe16413171d" xsi:nil="true"/>
    <PRADate3 xmlns="4f9c820c-e7e2-444d-97ee-45f2b3485c1d" xsi:nil="true"/>
    <PRAText5 xmlns="4f9c820c-e7e2-444d-97ee-45f2b3485c1d" xsi:nil="true"/>
    <Level2 xmlns="c91a514c-9034-4fa3-897a-8352025b26ed" xsi:nil="true"/>
    <EDLevel1 xmlns="55bcd593-d4c7-4359-a33f-8fe16413171d" xsi:nil="true"/>
    <EDLevel4 xmlns="55bcd593-d4c7-4359-a33f-8fe16413171d" xsi:nil="true"/>
    <Activity xmlns="4f9c820c-e7e2-444d-97ee-45f2b3485c1d">Workshops and Briefings</Activity>
    <EDDataID xmlns="55bcd593-d4c7-4359-a33f-8fe16413171d" xsi:nil="true"/>
    <AggregationStatus xmlns="4f9c820c-e7e2-444d-97ee-45f2b3485c1d">Normal</AggregationStatus>
    <Comments xmlns="44f1fc5f-b325-4eee-aff1-f819b799bcaf" xsi:nil="true"/>
    <CategoryValue xmlns="4f9c820c-e7e2-444d-97ee-45f2b3485c1d">NA</CategoryValue>
    <PRADate2 xmlns="4f9c820c-e7e2-444d-97ee-45f2b3485c1d" xsi:nil="true"/>
    <ValuationNo xmlns="5bd205ad-2945-4b0f-982a-48f644879018" xsi:nil="true"/>
    <Town xmlns="5bd205ad-2945-4b0f-982a-48f644879018" xsi:nil="true"/>
    <Case xmlns="4f9c820c-e7e2-444d-97ee-45f2b3485c1d">2022-2025 Triennium</Case>
    <PRAText1 xmlns="4f9c820c-e7e2-444d-97ee-45f2b3485c1d" xsi:nil="true"/>
    <PRAText4 xmlns="4f9c820c-e7e2-444d-97ee-45f2b3485c1d" xsi:nil="true"/>
    <Level3 xmlns="c91a514c-9034-4fa3-897a-8352025b26ed" xsi:nil="true"/>
    <EDLevel5 xmlns="55bcd593-d4c7-4359-a33f-8fe16413171d" xsi:nil="true"/>
    <TaxCatchAll xmlns="381fdc19-f15d-467a-966c-d71857fcddc8" xsi:nil="true"/>
    <Team xmlns="c91a514c-9034-4fa3-897a-8352025b26ed" xsi:nil="true"/>
    <Project xmlns="4f9c820c-e7e2-444d-97ee-45f2b3485c1d">NA</Project>
    <Address xmlns="5bd205ad-2945-4b0f-982a-48f644879018" xsi:nil="true"/>
    <ha80e58b661148dca405113aa96b77ab xmlns="33025d95-18bd-45b6-9c70-adc1adf533ec">
      <Terms xmlns="http://schemas.microsoft.com/office/infopath/2007/PartnerControls"/>
    </ha80e58b661148dca405113aa96b77ab>
    <EDLevel2 xmlns="55bcd593-d4c7-4359-a33f-8fe16413171d" xsi:nil="true"/>
    <FunctionGroup xmlns="4f9c820c-e7e2-444d-97ee-45f2b3485c1d">Governance</FunctionGroup>
    <Function xmlns="4f9c820c-e7e2-444d-97ee-45f2b3485c1d">Democracy Services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EDLevel3 xmlns="55bcd593-d4c7-4359-a33f-8fe16413171d" xsi:nil="true"/>
    <Year xmlns="c91a514c-9034-4fa3-897a-8352025b26ed" xsi:nil="true"/>
    <LegacyMetadata xmlns="55bcd593-d4c7-4359-a33f-8fe16413171d" xsi:nil="true"/>
    <Narrative xmlns="4f9c820c-e7e2-444d-97ee-45f2b3485c1d" xsi:nil="true"/>
    <CategoryName xmlns="4f9c820c-e7e2-444d-97ee-45f2b3485c1d">2023</CategoryName>
    <PRADateTrigger xmlns="4f9c820c-e7e2-444d-97ee-45f2b3485c1d" xsi:nil="true"/>
    <PRAText2 xmlns="4f9c820c-e7e2-444d-97ee-45f2b3485c1d" xsi:nil="true"/>
  </documentManagement>
</p:properties>
</file>

<file path=customXml/itemProps1.xml><?xml version="1.0" encoding="utf-8"?>
<ds:datastoreItem xmlns:ds="http://schemas.openxmlformats.org/officeDocument/2006/customXml" ds:itemID="{6BD45C48-3CD4-4E81-9912-E0D3745B789C}"/>
</file>

<file path=customXml/itemProps2.xml><?xml version="1.0" encoding="utf-8"?>
<ds:datastoreItem xmlns:ds="http://schemas.openxmlformats.org/officeDocument/2006/customXml" ds:itemID="{B79D98C9-4A86-4AD3-9DE6-1BCBC180DC86}"/>
</file>

<file path=customXml/itemProps3.xml><?xml version="1.0" encoding="utf-8"?>
<ds:datastoreItem xmlns:ds="http://schemas.openxmlformats.org/officeDocument/2006/customXml" ds:itemID="{FCD68D91-9D5A-4094-8CFF-A1E849DA0B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3869</TotalTime>
  <Words>868</Words>
  <Application>Microsoft Office PowerPoint</Application>
  <PresentationFormat>On-screen Show (4:3)</PresentationFormat>
  <Paragraphs>319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Wingdings</vt:lpstr>
      <vt:lpstr>Default Design</vt:lpstr>
      <vt:lpstr> Population demographics and forecasts  2023 Update</vt:lpstr>
      <vt:lpstr>Introducing our  ‘People and Places’ data tool  Accessing population, demographic and Census data  People+Places (peopleandplaces.nz)</vt:lpstr>
      <vt:lpstr>Cenus data &amp; demographics</vt:lpstr>
      <vt:lpstr>District overview</vt:lpstr>
      <vt:lpstr>SA2 (suburb) information </vt:lpstr>
      <vt:lpstr>Benchmark and changes</vt:lpstr>
      <vt:lpstr>Population forecasts  Greater Wellington Region Population Forecasts </vt:lpstr>
      <vt:lpstr>Horowhenua and Wellington region population forecasts</vt:lpstr>
      <vt:lpstr>Who are Sense Partners?</vt:lpstr>
      <vt:lpstr>Different to StatsNZ projections</vt:lpstr>
      <vt:lpstr>Approach to forecasting</vt:lpstr>
      <vt:lpstr>Population forecasts – percentiles</vt:lpstr>
      <vt:lpstr>Comparison with 2021</vt:lpstr>
      <vt:lpstr>Impact of Covid-19 on forecasts</vt:lpstr>
      <vt:lpstr>A growing and aging population</vt:lpstr>
      <vt:lpstr>Household make-up</vt:lpstr>
      <vt:lpstr>A growing workforce</vt:lpstr>
      <vt:lpstr>Additional dwellings</vt:lpstr>
      <vt:lpstr>Warning - already signs of change</vt:lpstr>
      <vt:lpstr>Next Steps</vt:lpstr>
    </vt:vector>
  </TitlesOfParts>
  <Company>Kapiti Coast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paulah</dc:creator>
  <cp:lastModifiedBy>Hamish McGillivray</cp:lastModifiedBy>
  <cp:revision>230</cp:revision>
  <cp:lastPrinted>2023-06-05T21:03:22Z</cp:lastPrinted>
  <dcterms:created xsi:type="dcterms:W3CDTF">2014-03-05T00:43:34Z</dcterms:created>
  <dcterms:modified xsi:type="dcterms:W3CDTF">2023-06-05T22:19:55Z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0x010100613BE3ABDED8124982C4B766C402AA69009FF015456F6FF54092B98AE3A971D80E</vt:lpwstr>
  </property>
  <property fmtid="{D5CDD505-2E9C-101B-9397-08002B2CF9AE}" pid="3" name="Property">
    <vt:lpwstr/>
  </property>
</Properties>
</file>