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7" r:id="rId5"/>
    <p:sldId id="258" r:id="rId6"/>
    <p:sldId id="259" r:id="rId7"/>
    <p:sldId id="260" r:id="rId8"/>
    <p:sldId id="263" r:id="rId9"/>
    <p:sldId id="264" r:id="rId10"/>
    <p:sldId id="261" r:id="rId11"/>
    <p:sldId id="268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Mackman" userId="5f9ab7e0-3106-46ac-878b-8930e62b5cb1" providerId="ADAL" clId="{295D8CD2-337D-4501-9F45-1963F2A98790}"/>
    <pc:docChg chg="custSel modSld">
      <pc:chgData name="Jessica Mackman" userId="5f9ab7e0-3106-46ac-878b-8930e62b5cb1" providerId="ADAL" clId="{295D8CD2-337D-4501-9F45-1963F2A98790}" dt="2025-03-19T21:06:45.105" v="6" actId="478"/>
      <pc:docMkLst>
        <pc:docMk/>
      </pc:docMkLst>
      <pc:sldChg chg="modNotes">
        <pc:chgData name="Jessica Mackman" userId="5f9ab7e0-3106-46ac-878b-8930e62b5cb1" providerId="ADAL" clId="{295D8CD2-337D-4501-9F45-1963F2A98790}" dt="2025-03-19T21:06:29.778" v="0" actId="478"/>
        <pc:sldMkLst>
          <pc:docMk/>
          <pc:sldMk cId="2823756578" sldId="257"/>
        </pc:sldMkLst>
      </pc:sldChg>
      <pc:sldChg chg="modNotes">
        <pc:chgData name="Jessica Mackman" userId="5f9ab7e0-3106-46ac-878b-8930e62b5cb1" providerId="ADAL" clId="{295D8CD2-337D-4501-9F45-1963F2A98790}" dt="2025-03-19T21:06:32.845" v="1" actId="478"/>
        <pc:sldMkLst>
          <pc:docMk/>
          <pc:sldMk cId="3802436012" sldId="258"/>
        </pc:sldMkLst>
      </pc:sldChg>
      <pc:sldChg chg="modNotes">
        <pc:chgData name="Jessica Mackman" userId="5f9ab7e0-3106-46ac-878b-8930e62b5cb1" providerId="ADAL" clId="{295D8CD2-337D-4501-9F45-1963F2A98790}" dt="2025-03-19T21:06:34.895" v="2" actId="478"/>
        <pc:sldMkLst>
          <pc:docMk/>
          <pc:sldMk cId="0" sldId="259"/>
        </pc:sldMkLst>
      </pc:sldChg>
      <pc:sldChg chg="modNotes">
        <pc:chgData name="Jessica Mackman" userId="5f9ab7e0-3106-46ac-878b-8930e62b5cb1" providerId="ADAL" clId="{295D8CD2-337D-4501-9F45-1963F2A98790}" dt="2025-03-19T21:06:37.213" v="3" actId="478"/>
        <pc:sldMkLst>
          <pc:docMk/>
          <pc:sldMk cId="0" sldId="260"/>
        </pc:sldMkLst>
      </pc:sldChg>
      <pc:sldChg chg="modNotes">
        <pc:chgData name="Jessica Mackman" userId="5f9ab7e0-3106-46ac-878b-8930e62b5cb1" providerId="ADAL" clId="{295D8CD2-337D-4501-9F45-1963F2A98790}" dt="2025-03-19T21:06:39.545" v="4" actId="478"/>
        <pc:sldMkLst>
          <pc:docMk/>
          <pc:sldMk cId="2820909809" sldId="263"/>
        </pc:sldMkLst>
      </pc:sldChg>
      <pc:sldChg chg="modNotes">
        <pc:chgData name="Jessica Mackman" userId="5f9ab7e0-3106-46ac-878b-8930e62b5cb1" providerId="ADAL" clId="{295D8CD2-337D-4501-9F45-1963F2A98790}" dt="2025-03-19T21:06:41.775" v="5" actId="478"/>
        <pc:sldMkLst>
          <pc:docMk/>
          <pc:sldMk cId="3916207554" sldId="264"/>
        </pc:sldMkLst>
      </pc:sldChg>
      <pc:sldChg chg="modNotes">
        <pc:chgData name="Jessica Mackman" userId="5f9ab7e0-3106-46ac-878b-8930e62b5cb1" providerId="ADAL" clId="{295D8CD2-337D-4501-9F45-1963F2A98790}" dt="2025-03-19T21:06:45.105" v="6" actId="478"/>
        <pc:sldMkLst>
          <pc:docMk/>
          <pc:sldMk cId="46251184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29C21-E7FF-47C9-8CEC-5A9218C8C13F}" type="datetimeFigureOut">
              <a:t>3/20/2025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7CEE9-C54D-4DE3-BB7C-2051BAE1688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17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0B0DD914-99F5-92FF-B270-0A57600AB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A315BB88-8545-998F-067F-68AC0CE941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8A1A8AC7-EC19-CC01-5525-A7B507D52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62F8A0F7-BFA0-7A95-67C3-B1BA0F33C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B3B30-5DE4-4E31-A400-366E45133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9127A9-41F1-E6A7-79AC-55AA66A48B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61F0D2-EBE6-1A43-0FBA-7841C5AB67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B39B7F0-1643-7408-2AB3-81A2851A68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047A0-998E-30B4-5643-BB667A66F5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5FAB0-A7EE-09E5-A624-B5183F95A5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10688C98-D68A-909D-8EF2-6067B65AC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215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B3546-6E84-D6CC-888F-94D07EDE7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E5BD25-463D-38B1-7A86-C036AAF490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B0FB59-9BED-71C6-F877-B2574748E8D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BCABE80-0F62-DB64-D54B-358C669B7C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99BD6-B6BB-8F5D-613B-12AF2F3630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70812-5E4B-59EA-8EB1-CE37CCD5EE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3A841EE2-0A19-5748-823F-931A9B9CB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3723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C7CEE9-C54D-4DE3-BB7C-2051BAE1688A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4214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7F2FC-A342-968C-99D1-5A1C450DD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7DB6F6-9A66-587E-32AC-50FC31711B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8DB4B-B8DB-3284-F0F1-3E01495772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989CC7B-AE62-1722-5452-DA944FABA9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6CE05-527A-8142-6968-9824BE90BE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5E5E8-AEE3-6DCA-10D6-E62BC3BE03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730A3670-41BC-48D8-EEFE-A3263131C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156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381222" y="1054607"/>
            <a:ext cx="7600978" cy="23224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44"/>
              </a:lnSpc>
            </a:pPr>
            <a:r>
              <a:rPr lang="en-US" sz="375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Reviewing the Advisory Groups</a:t>
            </a:r>
          </a:p>
          <a:p>
            <a:pPr algn="ctr">
              <a:lnSpc>
                <a:spcPts val="4544"/>
              </a:lnSpc>
            </a:pPr>
            <a:endParaRPr lang="en-US" sz="3787" b="1">
              <a:solidFill>
                <a:srgbClr val="024676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083"/>
              </a:lnSpc>
            </a:pPr>
            <a:r>
              <a:rPr lang="en-US" sz="2569" b="1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Disability Advisory Group </a:t>
            </a:r>
          </a:p>
          <a:p>
            <a:pPr algn="ctr">
              <a:lnSpc>
                <a:spcPts val="3083"/>
              </a:lnSpc>
            </a:pPr>
            <a:r>
              <a:rPr lang="en-US" sz="2569" b="1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Youth Council </a:t>
            </a:r>
          </a:p>
          <a:p>
            <a:pPr algn="ctr">
              <a:lnSpc>
                <a:spcPts val="3083"/>
              </a:lnSpc>
            </a:pPr>
            <a:r>
              <a:rPr lang="en-US" sz="2569" b="1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Older Persons’ Council </a:t>
            </a:r>
          </a:p>
        </p:txBody>
      </p:sp>
      <p:sp>
        <p:nvSpPr>
          <p:cNvPr id="5" name="Freeform 2" descr="A blue and black rectangle with black background&#10;&#10;AI-generated content may be incorrect.">
            <a:extLst>
              <a:ext uri="{FF2B5EF4-FFF2-40B4-BE49-F238E27FC236}">
                <a16:creationId xmlns:a16="http://schemas.microsoft.com/office/drawing/2014/main" id="{8C523F65-D6E3-1F37-DC46-A39267B16663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375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/>
          <p:cNvSpPr txBox="1"/>
          <p:nvPr/>
        </p:nvSpPr>
        <p:spPr>
          <a:xfrm>
            <a:off x="2381222" y="832486"/>
            <a:ext cx="790065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Wider Review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966282" y="2172912"/>
            <a:ext cx="8189545" cy="16553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This work is part of a broader Advisory Group Review  focused on operational aspects  to enable consistency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and strengthen accountability across existing Advisory Groups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  <a:spcBef>
                <a:spcPct val="0"/>
              </a:spcBef>
            </a:pPr>
            <a:endParaRPr lang="en-US" sz="2344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380243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44825" y="543718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/>
          <p:cNvSpPr txBox="1"/>
          <p:nvPr/>
        </p:nvSpPr>
        <p:spPr>
          <a:xfrm>
            <a:off x="2381222" y="832486"/>
            <a:ext cx="790065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Community based advisory groups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750794" y="2185218"/>
            <a:ext cx="6690413" cy="29094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Their expertise is their experience, knowledge and connection to people in the communities they represent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Not technical experts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Not sector representatives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  <a:spcBef>
                <a:spcPct val="0"/>
              </a:spcBef>
            </a:pPr>
            <a:endParaRPr lang="en-US" sz="2345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/>
          <p:cNvSpPr txBox="1"/>
          <p:nvPr/>
        </p:nvSpPr>
        <p:spPr>
          <a:xfrm>
            <a:off x="2381222" y="832486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Our Advisory Groups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859557" y="1131630"/>
            <a:ext cx="6644308" cy="52716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>
              <a:latin typeface="Arial Bold"/>
              <a:cs typeface="Arial Bold"/>
            </a:endParaRPr>
          </a:p>
          <a:p>
            <a:pPr algn="l">
              <a:lnSpc>
                <a:spcPts val="3414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Focus on: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Providing feedback and ideas related to the communities they represent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Acting as a conduit between the broader community and the Council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Advocating for their communities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939"/>
              </a:lnSpc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313622-C24B-4DE8-A062-852222260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5C9455F-48FC-DC35-A055-3D128093A18F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222E565-192B-AAED-FEB5-DE56071B984B}"/>
              </a:ext>
            </a:extLst>
          </p:cNvPr>
          <p:cNvSpPr txBox="1"/>
          <p:nvPr/>
        </p:nvSpPr>
        <p:spPr>
          <a:xfrm>
            <a:off x="2305022" y="375286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Work we have undertaken</a:t>
            </a:r>
          </a:p>
        </p:txBody>
      </p:sp>
      <p:pic>
        <p:nvPicPr>
          <p:cNvPr id="4" name="Picture 3" descr="A diagram of a schedule&#10;&#10;AI-generated content may be incorrect.">
            <a:extLst>
              <a:ext uri="{FF2B5EF4-FFF2-40B4-BE49-F238E27FC236}">
                <a16:creationId xmlns:a16="http://schemas.microsoft.com/office/drawing/2014/main" id="{07298675-C72E-F6F0-FC37-6360D689C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30607"/>
            <a:ext cx="12192000" cy="379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90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2EA9E-A674-C8ED-C80E-D2EA4577A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D1D32DD9-F15E-4DAB-EA74-276C04B6F444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9F664DA-981D-D4DF-761C-F4300C020EB3}"/>
              </a:ext>
            </a:extLst>
          </p:cNvPr>
          <p:cNvSpPr txBox="1"/>
          <p:nvPr/>
        </p:nvSpPr>
        <p:spPr>
          <a:xfrm>
            <a:off x="2381222" y="832486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What does this mean?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DABD705C-C4AF-2351-DD57-396342988E40}"/>
              </a:ext>
            </a:extLst>
          </p:cNvPr>
          <p:cNvSpPr txBox="1"/>
          <p:nvPr/>
        </p:nvSpPr>
        <p:spPr>
          <a:xfrm>
            <a:off x="1532626" y="1105356"/>
            <a:ext cx="8995997" cy="44330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>
              <a:latin typeface="Arial Bold"/>
              <a:cs typeface="Arial Bold"/>
            </a:endParaRPr>
          </a:p>
          <a:p>
            <a:pPr marL="342900" indent="-342900">
              <a:lnSpc>
                <a:spcPts val="3414"/>
              </a:lnSpc>
              <a:buFont typeface="Arial"/>
              <a:buChar char="•"/>
            </a:pPr>
            <a:endParaRPr lang="en-US" sz="2400" b="1">
              <a:solidFill>
                <a:srgbClr val="0A66A0"/>
              </a:solidFill>
              <a:latin typeface="Arial Bold"/>
              <a:sym typeface="Aileron Bold"/>
            </a:endParaRPr>
          </a:p>
          <a:p>
            <a:pPr marL="342900" indent="-342900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sym typeface="Aileron Bold"/>
              </a:rPr>
              <a:t>All three groups have co-designed with Council staff and agreed to a new and improved Terms of Reference – tailored to accommodate the specific needs of each group.</a:t>
            </a:r>
            <a:endParaRPr lang="en-US" sz="2000" b="1">
              <a:solidFill>
                <a:srgbClr val="0A66A0"/>
              </a:solidFill>
              <a:latin typeface="Arial Bold"/>
              <a:cs typeface="Arial Bold"/>
            </a:endParaRPr>
          </a:p>
          <a:p>
            <a:pPr marL="342900" indent="-342900">
              <a:lnSpc>
                <a:spcPts val="3414"/>
              </a:lnSpc>
              <a:buFont typeface="Arial,Sans-Serif"/>
              <a:buChar char="•"/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rial Bold"/>
            </a:endParaRPr>
          </a:p>
          <a:p>
            <a:pPr marL="342900" indent="-342900">
              <a:lnSpc>
                <a:spcPts val="3414"/>
              </a:lnSpc>
              <a:buFont typeface="Arial,Sans-Serif"/>
              <a:buChar char="•"/>
            </a:pPr>
            <a:r>
              <a:rPr lang="en-US" sz="2000" b="1">
                <a:solidFill>
                  <a:srgbClr val="0A66A0"/>
                </a:solidFill>
                <a:latin typeface="Arial"/>
                <a:cs typeface="Arial"/>
              </a:rPr>
              <a:t>The three advisory groups are now aligned and can run in a more cohesive and efficient manner.</a:t>
            </a:r>
            <a:endParaRPr lang="en-US" sz="2000"/>
          </a:p>
          <a:p>
            <a:pPr algn="ctr">
              <a:lnSpc>
                <a:spcPts val="3939"/>
              </a:lnSpc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391620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 descr="A blue and black rectangle with white lines&#10;&#10;AI-generated content may be incorrect.">
            <a:extLst>
              <a:ext uri="{FF2B5EF4-FFF2-40B4-BE49-F238E27FC236}">
                <a16:creationId xmlns:a16="http://schemas.microsoft.com/office/drawing/2014/main" id="{4F82A560-2B93-64C3-E7FF-C4A1203995FF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866EE2-65AC-93CF-5FC3-7FE55B78487A}"/>
              </a:ext>
            </a:extLst>
          </p:cNvPr>
          <p:cNvSpPr txBox="1"/>
          <p:nvPr/>
        </p:nvSpPr>
        <p:spPr>
          <a:xfrm>
            <a:off x="3325661" y="267222"/>
            <a:ext cx="560330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rgbClr val="024676"/>
                </a:solidFill>
                <a:latin typeface="Arial Bold"/>
              </a:rPr>
              <a:t>The Top Three Priorities</a:t>
            </a:r>
            <a:endParaRPr lang="en-GB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36978EBE-12A2-DD5A-2CA4-BAFA0EC876EA}"/>
              </a:ext>
            </a:extLst>
          </p:cNvPr>
          <p:cNvSpPr txBox="1"/>
          <p:nvPr/>
        </p:nvSpPr>
        <p:spPr>
          <a:xfrm>
            <a:off x="1296144" y="1131630"/>
            <a:ext cx="9363858" cy="4869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>
              <a:latin typeface="Arial Bold"/>
              <a:cs typeface="Arial Bold"/>
            </a:endParaRPr>
          </a:p>
          <a:p>
            <a:pPr>
              <a:lnSpc>
                <a:spcPts val="3414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From our workshops and project groups we have determined three top priorities moving forward: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Greater diversity and representation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</a:rPr>
              <a:t>Robust selection process</a:t>
            </a: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Improving how we work with our advisory groups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939"/>
              </a:lnSpc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159456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E0CE4-6253-F089-89D6-D76C9E463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3974C00B-D9ED-7488-B5F5-A5B2E55CE76C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3135BE4-EE1C-212B-E701-A389D4F5B2E0}"/>
              </a:ext>
            </a:extLst>
          </p:cNvPr>
          <p:cNvSpPr txBox="1"/>
          <p:nvPr/>
        </p:nvSpPr>
        <p:spPr>
          <a:xfrm>
            <a:off x="2305022" y="375286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What's next?</a:t>
            </a:r>
          </a:p>
        </p:txBody>
      </p:sp>
      <p:pic>
        <p:nvPicPr>
          <p:cNvPr id="4" name="Picture 3" descr="A diagram of a company&amp;#39;s schedule&#10;&#10;AI-generated content may be incorrect.">
            <a:extLst>
              <a:ext uri="{FF2B5EF4-FFF2-40B4-BE49-F238E27FC236}">
                <a16:creationId xmlns:a16="http://schemas.microsoft.com/office/drawing/2014/main" id="{D1BDE0F0-AEDF-6581-71CA-2366DC2CB6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988" y="1257300"/>
            <a:ext cx="630555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51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f37e0360-3b46-4e73-9940-567cdfdcdeea">NA</Project>
    <Subactivity xmlns="f37e0360-3b46-4e73-9940-567cdfdcdeea">Strengthening the Connected Communities Advisory Groups Project</Subactivity>
    <Activity xmlns="f37e0360-3b46-4e73-9940-567cdfdcdeea">Advisory</Activity>
    <CategoryName xmlns="f37e0360-3b46-4e73-9940-567cdfdcdeea">NA</CategoryName>
    <FunctionGroup xmlns="f37e0360-3b46-4e73-9940-567cdfdcdeea">Community Services</FunctionGroup>
    <SecurityClassification xmlns="f37e0360-3b46-4e73-9940-567cdfdcdeea" xsi:nil="true"/>
    <Narrative xmlns="f37e0360-3b46-4e73-9940-567cdfdcdeea" xsi:nil="true"/>
    <PRADate1 xmlns="f37e0360-3b46-4e73-9940-567cdfdcdeea" xsi:nil="true"/>
    <PRADateTrigger xmlns="f37e0360-3b46-4e73-9940-567cdfdcdeea" xsi:nil="true"/>
    <PRAText3 xmlns="f37e0360-3b46-4e73-9940-567cdfdcdeea" xsi:nil="true"/>
    <Case xmlns="f37e0360-3b46-4e73-9940-567cdfdcdeea">Connected Communities Advisory Groups</Case>
    <InternalOnly xmlns="f37e0360-3b46-4e73-9940-567cdfdcdeea">false</InternalOnly>
    <PRADateDisposal xmlns="f37e0360-3b46-4e73-9940-567cdfdcdeea" xsi:nil="true"/>
    <CategoryValue xmlns="f37e0360-3b46-4e73-9940-567cdfdcdeea">NA</CategoryValue>
    <PRADate2 xmlns="f37e0360-3b46-4e73-9940-567cdfdcdeea" xsi:nil="true"/>
    <Comments xmlns="f37e0360-3b46-4e73-9940-567cdfdcdeea" xsi:nil="true"/>
    <PRAText4 xmlns="f37e0360-3b46-4e73-9940-567cdfdcdeea" xsi:nil="true"/>
    <Level2 xmlns="f37e0360-3b46-4e73-9940-567cdfdcdeea" xsi:nil="true"/>
    <Channel xmlns="f37e0360-3b46-4e73-9940-567cdfdcdeea">NA</Channel>
    <PRAType xmlns="f37e0360-3b46-4e73-9940-567cdfdcdeea">Doc</PRAType>
    <KeyWords xmlns="f37e0360-3b46-4e73-9940-567cdfdcdeea" xsi:nil="true"/>
    <PRADate3 xmlns="f37e0360-3b46-4e73-9940-567cdfdcdeea" xsi:nil="true"/>
    <Year xmlns="f37e0360-3b46-4e73-9940-567cdfdcdeea" xsi:nil="true"/>
    <PRAText5 xmlns="f37e0360-3b46-4e73-9940-567cdfdcdeea" xsi:nil="true"/>
    <Level3 xmlns="f37e0360-3b46-4e73-9940-567cdfdcdeea" xsi:nil="true"/>
    <BusinessValue xmlns="f37e0360-3b46-4e73-9940-567cdfdcdeea" xsi:nil="true"/>
    <Team xmlns="f37e0360-3b46-4e73-9940-567cdfdcdeea" xsi:nil="true"/>
    <RelatedPeople xmlns="f37e0360-3b46-4e73-9940-567cdfdcdeea">
      <UserInfo>
        <DisplayName/>
        <AccountId xsi:nil="true"/>
        <AccountType/>
      </UserInfo>
    </RelatedPeople>
    <Function xmlns="f37e0360-3b46-4e73-9940-567cdfdcdeea">Community Liaison</Function>
    <ServiceRequestNumber xmlns="f37e0360-3b46-4e73-9940-567cdfdcdeea" xsi:nil="true"/>
    <AggregationStatus xmlns="f37e0360-3b46-4e73-9940-567cdfdcdeea">Normal</AggregationStatus>
    <AggregationNarrative xmlns="f37e0360-3b46-4e73-9940-567cdfdcdeea" xsi:nil="true"/>
    <DocumentType xmlns="f37e0360-3b46-4e73-9940-567cdfdcdeea" xsi:nil="true"/>
    <PRAText1 xmlns="f37e0360-3b46-4e73-9940-567cdfdcdeea" xsi:nil="true"/>
    <PRAText2 xmlns="f37e0360-3b46-4e73-9940-567cdfdcdeea" xsi:nil="true"/>
    <HarmonieUIHidden xmlns="f37e0360-3b46-4e73-9940-567cdfdcde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xcel" ma:contentTypeID="0x0101000760C049061D67448F19A577F20F0FF5002812037B374E1F4D817C0A1A68EAEC70" ma:contentTypeVersion="2" ma:contentTypeDescription="Create a new document." ma:contentTypeScope="" ma:versionID="d9ede601bb32883b23420b3bc9ea4055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9ea04274027427bd8c4bf4339ce6d06d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KeyWords" minOccurs="0"/>
                <xsd:element ref="ns2:Comments" minOccurs="0"/>
                <xsd:element ref="ns2:DocumentType" minOccurs="0"/>
                <xsd:element ref="ns2:Narrative" minOccurs="0"/>
                <xsd:element ref="ns2:SecurityClassification" minOccurs="0"/>
                <xsd:element ref="ns2:Subactivity" minOccurs="0"/>
                <xsd:element ref="ns2:Case" minOccurs="0"/>
                <xsd:element ref="ns2:RelatedPeople" minOccurs="0"/>
                <xsd:element ref="ns2:CategoryName" minOccurs="0"/>
                <xsd:element ref="ns2:CategoryValue" minOccurs="0"/>
                <xsd:element ref="ns2:BusinessValue" minOccurs="0"/>
                <xsd:element ref="ns2:FunctionGroup" minOccurs="0"/>
                <xsd:element ref="ns2:Function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Project" minOccurs="0"/>
                <xsd:element ref="ns2:Activity" minOccurs="0"/>
                <xsd:element ref="ns2:AggregationNarrative" minOccurs="0"/>
                <xsd:element ref="ns2:Channel" minOccurs="0"/>
                <xsd:element ref="ns2:Team" minOccurs="0"/>
                <xsd:element ref="ns2:Level2" minOccurs="0"/>
                <xsd:element ref="ns2:Level3" minOccurs="0"/>
                <xsd:element ref="ns2:Year" minOccurs="0"/>
                <xsd:element ref="ns2:HarmonieUIHidden" minOccurs="0"/>
                <xsd:element ref="ns2:ServiceRequestNumber" minOccurs="0"/>
                <xsd:element ref="ns2:InternalOnl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KeyWords" ma:index="8" nillable="true" ma:displayName="Key Words" ma:internalName="KeyWords" ma:readOnly="false">
      <xsd:simpleType>
        <xsd:restriction base="dms:Note">
          <xsd:maxLength value="255"/>
        </xsd:restriction>
      </xsd:simpleType>
    </xsd:element>
    <xsd:element name="Comments" ma:index="9" nillable="true" ma:displayName="Comments" ma:internalName="Comments" ma:readOnly="false">
      <xsd:simpleType>
        <xsd:restriction base="dms:Note">
          <xsd:maxLength value="255"/>
        </xsd:restriction>
      </xsd:simpleType>
    </xsd:element>
    <xsd:element name="DocumentType" ma:index="10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Narrative" ma:index="11" nillable="true" ma:displayName="Narrative" ma:hidden="true" ma:internalName="Narrative" ma:readOnly="false">
      <xsd:simpleType>
        <xsd:restriction base="dms:Note"/>
      </xsd:simpleType>
    </xsd:element>
    <xsd:element name="SecurityClassification" ma:index="12" nillable="true" ma:displayName="Security Classification" ma:format="Dropdown" ma:hidden="true" ma:internalName="SecurityClassification" ma:readOnly="false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Subactivity" ma:index="13" nillable="true" ma:displayName="Subactivity" ma:default="NA" ma:hidden="true" ma:internalName="Subactivity" ma:readOnly="false">
      <xsd:simpleType>
        <xsd:restriction base="dms:Text">
          <xsd:maxLength value="255"/>
        </xsd:restriction>
      </xsd:simpleType>
    </xsd:element>
    <xsd:element name="Case" ma:index="14" nillable="true" ma:displayName="Case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5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6" nillable="true" ma:displayName="Category 1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7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8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19" nillable="true" ma:displayName="Function Group" ma:default="Corporate Support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0" nillable="true" ma:displayName="Function" ma:default="Business Unit Management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1" nillable="true" ma:displayName="PRA Type" ma:default="Doc" ma:hidden="true" ma:internalName="PRAType" ma:readOnly="false">
      <xsd:simpleType>
        <xsd:restriction base="dms:Text">
          <xsd:maxLength value="255"/>
        </xsd:restriction>
      </xsd:simpleType>
    </xsd:element>
    <xsd:element name="PRADate1" ma:index="22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3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4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5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6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7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8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29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0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1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2" nillable="true" ma:displayName="Aggregation Status" ma:default="Normal" ma:format="Dropdown" ma:hidden="true" ma:internalName="AggregationStatus" ma:readOnly="false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Project" ma:index="33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4" nillable="true" ma:displayName="Activity" ma:default="NA" ma:hidden="true" ma:internalName="Activity" ma:readOnly="false">
      <xsd:simpleType>
        <xsd:restriction base="dms:Text">
          <xsd:maxLength value="255"/>
        </xsd:restriction>
      </xsd:simpleType>
    </xsd:element>
    <xsd:element name="AggregationNarrative" ma:index="35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  <xsd:element name="Channel" ma:index="36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7" nillable="true" ma:displayName="Team" ma:default="Democracy Services" ma:hidden="true" ma:internalName="Team" ma:readOnly="false">
      <xsd:simpleType>
        <xsd:restriction base="dms:Text">
          <xsd:maxLength value="255"/>
        </xsd:restriction>
      </xsd:simpleType>
    </xsd:element>
    <xsd:element name="Level2" ma:index="38" nillable="true" ma:displayName="Level2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39" nillable="true" ma:displayName="Level3" ma:hidden="true" ma:internalName="Level3" ma:readOnly="false">
      <xsd:simpleType>
        <xsd:restriction base="dms:Text">
          <xsd:maxLength value="255"/>
        </xsd:restriction>
      </xsd:simpleType>
    </xsd:element>
    <xsd:element name="Year" ma:index="40" nillable="true" ma:displayName="Year" ma:hidden="true" ma:internalName="Year" ma:readOnly="false">
      <xsd:simpleType>
        <xsd:restriction base="dms:Text">
          <xsd:maxLength value="255"/>
        </xsd:restriction>
      </xsd:simpleType>
    </xsd:element>
    <xsd:element name="HarmonieUIHidden" ma:index="41" nillable="true" ma:displayName="HarmonieUIHidden" ma:hidden="true" ma:internalName="HarmonieUIHidden" ma:readOnly="false">
      <xsd:simpleType>
        <xsd:restriction base="dms:Text">
          <xsd:maxLength value="255"/>
        </xsd:restriction>
      </xsd:simpleType>
    </xsd:element>
    <xsd:element name="ServiceRequestNumber" ma:index="42" nillable="true" ma:displayName="Service Request Number" ma:internalName="ServiceRequestNumber" ma:readOnly="false">
      <xsd:simpleType>
        <xsd:restriction base="dms:Text">
          <xsd:maxLength value="255"/>
        </xsd:restriction>
      </xsd:simpleType>
    </xsd:element>
    <xsd:element name="InternalOnly" ma:index="43" nillable="true" ma:displayName="Internal Only" ma:default="0" ma:internalName="InternalOnly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7A9461-C572-43B5-90CB-291F951E1AF5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f37e0360-3b46-4e73-9940-567cdfdcdeea"/>
  </ds:schemaRefs>
</ds:datastoreItem>
</file>

<file path=customXml/itemProps2.xml><?xml version="1.0" encoding="utf-8"?>
<ds:datastoreItem xmlns:ds="http://schemas.openxmlformats.org/officeDocument/2006/customXml" ds:itemID="{9244E1F2-EE03-4BFC-8257-3C8BFCC3DF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471A4-CAA2-4C3E-8535-7C1CA7D8E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7e0360-3b46-4e73-9940-567cdfdcd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204</Words>
  <Application>Microsoft Office PowerPoint</Application>
  <PresentationFormat>Widescreen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Aileron Bold</vt:lpstr>
      <vt:lpstr>Aptos</vt:lpstr>
      <vt:lpstr>Aptos Display</vt:lpstr>
      <vt:lpstr>Arial</vt:lpstr>
      <vt:lpstr>Arial Bold</vt:lpstr>
      <vt:lpstr>Arial,Sans-Serif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 Haxton</dc:creator>
  <cp:lastModifiedBy>Jessica Mackman</cp:lastModifiedBy>
  <cp:revision>35</cp:revision>
  <dcterms:created xsi:type="dcterms:W3CDTF">2013-07-15T20:26:40Z</dcterms:created>
  <dcterms:modified xsi:type="dcterms:W3CDTF">2025-03-19T21:06:47Z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0x0101000760C049061D67448F19A577F20F0FF5002812037B374E1F4D817C0A1A68EAEC70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Property">
    <vt:lpwstr/>
  </property>
  <property fmtid="{D5CDD505-2E9C-101B-9397-08002B2CF9AE}" pid="7" name="TriggerFlowInfo">
    <vt:lpwstr/>
  </property>
</Properties>
</file>