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7"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5"/>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FC50B-1459-9A4F-B810-4E214F8753DC}"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CAAD9-B903-B048-94CE-A9A6CA6F4C57}" type="slidenum">
              <a:rPr lang="en-US" smtClean="0"/>
              <a:t>‹#›</a:t>
            </a:fld>
            <a:endParaRPr lang="en-US"/>
          </a:p>
        </p:txBody>
      </p:sp>
    </p:spTree>
    <p:extLst>
      <p:ext uri="{BB962C8B-B14F-4D97-AF65-F5344CB8AC3E}">
        <p14:creationId xmlns:p14="http://schemas.microsoft.com/office/powerpoint/2010/main" val="85292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CAAD9-B903-B048-94CE-A9A6CA6F4C57}" type="slidenum">
              <a:rPr lang="en-US" smtClean="0"/>
              <a:t>9</a:t>
            </a:fld>
            <a:endParaRPr lang="en-US"/>
          </a:p>
        </p:txBody>
      </p:sp>
    </p:spTree>
    <p:extLst>
      <p:ext uri="{BB962C8B-B14F-4D97-AF65-F5344CB8AC3E}">
        <p14:creationId xmlns:p14="http://schemas.microsoft.com/office/powerpoint/2010/main" val="181868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C66DE-14F7-DA27-8E70-9ADDCA5AEF2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1E09A64-3AE2-8CD9-B044-ABCA09262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D239B9-38A3-7F74-4ECE-B10CB7750922}"/>
              </a:ext>
            </a:extLst>
          </p:cNvPr>
          <p:cNvSpPr>
            <a:spLocks noGrp="1"/>
          </p:cNvSpPr>
          <p:nvPr>
            <p:ph type="dt" sz="half" idx="10"/>
          </p:nvPr>
        </p:nvSpPr>
        <p:spPr/>
        <p:txBody>
          <a:bodyPr/>
          <a:lstStyle/>
          <a:p>
            <a:fld id="{D9035408-E5DA-B540-9817-62C4A601033C}" type="datetimeFigureOut">
              <a:rPr lang="en-US" smtClean="0"/>
              <a:t>4/11/2023</a:t>
            </a:fld>
            <a:endParaRPr lang="en-US"/>
          </a:p>
        </p:txBody>
      </p:sp>
      <p:sp>
        <p:nvSpPr>
          <p:cNvPr id="5" name="Footer Placeholder 4">
            <a:extLst>
              <a:ext uri="{FF2B5EF4-FFF2-40B4-BE49-F238E27FC236}">
                <a16:creationId xmlns:a16="http://schemas.microsoft.com/office/drawing/2014/main" id="{99B15424-8D04-30BC-2C60-3F8F233FD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91817-4C06-E4D7-F9C2-47894B271E45}"/>
              </a:ext>
            </a:extLst>
          </p:cNvPr>
          <p:cNvSpPr>
            <a:spLocks noGrp="1"/>
          </p:cNvSpPr>
          <p:nvPr>
            <p:ph type="sldNum" sz="quarter" idx="12"/>
          </p:nvPr>
        </p:nvSpPr>
        <p:spPr/>
        <p:txBody>
          <a:bodyPr/>
          <a:lstStyle/>
          <a:p>
            <a:fld id="{6DBFEF83-C3ED-074A-B54F-953790C27F5B}" type="slidenum">
              <a:rPr lang="en-US" smtClean="0"/>
              <a:t>‹#›</a:t>
            </a:fld>
            <a:endParaRPr lang="en-US"/>
          </a:p>
        </p:txBody>
      </p:sp>
    </p:spTree>
    <p:extLst>
      <p:ext uri="{BB962C8B-B14F-4D97-AF65-F5344CB8AC3E}">
        <p14:creationId xmlns:p14="http://schemas.microsoft.com/office/powerpoint/2010/main" val="211466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3BAF-B6F5-1B81-7C96-9C9E730709D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9E4A8B-0546-FB07-1DE2-EA394A07B8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1B4A23-F5BB-4893-53DC-01D11DA4B80B}"/>
              </a:ext>
            </a:extLst>
          </p:cNvPr>
          <p:cNvSpPr>
            <a:spLocks noGrp="1"/>
          </p:cNvSpPr>
          <p:nvPr>
            <p:ph type="dt" sz="half" idx="10"/>
          </p:nvPr>
        </p:nvSpPr>
        <p:spPr/>
        <p:txBody>
          <a:bodyPr/>
          <a:lstStyle/>
          <a:p>
            <a:fld id="{D9035408-E5DA-B540-9817-62C4A601033C}" type="datetimeFigureOut">
              <a:rPr lang="en-US" smtClean="0"/>
              <a:t>4/11/2023</a:t>
            </a:fld>
            <a:endParaRPr lang="en-US"/>
          </a:p>
        </p:txBody>
      </p:sp>
      <p:sp>
        <p:nvSpPr>
          <p:cNvPr id="5" name="Footer Placeholder 4">
            <a:extLst>
              <a:ext uri="{FF2B5EF4-FFF2-40B4-BE49-F238E27FC236}">
                <a16:creationId xmlns:a16="http://schemas.microsoft.com/office/drawing/2014/main" id="{65C186F0-D8D7-27E4-056D-F50AE0ABB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63203-A235-108B-05D5-09FCE1646CC5}"/>
              </a:ext>
            </a:extLst>
          </p:cNvPr>
          <p:cNvSpPr>
            <a:spLocks noGrp="1"/>
          </p:cNvSpPr>
          <p:nvPr>
            <p:ph type="sldNum" sz="quarter" idx="12"/>
          </p:nvPr>
        </p:nvSpPr>
        <p:spPr/>
        <p:txBody>
          <a:bodyPr/>
          <a:lstStyle/>
          <a:p>
            <a:fld id="{6DBFEF83-C3ED-074A-B54F-953790C27F5B}" type="slidenum">
              <a:rPr lang="en-US" smtClean="0"/>
              <a:t>‹#›</a:t>
            </a:fld>
            <a:endParaRPr lang="en-US"/>
          </a:p>
        </p:txBody>
      </p:sp>
    </p:spTree>
    <p:extLst>
      <p:ext uri="{BB962C8B-B14F-4D97-AF65-F5344CB8AC3E}">
        <p14:creationId xmlns:p14="http://schemas.microsoft.com/office/powerpoint/2010/main" val="58390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81E60B-4D17-4BA1-D513-61876DCCD2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D796B6-BF2E-BCDC-C217-AAF271A5023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0400D0-7127-59CB-BA11-8E141F2341E4}"/>
              </a:ext>
            </a:extLst>
          </p:cNvPr>
          <p:cNvSpPr>
            <a:spLocks noGrp="1"/>
          </p:cNvSpPr>
          <p:nvPr>
            <p:ph type="dt" sz="half" idx="10"/>
          </p:nvPr>
        </p:nvSpPr>
        <p:spPr/>
        <p:txBody>
          <a:bodyPr/>
          <a:lstStyle/>
          <a:p>
            <a:fld id="{D9035408-E5DA-B540-9817-62C4A601033C}" type="datetimeFigureOut">
              <a:rPr lang="en-US" smtClean="0"/>
              <a:t>4/11/2023</a:t>
            </a:fld>
            <a:endParaRPr lang="en-US"/>
          </a:p>
        </p:txBody>
      </p:sp>
      <p:sp>
        <p:nvSpPr>
          <p:cNvPr id="5" name="Footer Placeholder 4">
            <a:extLst>
              <a:ext uri="{FF2B5EF4-FFF2-40B4-BE49-F238E27FC236}">
                <a16:creationId xmlns:a16="http://schemas.microsoft.com/office/drawing/2014/main" id="{EC85D2AA-45C0-3725-FF48-6A7991A56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BA7AF-A3D2-9336-E037-92BF7D6056CA}"/>
              </a:ext>
            </a:extLst>
          </p:cNvPr>
          <p:cNvSpPr>
            <a:spLocks noGrp="1"/>
          </p:cNvSpPr>
          <p:nvPr>
            <p:ph type="sldNum" sz="quarter" idx="12"/>
          </p:nvPr>
        </p:nvSpPr>
        <p:spPr/>
        <p:txBody>
          <a:bodyPr/>
          <a:lstStyle/>
          <a:p>
            <a:fld id="{6DBFEF83-C3ED-074A-B54F-953790C27F5B}" type="slidenum">
              <a:rPr lang="en-US" smtClean="0"/>
              <a:t>‹#›</a:t>
            </a:fld>
            <a:endParaRPr lang="en-US"/>
          </a:p>
        </p:txBody>
      </p:sp>
    </p:spTree>
    <p:extLst>
      <p:ext uri="{BB962C8B-B14F-4D97-AF65-F5344CB8AC3E}">
        <p14:creationId xmlns:p14="http://schemas.microsoft.com/office/powerpoint/2010/main" val="308355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C68D-8B1B-5444-71E0-88C642BC00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0F5C4B-1D55-AC85-4B97-90B05382AE1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455E3F-320C-DE94-17EC-2D5BB60EDB7C}"/>
              </a:ext>
            </a:extLst>
          </p:cNvPr>
          <p:cNvSpPr>
            <a:spLocks noGrp="1"/>
          </p:cNvSpPr>
          <p:nvPr>
            <p:ph type="dt" sz="half" idx="10"/>
          </p:nvPr>
        </p:nvSpPr>
        <p:spPr/>
        <p:txBody>
          <a:bodyPr/>
          <a:lstStyle/>
          <a:p>
            <a:fld id="{D9035408-E5DA-B540-9817-62C4A601033C}" type="datetimeFigureOut">
              <a:rPr lang="en-US" smtClean="0"/>
              <a:t>4/11/2023</a:t>
            </a:fld>
            <a:endParaRPr lang="en-US"/>
          </a:p>
        </p:txBody>
      </p:sp>
      <p:sp>
        <p:nvSpPr>
          <p:cNvPr id="5" name="Footer Placeholder 4">
            <a:extLst>
              <a:ext uri="{FF2B5EF4-FFF2-40B4-BE49-F238E27FC236}">
                <a16:creationId xmlns:a16="http://schemas.microsoft.com/office/drawing/2014/main" id="{18BE8702-668D-62E5-51F1-CC0425016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B3490-DA36-5887-5040-46136DCF59E6}"/>
              </a:ext>
            </a:extLst>
          </p:cNvPr>
          <p:cNvSpPr>
            <a:spLocks noGrp="1"/>
          </p:cNvSpPr>
          <p:nvPr>
            <p:ph type="sldNum" sz="quarter" idx="12"/>
          </p:nvPr>
        </p:nvSpPr>
        <p:spPr/>
        <p:txBody>
          <a:bodyPr/>
          <a:lstStyle/>
          <a:p>
            <a:fld id="{6DBFEF83-C3ED-074A-B54F-953790C27F5B}" type="slidenum">
              <a:rPr lang="en-US" smtClean="0"/>
              <a:t>‹#›</a:t>
            </a:fld>
            <a:endParaRPr lang="en-US"/>
          </a:p>
        </p:txBody>
      </p:sp>
    </p:spTree>
    <p:extLst>
      <p:ext uri="{BB962C8B-B14F-4D97-AF65-F5344CB8AC3E}">
        <p14:creationId xmlns:p14="http://schemas.microsoft.com/office/powerpoint/2010/main" val="6503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81BC-618D-A2FA-5985-D159771D0A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2766DF3-6120-AF68-3AD3-65C46B3402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33E28A7-86DD-18D3-0200-81CAD57B3AD7}"/>
              </a:ext>
            </a:extLst>
          </p:cNvPr>
          <p:cNvSpPr>
            <a:spLocks noGrp="1"/>
          </p:cNvSpPr>
          <p:nvPr>
            <p:ph type="dt" sz="half" idx="10"/>
          </p:nvPr>
        </p:nvSpPr>
        <p:spPr/>
        <p:txBody>
          <a:bodyPr/>
          <a:lstStyle/>
          <a:p>
            <a:fld id="{D9035408-E5DA-B540-9817-62C4A601033C}" type="datetimeFigureOut">
              <a:rPr lang="en-US" smtClean="0"/>
              <a:t>4/11/2023</a:t>
            </a:fld>
            <a:endParaRPr lang="en-US"/>
          </a:p>
        </p:txBody>
      </p:sp>
      <p:sp>
        <p:nvSpPr>
          <p:cNvPr id="5" name="Footer Placeholder 4">
            <a:extLst>
              <a:ext uri="{FF2B5EF4-FFF2-40B4-BE49-F238E27FC236}">
                <a16:creationId xmlns:a16="http://schemas.microsoft.com/office/drawing/2014/main" id="{3CD56D0E-55D7-B9E7-4F7F-5F05ABB53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0B96B-6974-0123-94CF-D9739C348696}"/>
              </a:ext>
            </a:extLst>
          </p:cNvPr>
          <p:cNvSpPr>
            <a:spLocks noGrp="1"/>
          </p:cNvSpPr>
          <p:nvPr>
            <p:ph type="sldNum" sz="quarter" idx="12"/>
          </p:nvPr>
        </p:nvSpPr>
        <p:spPr/>
        <p:txBody>
          <a:bodyPr/>
          <a:lstStyle/>
          <a:p>
            <a:fld id="{6DBFEF83-C3ED-074A-B54F-953790C27F5B}" type="slidenum">
              <a:rPr lang="en-US" smtClean="0"/>
              <a:t>‹#›</a:t>
            </a:fld>
            <a:endParaRPr lang="en-US"/>
          </a:p>
        </p:txBody>
      </p:sp>
    </p:spTree>
    <p:extLst>
      <p:ext uri="{BB962C8B-B14F-4D97-AF65-F5344CB8AC3E}">
        <p14:creationId xmlns:p14="http://schemas.microsoft.com/office/powerpoint/2010/main" val="220848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35A4-E692-91FC-EB09-1F4BB95CF24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581C0F2-6713-DB3D-48DE-DD32C8568FA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2305058-1ACD-E5B4-803F-A49A23CF24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E82720-8B03-00D5-4754-CF978D78DDCE}"/>
              </a:ext>
            </a:extLst>
          </p:cNvPr>
          <p:cNvSpPr>
            <a:spLocks noGrp="1"/>
          </p:cNvSpPr>
          <p:nvPr>
            <p:ph type="dt" sz="half" idx="10"/>
          </p:nvPr>
        </p:nvSpPr>
        <p:spPr/>
        <p:txBody>
          <a:bodyPr/>
          <a:lstStyle/>
          <a:p>
            <a:fld id="{D9035408-E5DA-B540-9817-62C4A601033C}" type="datetimeFigureOut">
              <a:rPr lang="en-US" smtClean="0"/>
              <a:t>4/11/2023</a:t>
            </a:fld>
            <a:endParaRPr lang="en-US"/>
          </a:p>
        </p:txBody>
      </p:sp>
      <p:sp>
        <p:nvSpPr>
          <p:cNvPr id="6" name="Footer Placeholder 5">
            <a:extLst>
              <a:ext uri="{FF2B5EF4-FFF2-40B4-BE49-F238E27FC236}">
                <a16:creationId xmlns:a16="http://schemas.microsoft.com/office/drawing/2014/main" id="{4C355DD2-ED35-775C-C9A1-0E8CDE1D8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AC25D-9B3F-C54D-1911-35B7EAF64C3E}"/>
              </a:ext>
            </a:extLst>
          </p:cNvPr>
          <p:cNvSpPr>
            <a:spLocks noGrp="1"/>
          </p:cNvSpPr>
          <p:nvPr>
            <p:ph type="sldNum" sz="quarter" idx="12"/>
          </p:nvPr>
        </p:nvSpPr>
        <p:spPr/>
        <p:txBody>
          <a:bodyPr/>
          <a:lstStyle/>
          <a:p>
            <a:fld id="{6DBFEF83-C3ED-074A-B54F-953790C27F5B}" type="slidenum">
              <a:rPr lang="en-US" smtClean="0"/>
              <a:t>‹#›</a:t>
            </a:fld>
            <a:endParaRPr lang="en-US"/>
          </a:p>
        </p:txBody>
      </p:sp>
    </p:spTree>
    <p:extLst>
      <p:ext uri="{BB962C8B-B14F-4D97-AF65-F5344CB8AC3E}">
        <p14:creationId xmlns:p14="http://schemas.microsoft.com/office/powerpoint/2010/main" val="26772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11D0-858D-8CF4-A109-4ED4DA2B439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F60E78F-E843-A5FD-3734-0381AEAB2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FF05F47-CE1C-BDB0-DD52-3E235E6C1A1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D3266E3-159E-4A21-783A-F20C7B5F03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7EDEF11-C6BE-3C22-E191-E88EA86679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77DD394-1321-45A9-20AA-8DEA95D84FF8}"/>
              </a:ext>
            </a:extLst>
          </p:cNvPr>
          <p:cNvSpPr>
            <a:spLocks noGrp="1"/>
          </p:cNvSpPr>
          <p:nvPr>
            <p:ph type="dt" sz="half" idx="10"/>
          </p:nvPr>
        </p:nvSpPr>
        <p:spPr/>
        <p:txBody>
          <a:bodyPr/>
          <a:lstStyle/>
          <a:p>
            <a:fld id="{D9035408-E5DA-B540-9817-62C4A601033C}" type="datetimeFigureOut">
              <a:rPr lang="en-US" smtClean="0"/>
              <a:t>4/11/2023</a:t>
            </a:fld>
            <a:endParaRPr lang="en-US"/>
          </a:p>
        </p:txBody>
      </p:sp>
      <p:sp>
        <p:nvSpPr>
          <p:cNvPr id="8" name="Footer Placeholder 7">
            <a:extLst>
              <a:ext uri="{FF2B5EF4-FFF2-40B4-BE49-F238E27FC236}">
                <a16:creationId xmlns:a16="http://schemas.microsoft.com/office/drawing/2014/main" id="{818F1A44-B443-A757-EA96-22FD7E670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FE548B-20A9-84B6-47D0-D2167AF4B648}"/>
              </a:ext>
            </a:extLst>
          </p:cNvPr>
          <p:cNvSpPr>
            <a:spLocks noGrp="1"/>
          </p:cNvSpPr>
          <p:nvPr>
            <p:ph type="sldNum" sz="quarter" idx="12"/>
          </p:nvPr>
        </p:nvSpPr>
        <p:spPr/>
        <p:txBody>
          <a:bodyPr/>
          <a:lstStyle/>
          <a:p>
            <a:fld id="{6DBFEF83-C3ED-074A-B54F-953790C27F5B}" type="slidenum">
              <a:rPr lang="en-US" smtClean="0"/>
              <a:t>‹#›</a:t>
            </a:fld>
            <a:endParaRPr lang="en-US"/>
          </a:p>
        </p:txBody>
      </p:sp>
    </p:spTree>
    <p:extLst>
      <p:ext uri="{BB962C8B-B14F-4D97-AF65-F5344CB8AC3E}">
        <p14:creationId xmlns:p14="http://schemas.microsoft.com/office/powerpoint/2010/main" val="38947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638D-5461-F4DF-0182-60A0EE1CDD5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2016A-D2D3-2D73-8F31-4BEF0414EB1F}"/>
              </a:ext>
            </a:extLst>
          </p:cNvPr>
          <p:cNvSpPr>
            <a:spLocks noGrp="1"/>
          </p:cNvSpPr>
          <p:nvPr>
            <p:ph type="dt" sz="half" idx="10"/>
          </p:nvPr>
        </p:nvSpPr>
        <p:spPr/>
        <p:txBody>
          <a:bodyPr/>
          <a:lstStyle/>
          <a:p>
            <a:fld id="{D9035408-E5DA-B540-9817-62C4A601033C}" type="datetimeFigureOut">
              <a:rPr lang="en-US" smtClean="0"/>
              <a:t>4/11/2023</a:t>
            </a:fld>
            <a:endParaRPr lang="en-US"/>
          </a:p>
        </p:txBody>
      </p:sp>
      <p:sp>
        <p:nvSpPr>
          <p:cNvPr id="4" name="Footer Placeholder 3">
            <a:extLst>
              <a:ext uri="{FF2B5EF4-FFF2-40B4-BE49-F238E27FC236}">
                <a16:creationId xmlns:a16="http://schemas.microsoft.com/office/drawing/2014/main" id="{DE890BA7-95CA-E447-089B-91DFF6220C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32705-F30F-C621-022D-5CB41C3F23AF}"/>
              </a:ext>
            </a:extLst>
          </p:cNvPr>
          <p:cNvSpPr>
            <a:spLocks noGrp="1"/>
          </p:cNvSpPr>
          <p:nvPr>
            <p:ph type="sldNum" sz="quarter" idx="12"/>
          </p:nvPr>
        </p:nvSpPr>
        <p:spPr/>
        <p:txBody>
          <a:bodyPr/>
          <a:lstStyle/>
          <a:p>
            <a:fld id="{6DBFEF83-C3ED-074A-B54F-953790C27F5B}" type="slidenum">
              <a:rPr lang="en-US" smtClean="0"/>
              <a:t>‹#›</a:t>
            </a:fld>
            <a:endParaRPr lang="en-US"/>
          </a:p>
        </p:txBody>
      </p:sp>
    </p:spTree>
    <p:extLst>
      <p:ext uri="{BB962C8B-B14F-4D97-AF65-F5344CB8AC3E}">
        <p14:creationId xmlns:p14="http://schemas.microsoft.com/office/powerpoint/2010/main" val="361520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14784-AC5C-8347-2984-9236BB66DC73}"/>
              </a:ext>
            </a:extLst>
          </p:cNvPr>
          <p:cNvSpPr>
            <a:spLocks noGrp="1"/>
          </p:cNvSpPr>
          <p:nvPr>
            <p:ph type="dt" sz="half" idx="10"/>
          </p:nvPr>
        </p:nvSpPr>
        <p:spPr/>
        <p:txBody>
          <a:bodyPr/>
          <a:lstStyle/>
          <a:p>
            <a:fld id="{D9035408-E5DA-B540-9817-62C4A601033C}" type="datetimeFigureOut">
              <a:rPr lang="en-US" smtClean="0"/>
              <a:t>4/11/2023</a:t>
            </a:fld>
            <a:endParaRPr lang="en-US"/>
          </a:p>
        </p:txBody>
      </p:sp>
      <p:sp>
        <p:nvSpPr>
          <p:cNvPr id="3" name="Footer Placeholder 2">
            <a:extLst>
              <a:ext uri="{FF2B5EF4-FFF2-40B4-BE49-F238E27FC236}">
                <a16:creationId xmlns:a16="http://schemas.microsoft.com/office/drawing/2014/main" id="{384C0874-BE24-645D-263E-C30AFC0943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0D34C4-D977-2B33-66C6-59BDAEDA808F}"/>
              </a:ext>
            </a:extLst>
          </p:cNvPr>
          <p:cNvSpPr>
            <a:spLocks noGrp="1"/>
          </p:cNvSpPr>
          <p:nvPr>
            <p:ph type="sldNum" sz="quarter" idx="12"/>
          </p:nvPr>
        </p:nvSpPr>
        <p:spPr/>
        <p:txBody>
          <a:bodyPr/>
          <a:lstStyle/>
          <a:p>
            <a:fld id="{6DBFEF83-C3ED-074A-B54F-953790C27F5B}" type="slidenum">
              <a:rPr lang="en-US" smtClean="0"/>
              <a:t>‹#›</a:t>
            </a:fld>
            <a:endParaRPr lang="en-US"/>
          </a:p>
        </p:txBody>
      </p:sp>
    </p:spTree>
    <p:extLst>
      <p:ext uri="{BB962C8B-B14F-4D97-AF65-F5344CB8AC3E}">
        <p14:creationId xmlns:p14="http://schemas.microsoft.com/office/powerpoint/2010/main" val="251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C992-0A86-394C-4A14-CE6CDB83D3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15E3BD-E5F1-FC32-C246-24AF8D3FF2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7676D54-2CDF-2B46-FD60-4F61CABBC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6C9E95-5FF4-199F-065C-D44A741E09B8}"/>
              </a:ext>
            </a:extLst>
          </p:cNvPr>
          <p:cNvSpPr>
            <a:spLocks noGrp="1"/>
          </p:cNvSpPr>
          <p:nvPr>
            <p:ph type="dt" sz="half" idx="10"/>
          </p:nvPr>
        </p:nvSpPr>
        <p:spPr/>
        <p:txBody>
          <a:bodyPr/>
          <a:lstStyle/>
          <a:p>
            <a:fld id="{D9035408-E5DA-B540-9817-62C4A601033C}" type="datetimeFigureOut">
              <a:rPr lang="en-US" smtClean="0"/>
              <a:t>4/11/2023</a:t>
            </a:fld>
            <a:endParaRPr lang="en-US"/>
          </a:p>
        </p:txBody>
      </p:sp>
      <p:sp>
        <p:nvSpPr>
          <p:cNvPr id="6" name="Footer Placeholder 5">
            <a:extLst>
              <a:ext uri="{FF2B5EF4-FFF2-40B4-BE49-F238E27FC236}">
                <a16:creationId xmlns:a16="http://schemas.microsoft.com/office/drawing/2014/main" id="{E73F0A11-EDA2-6D75-C6E3-CB6B382D0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3FBF3-2A35-32E8-C933-51BE710E3683}"/>
              </a:ext>
            </a:extLst>
          </p:cNvPr>
          <p:cNvSpPr>
            <a:spLocks noGrp="1"/>
          </p:cNvSpPr>
          <p:nvPr>
            <p:ph type="sldNum" sz="quarter" idx="12"/>
          </p:nvPr>
        </p:nvSpPr>
        <p:spPr/>
        <p:txBody>
          <a:bodyPr/>
          <a:lstStyle/>
          <a:p>
            <a:fld id="{6DBFEF83-C3ED-074A-B54F-953790C27F5B}" type="slidenum">
              <a:rPr lang="en-US" smtClean="0"/>
              <a:t>‹#›</a:t>
            </a:fld>
            <a:endParaRPr lang="en-US"/>
          </a:p>
        </p:txBody>
      </p:sp>
    </p:spTree>
    <p:extLst>
      <p:ext uri="{BB962C8B-B14F-4D97-AF65-F5344CB8AC3E}">
        <p14:creationId xmlns:p14="http://schemas.microsoft.com/office/powerpoint/2010/main" val="61715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6CCE-7ADC-DC94-6553-F4E198698B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5B112FF-0D53-DA52-2C84-FE6205E95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C07E3B-7FB8-E866-852C-0419E4406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34B82C-9B3E-3B84-DA97-1D47713CDAE2}"/>
              </a:ext>
            </a:extLst>
          </p:cNvPr>
          <p:cNvSpPr>
            <a:spLocks noGrp="1"/>
          </p:cNvSpPr>
          <p:nvPr>
            <p:ph type="dt" sz="half" idx="10"/>
          </p:nvPr>
        </p:nvSpPr>
        <p:spPr/>
        <p:txBody>
          <a:bodyPr/>
          <a:lstStyle/>
          <a:p>
            <a:fld id="{D9035408-E5DA-B540-9817-62C4A601033C}" type="datetimeFigureOut">
              <a:rPr lang="en-US" smtClean="0"/>
              <a:t>4/11/2023</a:t>
            </a:fld>
            <a:endParaRPr lang="en-US"/>
          </a:p>
        </p:txBody>
      </p:sp>
      <p:sp>
        <p:nvSpPr>
          <p:cNvPr id="6" name="Footer Placeholder 5">
            <a:extLst>
              <a:ext uri="{FF2B5EF4-FFF2-40B4-BE49-F238E27FC236}">
                <a16:creationId xmlns:a16="http://schemas.microsoft.com/office/drawing/2014/main" id="{397973F0-FEC3-CFE6-8D3F-7462304551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ECCA4-C110-B600-8655-F4E580706DDD}"/>
              </a:ext>
            </a:extLst>
          </p:cNvPr>
          <p:cNvSpPr>
            <a:spLocks noGrp="1"/>
          </p:cNvSpPr>
          <p:nvPr>
            <p:ph type="sldNum" sz="quarter" idx="12"/>
          </p:nvPr>
        </p:nvSpPr>
        <p:spPr/>
        <p:txBody>
          <a:bodyPr/>
          <a:lstStyle/>
          <a:p>
            <a:fld id="{6DBFEF83-C3ED-074A-B54F-953790C27F5B}" type="slidenum">
              <a:rPr lang="en-US" smtClean="0"/>
              <a:t>‹#›</a:t>
            </a:fld>
            <a:endParaRPr lang="en-US"/>
          </a:p>
        </p:txBody>
      </p:sp>
    </p:spTree>
    <p:extLst>
      <p:ext uri="{BB962C8B-B14F-4D97-AF65-F5344CB8AC3E}">
        <p14:creationId xmlns:p14="http://schemas.microsoft.com/office/powerpoint/2010/main" val="84118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FC6F4-3241-090F-A0BE-EC8F8444B2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3BC7B8-FA16-9353-693E-F16B300D2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A07E74-3AF7-1395-4762-19185BD17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35408-E5DA-B540-9817-62C4A601033C}" type="datetimeFigureOut">
              <a:rPr lang="en-US" smtClean="0"/>
              <a:t>4/11/2023</a:t>
            </a:fld>
            <a:endParaRPr lang="en-US"/>
          </a:p>
        </p:txBody>
      </p:sp>
      <p:sp>
        <p:nvSpPr>
          <p:cNvPr id="5" name="Footer Placeholder 4">
            <a:extLst>
              <a:ext uri="{FF2B5EF4-FFF2-40B4-BE49-F238E27FC236}">
                <a16:creationId xmlns:a16="http://schemas.microsoft.com/office/drawing/2014/main" id="{D1B27DD9-954B-F8D9-4C69-9BD83AEA2A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5007E0-68FC-E1B7-A828-5A77024E5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FEF83-C3ED-074A-B54F-953790C27F5B}" type="slidenum">
              <a:rPr lang="en-US" smtClean="0"/>
              <a:t>‹#›</a:t>
            </a:fld>
            <a:endParaRPr lang="en-US"/>
          </a:p>
        </p:txBody>
      </p:sp>
    </p:spTree>
    <p:extLst>
      <p:ext uri="{BB962C8B-B14F-4D97-AF65-F5344CB8AC3E}">
        <p14:creationId xmlns:p14="http://schemas.microsoft.com/office/powerpoint/2010/main" val="423955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vironment.govt.nz/assets/Publications/Files/Understanding-and-implementing-intensification-provisions-for-NPS-UD.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apiticoast.govt.nz/media/ox2jcsx5/pc2_s32_appendixh_characterassessmentraumatibeach.pdfhttps:/www.kapiticoast.govt.nz/media/ovmj4oap/pc2_s32_appendixj_characterassessmentotakibeach.pdf" TargetMode="External"/><Relationship Id="rId2" Type="http://schemas.openxmlformats.org/officeDocument/2006/relationships/hyperlink" Target="https://www.kapiticoast.govt.nz/media/jnupdttn/pc2_s32_appendixi_characterassessmentwaikanaebeach.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081CF9-E3B8-2AFD-1180-7366BAA1A11D}"/>
              </a:ext>
            </a:extLst>
          </p:cNvPr>
          <p:cNvSpPr>
            <a:spLocks noGrp="1"/>
          </p:cNvSpPr>
          <p:nvPr>
            <p:ph type="title"/>
          </p:nvPr>
        </p:nvSpPr>
        <p:spPr>
          <a:xfrm>
            <a:off x="838200" y="365125"/>
            <a:ext cx="10515600" cy="1325563"/>
          </a:xfrm>
        </p:spPr>
        <p:txBody>
          <a:bodyPr>
            <a:normAutofit/>
          </a:bodyPr>
          <a:lstStyle/>
          <a:p>
            <a:r>
              <a:rPr lang="en-AU" sz="4600"/>
              <a:t>Submissions S160, S160.FS.3 &amp; S221.FS.1</a:t>
            </a:r>
            <a:r>
              <a:rPr lang="en-NZ" sz="4600"/>
              <a:t> </a:t>
            </a:r>
            <a:endParaRPr lang="en-US" sz="46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86AC53-C2F6-FD1E-4BA0-E9863CBD82F5}"/>
              </a:ext>
            </a:extLst>
          </p:cNvPr>
          <p:cNvSpPr>
            <a:spLocks noGrp="1"/>
          </p:cNvSpPr>
          <p:nvPr>
            <p:ph idx="1"/>
          </p:nvPr>
        </p:nvSpPr>
        <p:spPr>
          <a:xfrm>
            <a:off x="838200" y="1929384"/>
            <a:ext cx="10515600" cy="4251960"/>
          </a:xfrm>
        </p:spPr>
        <p:txBody>
          <a:bodyPr>
            <a:normAutofit lnSpcReduction="10000"/>
          </a:bodyPr>
          <a:lstStyle/>
          <a:p>
            <a:pPr marL="0" indent="0">
              <a:buNone/>
            </a:pPr>
            <a:r>
              <a:rPr lang="en-NZ" sz="1800" dirty="0" err="1">
                <a:effectLst/>
                <a:latin typeface="Calibri Light" panose="020F0302020204030204" pitchFamily="34" charset="0"/>
                <a:ea typeface="Times New Roman" panose="02020603050405020304" pitchFamily="18" charset="0"/>
              </a:rPr>
              <a:t>Tīhei</a:t>
            </a:r>
            <a:r>
              <a:rPr lang="en-NZ" sz="1800" dirty="0">
                <a:effectLst/>
                <a:latin typeface="Calibri Light" panose="020F0302020204030204" pitchFamily="34" charset="0"/>
                <a:ea typeface="Times New Roman" panose="02020603050405020304" pitchFamily="18" charset="0"/>
              </a:rPr>
              <a:t> mauri </a:t>
            </a:r>
            <a:r>
              <a:rPr lang="en-NZ" sz="1800" dirty="0" err="1">
                <a:effectLst/>
                <a:latin typeface="Calibri Light" panose="020F0302020204030204" pitchFamily="34" charset="0"/>
                <a:ea typeface="Times New Roman" panose="02020603050405020304" pitchFamily="18" charset="0"/>
              </a:rPr>
              <a:t>ora</a:t>
            </a:r>
            <a:r>
              <a:rPr lang="en-NZ" sz="1800" dirty="0">
                <a:effectLst/>
                <a:latin typeface="Calibri Light" panose="020F0302020204030204" pitchFamily="34" charset="0"/>
                <a:ea typeface="Times New Roman" panose="02020603050405020304" pitchFamily="18" charset="0"/>
              </a:rPr>
              <a:t>,</a:t>
            </a:r>
            <a:endParaRPr lang="en-NZ" sz="1800" dirty="0">
              <a:effectLst/>
              <a:latin typeface="Times New Roman" panose="02020603050405020304" pitchFamily="18" charset="0"/>
              <a:ea typeface="Times New Roman" panose="02020603050405020304" pitchFamily="18" charset="0"/>
            </a:endParaRPr>
          </a:p>
          <a:p>
            <a:pPr marL="0" indent="0">
              <a:buNone/>
            </a:pP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Ka mihi au ki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ngā</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mana whenua o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tēnei</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rohe</a:t>
            </a:r>
            <a:b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Ko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Tararua</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ngā</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pae</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maunga</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e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ru</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nei</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taku</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ngākau</a:t>
            </a:r>
            <a:b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Ko Waikanae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te</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awa</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e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mahea</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nei</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aku</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māharahara</a:t>
            </a:r>
            <a:b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Ka mihi ki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nga</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tohu</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o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nehe</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rā</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o Paraparaumu e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noho</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nei</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au</a:t>
            </a:r>
            <a:b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Nō Amerika ki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te</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Tonga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ōku</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tīpuna</a:t>
            </a:r>
            <a:b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Ko Nancy Gomez ahau</a:t>
            </a:r>
            <a:b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br>
            <a:b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Nō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reira</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tēna</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koutou,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tēnā</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koutou,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tēnā</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tātou</a:t>
            </a:r>
            <a:r>
              <a:rPr lang="en-AU"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AU" sz="1800" kern="100" dirty="0" err="1">
                <a:effectLst/>
                <a:latin typeface="Calibri Light" panose="020F0302020204030204" pitchFamily="34" charset="0"/>
                <a:ea typeface="Calibri" panose="020F0502020204030204" pitchFamily="34" charset="0"/>
                <a:cs typeface="Times New Roman" panose="02020603050405020304" pitchFamily="18" charset="0"/>
              </a:rPr>
              <a:t>katoa</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NZ" sz="1900" dirty="0">
              <a:latin typeface="ArialMT"/>
            </a:endParaRPr>
          </a:p>
          <a:p>
            <a:pPr marL="0" indent="0">
              <a:buNone/>
            </a:pPr>
            <a:r>
              <a:rPr lang="en-AU" sz="1900" kern="100" dirty="0">
                <a:effectLst/>
                <a:latin typeface="Calibri" panose="020F0502020204030204" pitchFamily="34" charset="0"/>
                <a:ea typeface="Calibri" panose="020F0502020204030204" pitchFamily="34" charset="0"/>
                <a:cs typeface="Calibri" panose="020F0502020204030204" pitchFamily="34" charset="0"/>
              </a:rPr>
              <a:t>Our submission is in opposition to some proposed building heights, walkable catchments and KCDC application of Policy 3 of the National Policy Statement on Urban Development.</a:t>
            </a:r>
            <a:endParaRPr lang="en-NZ"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900" kern="100" dirty="0">
                <a:effectLst/>
                <a:latin typeface="Calibri" panose="020F0502020204030204" pitchFamily="34" charset="0"/>
                <a:ea typeface="Calibri" panose="020F0502020204030204" pitchFamily="34" charset="0"/>
                <a:cs typeface="Calibri" panose="020F0502020204030204" pitchFamily="34" charset="0"/>
              </a:rPr>
              <a:t>The Sec42A Councils officer report (Appendix B</a:t>
            </a:r>
            <a:r>
              <a:rPr lang="en-AU" sz="1900" kern="100" dirty="0">
                <a:latin typeface="Calibri" panose="020F0502020204030204" pitchFamily="34" charset="0"/>
                <a:cs typeface="Calibri" panose="020F0502020204030204" pitchFamily="34" charset="0"/>
              </a:rPr>
              <a:t>) stated that the Council </a:t>
            </a:r>
            <a:r>
              <a:rPr lang="en-AU" sz="1900" kern="100" dirty="0">
                <a:effectLst/>
                <a:latin typeface="Calibri" panose="020F0502020204030204" pitchFamily="34" charset="0"/>
                <a:ea typeface="Calibri" panose="020F0502020204030204" pitchFamily="34" charset="0"/>
                <a:cs typeface="Calibri" panose="020F0502020204030204" pitchFamily="34" charset="0"/>
              </a:rPr>
              <a:t>does not accept any of the points raised in submission S160. However, we will focus on points S160.01 &amp; S160.02 requesting the reduction of walkable catchments and reduction of building heights proposed by PC2. </a:t>
            </a:r>
            <a:endParaRPr lang="en-NZ"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20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5E8113-4570-BB45-7DF7-433D496E90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91557"/>
            <a:ext cx="12094300" cy="4474886"/>
          </a:xfrm>
          <a:prstGeom prst="rect">
            <a:avLst/>
          </a:prstGeom>
        </p:spPr>
      </p:pic>
    </p:spTree>
    <p:extLst>
      <p:ext uri="{BB962C8B-B14F-4D97-AF65-F5344CB8AC3E}">
        <p14:creationId xmlns:p14="http://schemas.microsoft.com/office/powerpoint/2010/main" val="405512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151B7-0F2C-92AE-CB00-0857A693E780}"/>
              </a:ext>
            </a:extLst>
          </p:cNvPr>
          <p:cNvSpPr>
            <a:spLocks noGrp="1"/>
          </p:cNvSpPr>
          <p:nvPr>
            <p:ph idx="1"/>
          </p:nvPr>
        </p:nvSpPr>
        <p:spPr>
          <a:xfrm>
            <a:off x="838200" y="500063"/>
            <a:ext cx="10515600" cy="5886450"/>
          </a:xfrm>
        </p:spPr>
        <p:txBody>
          <a:bodyPr>
            <a:normAutofit/>
          </a:bodyPr>
          <a:lstStyle/>
          <a:p>
            <a:pPr marL="0" indent="0" algn="just">
              <a:buNone/>
            </a:pPr>
            <a:r>
              <a:rPr lang="en-AU" sz="1800" kern="100" dirty="0">
                <a:effectLst/>
                <a:latin typeface="Calibri" panose="020F0502020204030204" pitchFamily="34" charset="0"/>
                <a:ea typeface="Calibri" panose="020F0502020204030204" pitchFamily="34" charset="0"/>
                <a:cs typeface="Calibri" panose="020F0502020204030204" pitchFamily="34" charset="0"/>
              </a:rPr>
              <a:t>And our response to the Councils officer report is that we do not agree with their statement of not accepting points S160.01 &amp; S160.02 because:</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AU" sz="1800" kern="100" dirty="0">
                <a:effectLst/>
                <a:latin typeface="Calibri" panose="020F0502020204030204" pitchFamily="34" charset="0"/>
                <a:ea typeface="Calibri" panose="020F0502020204030204" pitchFamily="34" charset="0"/>
                <a:cs typeface="Calibri" panose="020F0502020204030204" pitchFamily="34" charset="0"/>
              </a:rPr>
              <a:t>It is up to each local authority to determine the size of walkable catchments appropriate for local circumstances.</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AU" sz="1800" kern="100" dirty="0">
                <a:effectLst/>
                <a:latin typeface="Calibri" panose="020F0502020204030204" pitchFamily="34" charset="0"/>
                <a:ea typeface="Calibri" panose="020F0502020204030204" pitchFamily="34" charset="0"/>
                <a:cs typeface="Calibri" panose="020F0502020204030204" pitchFamily="34" charset="0"/>
              </a:rPr>
              <a:t>The </a:t>
            </a:r>
            <a:r>
              <a:rPr lang="en-AU" sz="1800" kern="100" dirty="0" err="1">
                <a:effectLst/>
                <a:latin typeface="Calibri" panose="020F0502020204030204" pitchFamily="34" charset="0"/>
                <a:ea typeface="Calibri" panose="020F0502020204030204" pitchFamily="34" charset="0"/>
                <a:cs typeface="Calibri" panose="020F0502020204030204" pitchFamily="34" charset="0"/>
              </a:rPr>
              <a:t>MfE</a:t>
            </a:r>
            <a:r>
              <a:rPr lang="en-AU" sz="1800" kern="100" dirty="0">
                <a:effectLst/>
                <a:latin typeface="Calibri" panose="020F0502020204030204" pitchFamily="34" charset="0"/>
                <a:ea typeface="Calibri" panose="020F0502020204030204" pitchFamily="34" charset="0"/>
                <a:cs typeface="Calibri" panose="020F0502020204030204" pitchFamily="34" charset="0"/>
              </a:rPr>
              <a:t> NPS-UD guidance document is not intended to be a step-by-step guide to</a:t>
            </a:r>
            <a:br>
              <a:rPr lang="en-AU" sz="1800" kern="100" dirty="0">
                <a:effectLst/>
                <a:latin typeface="Calibri" panose="020F0502020204030204" pitchFamily="34" charset="0"/>
                <a:ea typeface="Calibri" panose="020F0502020204030204" pitchFamily="34" charset="0"/>
                <a:cs typeface="Calibri" panose="020F0502020204030204" pitchFamily="34" charset="0"/>
              </a:rPr>
            </a:br>
            <a:r>
              <a:rPr lang="en-AU" sz="1800" kern="100" dirty="0">
                <a:effectLst/>
                <a:latin typeface="Calibri" panose="020F0502020204030204" pitchFamily="34" charset="0"/>
                <a:ea typeface="Calibri" panose="020F0502020204030204" pitchFamily="34" charset="0"/>
                <a:cs typeface="Calibri" panose="020F0502020204030204" pitchFamily="34" charset="0"/>
              </a:rPr>
              <a:t>preparing plan changes to give effect to the NPS-UD intensification provisions. Plan changes and outcomes depend on the local context and local authorities will need to give effect to the intensification provisions in their local context (pp6).</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AU" sz="1800" kern="100" dirty="0">
                <a:effectLst/>
                <a:latin typeface="Calibri" panose="020F0502020204030204" pitchFamily="34" charset="0"/>
                <a:ea typeface="Calibri" panose="020F0502020204030204" pitchFamily="34" charset="0"/>
                <a:cs typeface="Calibri" panose="020F0502020204030204" pitchFamily="34" charset="0"/>
              </a:rPr>
              <a:t>For metropolitan zones edge, the 800-metre catchment mentioned in the guidance document was determined by assuming most people would be happy to walk 10 minutes to access services and amenities. </a:t>
            </a:r>
            <a:endParaRPr lang="en-NZ" sz="1800" kern="100" dirty="0">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AU" sz="1800" kern="100" dirty="0">
                <a:effectLst/>
                <a:latin typeface="Calibri" panose="020F0502020204030204" pitchFamily="34" charset="0"/>
                <a:ea typeface="Calibri" panose="020F0502020204030204" pitchFamily="34" charset="0"/>
                <a:cs typeface="Calibri" panose="020F0502020204030204" pitchFamily="34" charset="0"/>
              </a:rPr>
              <a:t>While the 800-metre catchment may be a good starting point, the draw of certain amenities will influence how far people are willing to walk to access them, and is likely to influence the size of a walkable catchment. While walkable catchments of 400 to 800 metres will be suitable for most tier 1 urban environments, it may be appropriate for larger tier 1 urban environments to consider greater distances in some situations. (pp23).</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AU" sz="1800" kern="100" dirty="0">
                <a:effectLst/>
                <a:latin typeface="Calibri" panose="020F0502020204030204" pitchFamily="34" charset="0"/>
                <a:ea typeface="Calibri" panose="020F0502020204030204" pitchFamily="34" charset="0"/>
                <a:cs typeface="Calibri" panose="020F0502020204030204" pitchFamily="34" charset="0"/>
              </a:rPr>
              <a:t>Therefore, reducing the walkable catchment from the edge of the metropolitan zone from 800m to 400m is in line with the guidance and is consistent with the requirement for the District Plan to give effect to Policy 3(c).</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093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EEB8ED6-9142-4A11-B029-18DDE98C4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5ED331E-EA4A-3E40-DC38-898F666F80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81"/>
          <a:stretch/>
        </p:blipFill>
        <p:spPr>
          <a:xfrm>
            <a:off x="59531" y="1085974"/>
            <a:ext cx="6698546" cy="4686052"/>
          </a:xfrm>
          <a:prstGeom prst="rect">
            <a:avLst/>
          </a:prstGeom>
        </p:spPr>
      </p:pic>
      <p:sp>
        <p:nvSpPr>
          <p:cNvPr id="3" name="Content Placeholder 2">
            <a:extLst>
              <a:ext uri="{FF2B5EF4-FFF2-40B4-BE49-F238E27FC236}">
                <a16:creationId xmlns:a16="http://schemas.microsoft.com/office/drawing/2014/main" id="{F89151B7-0F2C-92AE-CB00-0857A693E780}"/>
              </a:ext>
            </a:extLst>
          </p:cNvPr>
          <p:cNvSpPr>
            <a:spLocks noGrp="1"/>
          </p:cNvSpPr>
          <p:nvPr>
            <p:ph idx="1"/>
          </p:nvPr>
        </p:nvSpPr>
        <p:spPr>
          <a:xfrm>
            <a:off x="6817609" y="381000"/>
            <a:ext cx="5227674" cy="6350000"/>
          </a:xfrm>
        </p:spPr>
        <p:txBody>
          <a:bodyPr>
            <a:normAutofit lnSpcReduction="10000"/>
          </a:bodyPr>
          <a:lstStyle/>
          <a:p>
            <a:pPr marL="180340" indent="0">
              <a:buNone/>
            </a:pPr>
            <a:r>
              <a:rPr lang="en-AU" sz="1800" kern="100" dirty="0">
                <a:effectLst/>
                <a:latin typeface="Calibri" panose="020F0502020204030204" pitchFamily="34" charset="0"/>
                <a:ea typeface="Calibri" panose="020F0502020204030204" pitchFamily="34" charset="0"/>
                <a:cs typeface="Calibri" panose="020F0502020204030204" pitchFamily="34" charset="0"/>
              </a:rPr>
              <a:t>c) &amp; d) The </a:t>
            </a:r>
            <a:r>
              <a:rPr lang="en-AU" sz="1800" kern="100" dirty="0" err="1">
                <a:effectLst/>
                <a:latin typeface="Calibri" panose="020F0502020204030204" pitchFamily="34" charset="0"/>
                <a:ea typeface="Calibri" panose="020F0502020204030204" pitchFamily="34" charset="0"/>
                <a:cs typeface="Calibri" panose="020F0502020204030204" pitchFamily="34" charset="0"/>
              </a:rPr>
              <a:t>MfE</a:t>
            </a:r>
            <a:r>
              <a:rPr lang="en-AU" sz="1800" kern="100" dirty="0">
                <a:effectLst/>
                <a:latin typeface="Calibri" panose="020F0502020204030204" pitchFamily="34" charset="0"/>
                <a:ea typeface="Calibri" panose="020F0502020204030204" pitchFamily="34" charset="0"/>
                <a:cs typeface="Calibri" panose="020F0502020204030204" pitchFamily="34" charset="0"/>
              </a:rPr>
              <a:t> NPS-UD guidance document advise local authorities to think of a variety of commercial and community services that serve the needs of the catchment when implementing Policy 3(d) for town centres and local centre. The guidance document on pp36 provides an example of neighbourhood shops that do not provide a variety of commercial and community services. </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0">
              <a:buNone/>
            </a:pPr>
            <a:r>
              <a:rPr lang="en-AU" sz="1700" u="sng" kern="100" dirty="0">
                <a:effectLst/>
                <a:latin typeface="Calibri" panose="020F0502020204030204" pitchFamily="34" charset="0"/>
                <a:ea typeface="Calibri" panose="020F0502020204030204" pitchFamily="34" charset="0"/>
                <a:cs typeface="Calibri" panose="020F0502020204030204" pitchFamily="34" charset="0"/>
                <a:hlinkClick r:id="rId3"/>
              </a:rPr>
              <a:t>https://environment.govt.nz/assets/Publications/Files/Understanding-and-implementing-intensification-provisions-for-NPS-UD.pdf</a:t>
            </a:r>
            <a:r>
              <a:rPr lang="en-AU" sz="1700" kern="100" dirty="0">
                <a:effectLst/>
                <a:latin typeface="Calibri" panose="020F0502020204030204" pitchFamily="34" charset="0"/>
                <a:ea typeface="Calibri" panose="020F0502020204030204" pitchFamily="34" charset="0"/>
                <a:cs typeface="Calibri" panose="020F0502020204030204" pitchFamily="34" charset="0"/>
              </a:rPr>
              <a:t> </a:t>
            </a:r>
          </a:p>
          <a:p>
            <a:pPr indent="0" algn="just">
              <a:buNone/>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As stated in submission S160, t</a:t>
            </a:r>
            <a:r>
              <a:rPr lang="en-AU" sz="1800" kern="100" dirty="0">
                <a:effectLst/>
                <a:latin typeface="Calibri" panose="020F0502020204030204" pitchFamily="34" charset="0"/>
                <a:ea typeface="Calibri" panose="020F0502020204030204" pitchFamily="34" charset="0"/>
                <a:cs typeface="Calibri" panose="020F0502020204030204" pitchFamily="34" charset="0"/>
              </a:rPr>
              <a:t>he level of commercial activities in some centres zones (such as </a:t>
            </a:r>
            <a:r>
              <a:rPr lang="en-AU" sz="1800" kern="100" dirty="0" err="1">
                <a:effectLst/>
                <a:latin typeface="Calibri" panose="020F0502020204030204" pitchFamily="34" charset="0"/>
                <a:ea typeface="Calibri" panose="020F0502020204030204" pitchFamily="34" charset="0"/>
                <a:cs typeface="Calibri" panose="020F0502020204030204" pitchFamily="34" charset="0"/>
              </a:rPr>
              <a:t>Mazengarb</a:t>
            </a:r>
            <a:r>
              <a:rPr lang="en-AU" sz="1800" kern="100" dirty="0">
                <a:effectLst/>
                <a:latin typeface="Calibri" panose="020F0502020204030204" pitchFamily="34" charset="0"/>
                <a:ea typeface="Calibri" panose="020F0502020204030204" pitchFamily="34" charset="0"/>
                <a:cs typeface="Calibri" panose="020F0502020204030204" pitchFamily="34" charset="0"/>
              </a:rPr>
              <a:t>, Meadows &amp; Waikanae Beach) is too low to justify a 4-storey buildings within a 400m walkable catchment for Town centre and 200m walkable catchment for Local centre. </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AU" sz="1800" kern="100" dirty="0">
                <a:effectLst/>
                <a:latin typeface="Calibri" panose="020F0502020204030204" pitchFamily="34" charset="0"/>
                <a:ea typeface="Calibri" panose="020F0502020204030204" pitchFamily="34" charset="0"/>
                <a:cs typeface="Calibri" panose="020F0502020204030204" pitchFamily="34" charset="0"/>
              </a:rPr>
              <a:t>Given the existing urban built form of the District, and that the range of services is very limited in some centre zones, the reduction of the walkable catchment to 200m within the town centre and to 0m within local centre is guaranteed.  However, if a walkable catchment must be had for local centre areas, then 100m walkable catchment could more be appropriate.</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0">
              <a:buNone/>
            </a:pPr>
            <a:endParaRPr lang="en-AU" sz="1700" kern="100" dirty="0">
              <a:effectLst/>
              <a:latin typeface="Calibri" panose="020F0502020204030204" pitchFamily="34" charset="0"/>
              <a:ea typeface="Calibri" panose="020F0502020204030204" pitchFamily="34" charset="0"/>
              <a:cs typeface="Calibri" panose="020F0502020204030204" pitchFamily="34" charset="0"/>
            </a:endParaRPr>
          </a:p>
          <a:p>
            <a:pPr marL="180340" indent="0">
              <a:buNone/>
            </a:pPr>
            <a:endParaRPr lang="en-NZ" sz="17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142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151B7-0F2C-92AE-CB00-0857A693E780}"/>
              </a:ext>
            </a:extLst>
          </p:cNvPr>
          <p:cNvSpPr>
            <a:spLocks noGrp="1"/>
          </p:cNvSpPr>
          <p:nvPr>
            <p:ph idx="1"/>
          </p:nvPr>
        </p:nvSpPr>
        <p:spPr>
          <a:xfrm>
            <a:off x="838200" y="500063"/>
            <a:ext cx="10515600" cy="5886450"/>
          </a:xfrm>
        </p:spPr>
        <p:txBody>
          <a:bodyPr>
            <a:noAutofit/>
          </a:bodyPr>
          <a:lstStyle/>
          <a:p>
            <a:pPr marL="0" indent="0" algn="just">
              <a:buNone/>
            </a:pPr>
            <a:r>
              <a:rPr lang="en-AU" sz="2600" kern="100" dirty="0">
                <a:effectLst/>
                <a:latin typeface="Calibri" panose="020F0502020204030204" pitchFamily="34" charset="0"/>
                <a:ea typeface="Calibri" panose="020F0502020204030204" pitchFamily="34" charset="0"/>
                <a:cs typeface="Calibri" panose="020F0502020204030204" pitchFamily="34" charset="0"/>
              </a:rPr>
              <a:t>In relation to S160.02 requesting lower building heights to 7-storeys in the Metropolitan centre and 5-storeys in the Town centre, the </a:t>
            </a:r>
            <a:r>
              <a:rPr lang="en-AU" sz="2600" kern="100" dirty="0">
                <a:effectLst/>
                <a:latin typeface="Calibri" panose="020F0502020204030204" pitchFamily="34" charset="0"/>
                <a:ea typeface="Calibri" panose="020F0502020204030204" pitchFamily="34" charset="0"/>
                <a:cs typeface="Times New Roman" panose="02020603050405020304" pitchFamily="18" charset="0"/>
              </a:rPr>
              <a:t>Sec42A Councils officer report (Appendix B) states that </a:t>
            </a:r>
            <a:r>
              <a:rPr lang="en-AU" sz="2600" i="1"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2600" i="1" kern="100" dirty="0">
                <a:effectLst/>
                <a:latin typeface="Calibri" panose="020F0502020204030204" pitchFamily="34" charset="0"/>
                <a:ea typeface="Calibri" panose="020F0502020204030204" pitchFamily="34" charset="0"/>
                <a:cs typeface="Calibri" panose="020F0502020204030204" pitchFamily="34" charset="0"/>
              </a:rPr>
              <a:t>While the amendments to building heights requested by the submitter are not inconsistent with Policy 3 of the NPS-UD, they are inconsistent with </a:t>
            </a:r>
            <a:r>
              <a:rPr lang="en-AU" sz="2600" i="1" kern="100" dirty="0" err="1">
                <a:effectLst/>
                <a:latin typeface="Calibri" panose="020F0502020204030204" pitchFamily="34" charset="0"/>
                <a:ea typeface="Calibri" panose="020F0502020204030204" pitchFamily="34" charset="0"/>
                <a:cs typeface="Calibri" panose="020F0502020204030204" pitchFamily="34" charset="0"/>
              </a:rPr>
              <a:t>Te</a:t>
            </a:r>
            <a:r>
              <a:rPr lang="en-AU" sz="2600" i="1" kern="100" dirty="0">
                <a:effectLst/>
                <a:latin typeface="Calibri" panose="020F0502020204030204" pitchFamily="34" charset="0"/>
                <a:ea typeface="Calibri" panose="020F0502020204030204" pitchFamily="34" charset="0"/>
                <a:cs typeface="Calibri" panose="020F0502020204030204" pitchFamily="34" charset="0"/>
              </a:rPr>
              <a:t> </a:t>
            </a:r>
            <a:r>
              <a:rPr lang="en-AU" sz="2600" i="1" kern="100" dirty="0" err="1">
                <a:effectLst/>
                <a:latin typeface="Calibri" panose="020F0502020204030204" pitchFamily="34" charset="0"/>
                <a:ea typeface="Calibri" panose="020F0502020204030204" pitchFamily="34" charset="0"/>
                <a:cs typeface="Calibri" panose="020F0502020204030204" pitchFamily="34" charset="0"/>
              </a:rPr>
              <a:t>tupu</a:t>
            </a:r>
            <a:r>
              <a:rPr lang="en-AU" sz="2600" i="1" kern="100" dirty="0">
                <a:effectLst/>
                <a:latin typeface="Calibri" panose="020F0502020204030204" pitchFamily="34" charset="0"/>
                <a:ea typeface="Calibri" panose="020F0502020204030204" pitchFamily="34" charset="0"/>
                <a:cs typeface="Calibri" panose="020F0502020204030204" pitchFamily="34" charset="0"/>
              </a:rPr>
              <a:t> pai (the District Growth Strategy), which seeks that building heights up to 12- storeys are enabled in the Metropolitan Centre Zone and building heights up to 6-storeys are enabled in the Town Centre Zone”. </a:t>
            </a:r>
          </a:p>
          <a:p>
            <a:pPr marL="0" indent="0" algn="just">
              <a:buNone/>
            </a:pPr>
            <a:endParaRPr lang="en-NZ" sz="2600" i="1"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AU" sz="2600" kern="100" dirty="0">
                <a:effectLst/>
                <a:latin typeface="Calibri" panose="020F0502020204030204" pitchFamily="34" charset="0"/>
                <a:ea typeface="Calibri" panose="020F0502020204030204" pitchFamily="34" charset="0"/>
                <a:cs typeface="Calibri" panose="020F0502020204030204" pitchFamily="34" charset="0"/>
              </a:rPr>
              <a:t>Having read the </a:t>
            </a:r>
            <a:r>
              <a:rPr lang="en-AU" sz="2600" kern="100" dirty="0" err="1">
                <a:effectLst/>
                <a:latin typeface="Calibri" panose="020F0502020204030204" pitchFamily="34" charset="0"/>
                <a:ea typeface="Calibri" panose="020F0502020204030204" pitchFamily="34" charset="0"/>
                <a:cs typeface="Calibri" panose="020F0502020204030204" pitchFamily="34" charset="0"/>
              </a:rPr>
              <a:t>Te</a:t>
            </a:r>
            <a:r>
              <a:rPr lang="en-AU" sz="2600" kern="100" dirty="0">
                <a:effectLst/>
                <a:latin typeface="Calibri" panose="020F0502020204030204" pitchFamily="34" charset="0"/>
                <a:ea typeface="Calibri" panose="020F0502020204030204" pitchFamily="34" charset="0"/>
                <a:cs typeface="Calibri" panose="020F0502020204030204" pitchFamily="34" charset="0"/>
              </a:rPr>
              <a:t> </a:t>
            </a:r>
            <a:r>
              <a:rPr lang="en-AU" sz="2600" kern="100" dirty="0" err="1">
                <a:effectLst/>
                <a:latin typeface="Calibri" panose="020F0502020204030204" pitchFamily="34" charset="0"/>
                <a:ea typeface="Calibri" panose="020F0502020204030204" pitchFamily="34" charset="0"/>
                <a:cs typeface="Calibri" panose="020F0502020204030204" pitchFamily="34" charset="0"/>
              </a:rPr>
              <a:t>tupu</a:t>
            </a:r>
            <a:r>
              <a:rPr lang="en-AU" sz="2600" kern="100" dirty="0">
                <a:effectLst/>
                <a:latin typeface="Calibri" panose="020F0502020204030204" pitchFamily="34" charset="0"/>
                <a:ea typeface="Calibri" panose="020F0502020204030204" pitchFamily="34" charset="0"/>
                <a:cs typeface="Calibri" panose="020F0502020204030204" pitchFamily="34" charset="0"/>
              </a:rPr>
              <a:t> pai (the District Growth Strategy) document, we are not clear how the proposed heights were derived. It would be good to see KCDC survey results and/or consultation feedback evidence that informed the proposed heights in </a:t>
            </a:r>
            <a:r>
              <a:rPr lang="en-AU" sz="2600" kern="100" dirty="0" err="1">
                <a:effectLst/>
                <a:latin typeface="Calibri" panose="020F0502020204030204" pitchFamily="34" charset="0"/>
                <a:ea typeface="Calibri" panose="020F0502020204030204" pitchFamily="34" charset="0"/>
                <a:cs typeface="Calibri" panose="020F0502020204030204" pitchFamily="34" charset="0"/>
              </a:rPr>
              <a:t>Te</a:t>
            </a:r>
            <a:r>
              <a:rPr lang="en-AU" sz="2600" kern="100" dirty="0">
                <a:effectLst/>
                <a:latin typeface="Calibri" panose="020F0502020204030204" pitchFamily="34" charset="0"/>
                <a:ea typeface="Calibri" panose="020F0502020204030204" pitchFamily="34" charset="0"/>
                <a:cs typeface="Calibri" panose="020F0502020204030204" pitchFamily="34" charset="0"/>
              </a:rPr>
              <a:t> </a:t>
            </a:r>
            <a:r>
              <a:rPr lang="en-AU" sz="2600" kern="100" dirty="0" err="1">
                <a:effectLst/>
                <a:latin typeface="Calibri" panose="020F0502020204030204" pitchFamily="34" charset="0"/>
                <a:ea typeface="Calibri" panose="020F0502020204030204" pitchFamily="34" charset="0"/>
                <a:cs typeface="Calibri" panose="020F0502020204030204" pitchFamily="34" charset="0"/>
              </a:rPr>
              <a:t>tupu</a:t>
            </a:r>
            <a:r>
              <a:rPr lang="en-AU" sz="2600" kern="100" dirty="0">
                <a:effectLst/>
                <a:latin typeface="Calibri" panose="020F0502020204030204" pitchFamily="34" charset="0"/>
                <a:ea typeface="Calibri" panose="020F0502020204030204" pitchFamily="34" charset="0"/>
                <a:cs typeface="Calibri" panose="020F0502020204030204" pitchFamily="34" charset="0"/>
              </a:rPr>
              <a:t> pai and subsequently in PC2. Regardless, the requested amended heights as set out in S160.02 are reasonable given the existing urban built form of the District and to give effect to Policy 3(b).</a:t>
            </a:r>
            <a:endParaRPr lang="en-NZ"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25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151B7-0F2C-92AE-CB00-0857A693E780}"/>
              </a:ext>
            </a:extLst>
          </p:cNvPr>
          <p:cNvSpPr>
            <a:spLocks noGrp="1"/>
          </p:cNvSpPr>
          <p:nvPr>
            <p:ph idx="1"/>
          </p:nvPr>
        </p:nvSpPr>
        <p:spPr>
          <a:xfrm>
            <a:off x="838200" y="500063"/>
            <a:ext cx="10515600" cy="5886450"/>
          </a:xfrm>
        </p:spPr>
        <p:txBody>
          <a:bodyPr>
            <a:noAutofit/>
          </a:bodyPr>
          <a:lstStyle/>
          <a:p>
            <a:pPr marL="0" indent="0" algn="just">
              <a:buNone/>
            </a:pPr>
            <a:r>
              <a:rPr lang="en-AU" sz="2000" kern="100" dirty="0">
                <a:effectLst/>
                <a:latin typeface="Calibri" panose="020F0502020204030204" pitchFamily="34" charset="0"/>
                <a:ea typeface="Calibri" panose="020F0502020204030204" pitchFamily="34" charset="0"/>
                <a:cs typeface="Calibri" panose="020F0502020204030204" pitchFamily="34" charset="0"/>
              </a:rPr>
              <a:t>I would like to bring to the Panel’s attention a few points for consideration:</a:t>
            </a:r>
          </a:p>
          <a:p>
            <a:pPr marL="0" indent="0" algn="just">
              <a:buNone/>
            </a:pPr>
            <a:endParaRPr lang="en-NZ"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AU" sz="2000" kern="100" dirty="0">
                <a:effectLst/>
                <a:latin typeface="Calibri" panose="020F0502020204030204" pitchFamily="34" charset="0"/>
                <a:ea typeface="Calibri" panose="020F0502020204030204" pitchFamily="34" charset="0"/>
                <a:cs typeface="Calibri" panose="020F0502020204030204" pitchFamily="34" charset="0"/>
              </a:rPr>
              <a:t>it is important that any proposed height is sensitive to its surrounding environment and that </a:t>
            </a:r>
            <a:r>
              <a:rPr lang="en-AU" sz="2000" kern="100" dirty="0">
                <a:latin typeface="Calibri" panose="020F0502020204030204" pitchFamily="34" charset="0"/>
                <a:cs typeface="Calibri" panose="020F0502020204030204" pitchFamily="34" charset="0"/>
              </a:rPr>
              <a:t>integrates well into the existing built form of the District being low density and predominately one storey dwellings</a:t>
            </a:r>
            <a:r>
              <a:rPr lang="en-NZ" sz="2000" kern="100" dirty="0">
                <a:latin typeface="Calibri" panose="020F0502020204030204" pitchFamily="34" charset="0"/>
                <a:cs typeface="Calibri" panose="020F0502020204030204" pitchFamily="34" charset="0"/>
              </a:rPr>
              <a:t> </a:t>
            </a:r>
            <a:r>
              <a:rPr lang="en-AU" sz="2000" kern="100" dirty="0">
                <a:latin typeface="Calibri" panose="020F0502020204030204" pitchFamily="34" charset="0"/>
                <a:cs typeface="Calibri" panose="020F0502020204030204" pitchFamily="34" charset="0"/>
              </a:rPr>
              <a:t>. The character of the existing built form in areas of Kapiti is documented in the Urban Perspectives/</a:t>
            </a:r>
            <a:r>
              <a:rPr lang="en-AU" sz="2000" kern="100" dirty="0" err="1">
                <a:latin typeface="Calibri" panose="020F0502020204030204" pitchFamily="34" charset="0"/>
                <a:cs typeface="Calibri" panose="020F0502020204030204" pitchFamily="34" charset="0"/>
              </a:rPr>
              <a:t>Boffa</a:t>
            </a:r>
            <a:r>
              <a:rPr lang="en-AU" sz="2000" kern="100" dirty="0">
                <a:latin typeface="Calibri" panose="020F0502020204030204" pitchFamily="34" charset="0"/>
                <a:cs typeface="Calibri" panose="020F0502020204030204" pitchFamily="34" charset="0"/>
              </a:rPr>
              <a:t> </a:t>
            </a:r>
            <a:r>
              <a:rPr lang="en-AU" sz="2000" kern="100" dirty="0" err="1">
                <a:latin typeface="Calibri" panose="020F0502020204030204" pitchFamily="34" charset="0"/>
                <a:cs typeface="Calibri" panose="020F0502020204030204" pitchFamily="34" charset="0"/>
              </a:rPr>
              <a:t>Miskell</a:t>
            </a:r>
            <a:r>
              <a:rPr lang="en-AU" sz="2000" kern="100" dirty="0">
                <a:latin typeface="Calibri" panose="020F0502020204030204" pitchFamily="34" charset="0"/>
                <a:cs typeface="Calibri" panose="020F0502020204030204" pitchFamily="34" charset="0"/>
              </a:rPr>
              <a:t> Character Assessment updates dated June 2022.</a:t>
            </a:r>
          </a:p>
          <a:p>
            <a:pPr marL="0" lvl="0" indent="0" algn="just">
              <a:buNone/>
            </a:pPr>
            <a:r>
              <a:rPr lang="en-AU" sz="20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https://www.kapiticoast.govt.nz/media/jnupdttn/pc2_s32_appendixi_characterassessmentwaikanaebeach.pdf</a:t>
            </a:r>
            <a:r>
              <a:rPr lang="en-AU" sz="2000" kern="100" dirty="0">
                <a:effectLst/>
                <a:latin typeface="Calibri" panose="020F0502020204030204" pitchFamily="34" charset="0"/>
                <a:ea typeface="Calibri" panose="020F0502020204030204" pitchFamily="34" charset="0"/>
                <a:cs typeface="Calibri" panose="020F0502020204030204" pitchFamily="34" charset="0"/>
              </a:rPr>
              <a:t> </a:t>
            </a:r>
            <a:r>
              <a:rPr lang="en-AU" sz="20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https://www.kapiticoast.govt.nz/media/ox2jcsx5/pc2_s32_appendixh_characterassessmentraumatibeach.pdfhttps://www.kapiticoast.govt.nz/media/ovmj4oap/pc2_s32_appendixj_characterassessmentotakibeach.pdf</a:t>
            </a:r>
            <a:endParaRPr lang="en-NZ"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buFont typeface="+mj-lt"/>
              <a:buAutoNum type="arabicPeriod" startAt="2"/>
            </a:pPr>
            <a:r>
              <a:rPr lang="en-AU" sz="2000" kern="100" dirty="0">
                <a:effectLst/>
                <a:latin typeface="Calibri" panose="020F0502020204030204" pitchFamily="34" charset="0"/>
                <a:ea typeface="Calibri" panose="020F0502020204030204" pitchFamily="34" charset="0"/>
                <a:cs typeface="Calibri" panose="020F0502020204030204" pitchFamily="34" charset="0"/>
              </a:rPr>
              <a:t>there is no explanation in the Sec32 report or </a:t>
            </a:r>
            <a:r>
              <a:rPr lang="en-AU" sz="2000" kern="100" dirty="0" err="1">
                <a:effectLst/>
                <a:latin typeface="Calibri" panose="020F0502020204030204" pitchFamily="34" charset="0"/>
                <a:ea typeface="Calibri" panose="020F0502020204030204" pitchFamily="34" charset="0"/>
                <a:cs typeface="Calibri" panose="020F0502020204030204" pitchFamily="34" charset="0"/>
              </a:rPr>
              <a:t>Te</a:t>
            </a:r>
            <a:r>
              <a:rPr lang="en-AU" sz="2000" kern="100" dirty="0">
                <a:effectLst/>
                <a:latin typeface="Calibri" panose="020F0502020204030204" pitchFamily="34" charset="0"/>
                <a:ea typeface="Calibri" panose="020F0502020204030204" pitchFamily="34" charset="0"/>
                <a:cs typeface="Calibri" panose="020F0502020204030204" pitchFamily="34" charset="0"/>
              </a:rPr>
              <a:t> </a:t>
            </a:r>
            <a:r>
              <a:rPr lang="en-AU" sz="2000" kern="100" dirty="0" err="1">
                <a:effectLst/>
                <a:latin typeface="Calibri" panose="020F0502020204030204" pitchFamily="34" charset="0"/>
                <a:ea typeface="Calibri" panose="020F0502020204030204" pitchFamily="34" charset="0"/>
                <a:cs typeface="Calibri" panose="020F0502020204030204" pitchFamily="34" charset="0"/>
              </a:rPr>
              <a:t>tupu</a:t>
            </a:r>
            <a:r>
              <a:rPr lang="en-AU" sz="2000" kern="100" dirty="0">
                <a:effectLst/>
                <a:latin typeface="Calibri" panose="020F0502020204030204" pitchFamily="34" charset="0"/>
                <a:ea typeface="Calibri" panose="020F0502020204030204" pitchFamily="34" charset="0"/>
                <a:cs typeface="Calibri" panose="020F0502020204030204" pitchFamily="34" charset="0"/>
              </a:rPr>
              <a:t> pai (the District Growth Strategy) about the choice of building heights</a:t>
            </a: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kern="100" dirty="0">
                <a:effectLst/>
                <a:latin typeface="Calibri" panose="020F0502020204030204" pitchFamily="34" charset="0"/>
                <a:ea typeface="Calibri" panose="020F0502020204030204" pitchFamily="34" charset="0"/>
                <a:cs typeface="Calibri" panose="020F0502020204030204" pitchFamily="34" charset="0"/>
              </a:rPr>
              <a:t>in some areas of the District. </a:t>
            </a:r>
          </a:p>
          <a:p>
            <a:pPr marL="457200" lvl="0" indent="-457200" algn="just">
              <a:buFont typeface="+mj-lt"/>
              <a:buAutoNum type="arabicPeriod" startAt="2"/>
            </a:pPr>
            <a:r>
              <a:rPr lang="en-AU" sz="2000" kern="100" dirty="0">
                <a:effectLst/>
                <a:latin typeface="Calibri" panose="020F0502020204030204" pitchFamily="34" charset="0"/>
                <a:ea typeface="Calibri" panose="020F0502020204030204" pitchFamily="34" charset="0"/>
                <a:cs typeface="Calibri" panose="020F0502020204030204" pitchFamily="34" charset="0"/>
              </a:rPr>
              <a:t>appropriate investigations of the level of commercial activity and community services in the centre zones must be undertaken by KCDC to establish whether the proposed building heights are commensurate with the level of commercial activity and community services in the centre zones of the District. </a:t>
            </a:r>
            <a:endParaRPr lang="en-NZ"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947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151B7-0F2C-92AE-CB00-0857A693E780}"/>
              </a:ext>
            </a:extLst>
          </p:cNvPr>
          <p:cNvSpPr>
            <a:spLocks noGrp="1"/>
          </p:cNvSpPr>
          <p:nvPr>
            <p:ph idx="1"/>
          </p:nvPr>
        </p:nvSpPr>
        <p:spPr>
          <a:xfrm>
            <a:off x="838200" y="500063"/>
            <a:ext cx="10515600" cy="5886450"/>
          </a:xfrm>
        </p:spPr>
        <p:txBody>
          <a:bodyPr>
            <a:noAutofit/>
          </a:bodyPr>
          <a:lstStyle/>
          <a:p>
            <a:pPr marL="342900" lvl="0" indent="-342900" algn="just">
              <a:buFont typeface="+mj-lt"/>
              <a:buAutoNum type="arabicPeriod" startAt="4"/>
            </a:pPr>
            <a:r>
              <a:rPr lang="en-AU" sz="2400" kern="100" dirty="0">
                <a:effectLst/>
                <a:latin typeface="Calibri" panose="020F0502020204030204" pitchFamily="34" charset="0"/>
                <a:ea typeface="Calibri" panose="020F0502020204030204" pitchFamily="34" charset="0"/>
                <a:cs typeface="Calibri" panose="020F0502020204030204" pitchFamily="34" charset="0"/>
              </a:rPr>
              <a:t>the very low level of commercial and community activities in local centres do not justify up to 4 storey buildings within a 200m walkable catchment and higher intensification </a:t>
            </a:r>
            <a:r>
              <a:rPr lang="en-AU" sz="2400" kern="100" dirty="0">
                <a:latin typeface="Calibri" panose="020F0502020204030204" pitchFamily="34" charset="0"/>
                <a:cs typeface="Calibri" panose="020F0502020204030204" pitchFamily="34" charset="0"/>
              </a:rPr>
              <a:t>of residential zone (GRZ) </a:t>
            </a:r>
            <a:r>
              <a:rPr lang="en-AU" sz="2400" kern="100" dirty="0">
                <a:effectLst/>
                <a:latin typeface="Calibri" panose="020F0502020204030204" pitchFamily="34" charset="0"/>
                <a:ea typeface="Calibri" panose="020F0502020204030204" pitchFamily="34" charset="0"/>
                <a:cs typeface="Calibri" panose="020F0502020204030204" pitchFamily="34" charset="0"/>
              </a:rPr>
              <a:t>around the local centre zones should be removed. Alternatively, the reduction of the walkable catchment from 200m to 100m, and this walkable catchment applicable only to </a:t>
            </a:r>
            <a:r>
              <a:rPr lang="en-AU" sz="2400" kern="100" dirty="0" err="1">
                <a:effectLst/>
                <a:latin typeface="Calibri" panose="020F0502020204030204" pitchFamily="34" charset="0"/>
                <a:ea typeface="Calibri" panose="020F0502020204030204" pitchFamily="34" charset="0"/>
                <a:cs typeface="Calibri" panose="020F0502020204030204" pitchFamily="34" charset="0"/>
              </a:rPr>
              <a:t>Kenakena</a:t>
            </a:r>
            <a:r>
              <a:rPr lang="en-AU" sz="2400" kern="100" dirty="0">
                <a:effectLst/>
                <a:latin typeface="Calibri" panose="020F0502020204030204" pitchFamily="34" charset="0"/>
                <a:ea typeface="Calibri" panose="020F0502020204030204" pitchFamily="34" charset="0"/>
                <a:cs typeface="Calibri" panose="020F0502020204030204" pitchFamily="34" charset="0"/>
              </a:rPr>
              <a:t> and Raumati South local centres.</a:t>
            </a:r>
            <a:endParaRPr lang="en-N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startAt="4"/>
            </a:pPr>
            <a:r>
              <a:rPr lang="en-AU" sz="2400" kern="100" dirty="0">
                <a:effectLst/>
                <a:latin typeface="Calibri" panose="020F0502020204030204" pitchFamily="34" charset="0"/>
                <a:ea typeface="Calibri" panose="020F0502020204030204" pitchFamily="34" charset="0"/>
                <a:cs typeface="Calibri" panose="020F0502020204030204" pitchFamily="34" charset="0"/>
              </a:rPr>
              <a:t>height up to 5-storeys within town centre zones and height of up to 4 storeys within a 200m walkable catchment from edge of the town centre, seems more appropriate to achieve efficient integration with the existing urban built form and sense of place of the surrounding residential area whilst given effect to policy 3(d).</a:t>
            </a:r>
            <a:endParaRPr lang="en-N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startAt="4"/>
            </a:pPr>
            <a:r>
              <a:rPr lang="en-AU" sz="2400" kern="100" dirty="0">
                <a:effectLst/>
                <a:latin typeface="Calibri" panose="020F0502020204030204" pitchFamily="34" charset="0"/>
                <a:ea typeface="Calibri" panose="020F0502020204030204" pitchFamily="34" charset="0"/>
                <a:cs typeface="Calibri" panose="020F0502020204030204" pitchFamily="34" charset="0"/>
              </a:rPr>
              <a:t>Taking into consideration the existing urban built form of the District and that policy 3(b) requires building heights of at least 6 storeys, proposing up to 12 storeys high buildings within the Metropolitan Centre zone (i.e. Paraparaumu centre) doesn’t seem to be justifiable. Heights up to 7 storeys again is more appropriate to achieve efficient integration with the existing urban form and sense of place, whilst given effect to policy 3(b).</a:t>
            </a:r>
            <a:endParaRPr lang="en-NZ"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291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EEB8ED6-9142-4A11-B029-18DDE98C4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9151B7-0F2C-92AE-CB00-0857A693E780}"/>
              </a:ext>
            </a:extLst>
          </p:cNvPr>
          <p:cNvSpPr>
            <a:spLocks noGrp="1"/>
          </p:cNvSpPr>
          <p:nvPr>
            <p:ph idx="1"/>
          </p:nvPr>
        </p:nvSpPr>
        <p:spPr>
          <a:xfrm>
            <a:off x="7346717" y="369836"/>
            <a:ext cx="4698566" cy="6118326"/>
          </a:xfrm>
        </p:spPr>
        <p:txBody>
          <a:bodyPr>
            <a:normAutofit fontScale="92500" lnSpcReduction="10000"/>
          </a:bodyPr>
          <a:lstStyle/>
          <a:p>
            <a:pPr marL="342900" lvl="0" indent="-342900" algn="just">
              <a:buFont typeface="+mj-lt"/>
              <a:buAutoNum type="arabicPeriod" startAt="7"/>
            </a:pPr>
            <a:r>
              <a:rPr lang="en-AU" sz="3200" kern="100" dirty="0">
                <a:effectLst/>
                <a:latin typeface="Calibri" panose="020F0502020204030204" pitchFamily="34" charset="0"/>
                <a:ea typeface="Calibri" panose="020F0502020204030204" pitchFamily="34" charset="0"/>
                <a:cs typeface="Calibri" panose="020F0502020204030204" pitchFamily="34" charset="0"/>
              </a:rPr>
              <a:t>it is best to concentrate up to 6 storey high buildings closer to the Metropolitan zone and to avoid isolated high-rise developments on the other side of Kapiti Expressway that are not compatible and/or complementary with the existing urban built form around Milne Drive and around Kiwi Road. This concentration could be achieved by the reduction of the walkable catchment to 400m.</a:t>
            </a:r>
            <a:endParaRPr lang="en-NZ"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0">
              <a:buNone/>
            </a:pPr>
            <a:endParaRPr lang="en-AU" sz="1700" kern="100" dirty="0">
              <a:effectLst/>
              <a:latin typeface="Calibri" panose="020F0502020204030204" pitchFamily="34" charset="0"/>
              <a:ea typeface="Calibri" panose="020F0502020204030204" pitchFamily="34" charset="0"/>
              <a:cs typeface="Calibri" panose="020F0502020204030204" pitchFamily="34" charset="0"/>
            </a:endParaRPr>
          </a:p>
          <a:p>
            <a:pPr marL="180340" indent="0">
              <a:buNone/>
            </a:pPr>
            <a:endParaRPr lang="en-NZ" sz="17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309521B-26DB-3CEC-B7D4-D54CC8D7A0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17" y="254000"/>
            <a:ext cx="7200000" cy="6118325"/>
          </a:xfrm>
          <a:prstGeom prst="rect">
            <a:avLst/>
          </a:prstGeom>
        </p:spPr>
      </p:pic>
    </p:spTree>
    <p:extLst>
      <p:ext uri="{BB962C8B-B14F-4D97-AF65-F5344CB8AC3E}">
        <p14:creationId xmlns:p14="http://schemas.microsoft.com/office/powerpoint/2010/main" val="359504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EEB8ED6-9142-4A11-B029-18DDE98C4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9151B7-0F2C-92AE-CB00-0857A693E780}"/>
              </a:ext>
            </a:extLst>
          </p:cNvPr>
          <p:cNvSpPr>
            <a:spLocks noGrp="1"/>
          </p:cNvSpPr>
          <p:nvPr>
            <p:ph idx="1"/>
          </p:nvPr>
        </p:nvSpPr>
        <p:spPr>
          <a:xfrm>
            <a:off x="5651500" y="369836"/>
            <a:ext cx="6241383" cy="6118326"/>
          </a:xfrm>
        </p:spPr>
        <p:txBody>
          <a:bodyPr>
            <a:normAutofit fontScale="92500"/>
          </a:bodyPr>
          <a:lstStyle/>
          <a:p>
            <a:pPr marL="342900" lvl="0" indent="-342900" algn="just">
              <a:buFont typeface="+mj-lt"/>
              <a:buAutoNum type="arabicPeriod" startAt="8"/>
            </a:pPr>
            <a:r>
              <a:rPr lang="en-AU" kern="100" dirty="0">
                <a:effectLst/>
                <a:latin typeface="Calibri" panose="020F0502020204030204" pitchFamily="34" charset="0"/>
                <a:ea typeface="Calibri" panose="020F0502020204030204" pitchFamily="34" charset="0"/>
                <a:cs typeface="Times New Roman" panose="02020603050405020304" pitchFamily="18" charset="0"/>
              </a:rPr>
              <a:t>We would like to see a revised application of policy 3, the amendment of walkable catchments and building heights proposed by PC2 to the ones shown in the table, and such further or other consequential amendment as required to give effect to the table shown. </a:t>
            </a:r>
            <a:endParaRPr lang="en-NZ"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startAt="8"/>
            </a:pPr>
            <a:r>
              <a:rPr lang="en-AU" kern="100" dirty="0">
                <a:effectLst/>
                <a:latin typeface="Calibri" panose="020F0502020204030204" pitchFamily="34" charset="0"/>
                <a:ea typeface="Calibri" panose="020F0502020204030204" pitchFamily="34" charset="0"/>
                <a:cs typeface="Times New Roman" panose="02020603050405020304" pitchFamily="18" charset="0"/>
              </a:rPr>
              <a:t>We oppose to all parts of Kainga Ora submission that attempts to go beyond the level of intensification proposed by PC2, and those parts of submission S122 should be rejected as recommended by the </a:t>
            </a:r>
            <a:r>
              <a:rPr lang="en-AU" kern="100" dirty="0">
                <a:effectLst/>
                <a:latin typeface="Calibri" panose="020F0502020204030204" pitchFamily="34" charset="0"/>
                <a:ea typeface="Calibri" panose="020F0502020204030204" pitchFamily="34" charset="0"/>
                <a:cs typeface="Calibri" panose="020F0502020204030204" pitchFamily="34" charset="0"/>
              </a:rPr>
              <a:t>Sec42A Councils officer report (Appendix B).</a:t>
            </a:r>
            <a:endParaRPr lang="en-NZ"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buNone/>
            </a:pPr>
            <a:r>
              <a:rPr lang="en-AU" kern="100" dirty="0">
                <a:effectLst/>
                <a:latin typeface="Calibri" panose="020F0502020204030204" pitchFamily="34" charset="0"/>
                <a:ea typeface="Calibri" panose="020F0502020204030204" pitchFamily="34" charset="0"/>
                <a:cs typeface="Times New Roman" panose="02020603050405020304" pitchFamily="18" charset="0"/>
              </a:rPr>
              <a:t>Happy to provide any clarification or answer any questions by the Panel.</a:t>
            </a:r>
            <a:endParaRPr lang="en-NZ"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0">
              <a:buNone/>
            </a:pPr>
            <a:endParaRPr lang="en-AU" sz="1700" kern="100" dirty="0">
              <a:effectLst/>
              <a:latin typeface="Calibri" panose="020F0502020204030204" pitchFamily="34" charset="0"/>
              <a:ea typeface="Calibri" panose="020F0502020204030204" pitchFamily="34" charset="0"/>
              <a:cs typeface="Calibri" panose="020F0502020204030204" pitchFamily="34" charset="0"/>
            </a:endParaRPr>
          </a:p>
          <a:p>
            <a:pPr marL="180340" indent="0">
              <a:buNone/>
            </a:pPr>
            <a:endParaRPr lang="en-NZ" sz="17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EB1A26E-BD36-BD83-6364-5F9E1A6158B3}"/>
              </a:ext>
            </a:extLst>
          </p:cNvPr>
          <p:cNvPicPr>
            <a:picLocks noChangeAspect="1"/>
          </p:cNvPicPr>
          <p:nvPr/>
        </p:nvPicPr>
        <p:blipFill>
          <a:blip r:embed="rId3"/>
          <a:stretch>
            <a:fillRect/>
          </a:stretch>
        </p:blipFill>
        <p:spPr>
          <a:xfrm>
            <a:off x="143517" y="188999"/>
            <a:ext cx="5190483" cy="6480000"/>
          </a:xfrm>
          <a:prstGeom prst="rect">
            <a:avLst/>
          </a:prstGeom>
        </p:spPr>
      </p:pic>
    </p:spTree>
    <p:extLst>
      <p:ext uri="{BB962C8B-B14F-4D97-AF65-F5344CB8AC3E}">
        <p14:creationId xmlns:p14="http://schemas.microsoft.com/office/powerpoint/2010/main" val="457337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Document" ma:contentTypeID="0x010100CA0A04C9D51C074EA2C6C795C3A1B8CE00895670D29052064A967F08F14703EF19" ma:contentTypeVersion="127" ma:contentTypeDescription="Create a new document." ma:contentTypeScope="" ma:versionID="d5edd30875cb7de48005558101db49c6">
  <xsd:schema xmlns:xsd="http://www.w3.org/2001/XMLSchema" xmlns:xs="http://www.w3.org/2001/XMLSchema" xmlns:p="http://schemas.microsoft.com/office/2006/metadata/properties" xmlns:ns2="15ffb055-6eb4-45a1-bc20-bf2ac0d420da" xmlns:ns3="44f1fc5f-b325-4eee-aff1-f819b799bcaf" xmlns:ns4="4f9c820c-e7e2-444d-97ee-45f2b3485c1d" xmlns:ns5="725c79e5-42ce-4aa0-ac78-b6418001f0d2" xmlns:ns6="c91a514c-9034-4fa3-897a-8352025b26ed" xmlns:ns7="55bcd593-d4c7-4359-a33f-8fe16413171d" xmlns:ns8="efad6874-dfac-4743-a7f3-1121524c9c44" xmlns:ns9="6218fdc2-9e9b-4fea-8511-98557a9494f1" targetNamespace="http://schemas.microsoft.com/office/2006/metadata/properties" ma:root="true" ma:fieldsID="18b6157318167ba319a2d1e0751dab74" ns2:_="" ns3:_="" ns4:_="" ns5:_="" ns6:_="" ns7:_="" ns8:_="" ns9:_="">
    <xsd:import namespace="15ffb055-6eb4-45a1-bc20-bf2ac0d420da"/>
    <xsd:import namespace="44f1fc5f-b325-4eee-aff1-f819b799bcaf"/>
    <xsd:import namespace="4f9c820c-e7e2-444d-97ee-45f2b3485c1d"/>
    <xsd:import namespace="725c79e5-42ce-4aa0-ac78-b6418001f0d2"/>
    <xsd:import namespace="c91a514c-9034-4fa3-897a-8352025b26ed"/>
    <xsd:import namespace="55bcd593-d4c7-4359-a33f-8fe16413171d"/>
    <xsd:import namespace="efad6874-dfac-4743-a7f3-1121524c9c44"/>
    <xsd:import namespace="6218fdc2-9e9b-4fea-8511-98557a9494f1"/>
    <xsd:element name="properties">
      <xsd:complexType>
        <xsd:sequence>
          <xsd:element name="documentManagement">
            <xsd:complexType>
              <xsd:all>
                <xsd:element ref="ns2:KeyWords" minOccurs="0"/>
                <xsd:element ref="ns3:Comments" minOccurs="0"/>
                <xsd:element ref="ns4:DocumentType" minOccurs="0"/>
                <xsd:element ref="ns4:Narrative" minOccurs="0"/>
                <xsd:element ref="ns2:SecurityClassification" minOccurs="0"/>
                <xsd:element ref="ns4:Subactivity" minOccurs="0"/>
                <xsd:element ref="ns4:Case" minOccurs="0"/>
                <xsd:element ref="ns4:RelatedPeople" minOccurs="0"/>
                <xsd:element ref="ns4:CategoryName" minOccurs="0"/>
                <xsd:element ref="ns4:CategoryValue" minOccurs="0"/>
                <xsd:element ref="ns4:BusinessValue" minOccurs="0"/>
                <xsd:element ref="ns4:FunctionGroup" minOccurs="0"/>
                <xsd:element ref="ns4:Function" minOccurs="0"/>
                <xsd:element ref="ns4:PRAType" minOccurs="0"/>
                <xsd:element ref="ns4:PRADate1" minOccurs="0"/>
                <xsd:element ref="ns4:PRADate2" minOccurs="0"/>
                <xsd:element ref="ns4:PRADate3" minOccurs="0"/>
                <xsd:element ref="ns4:PRADateDisposal" minOccurs="0"/>
                <xsd:element ref="ns4:PRADateTrigger" minOccurs="0"/>
                <xsd:element ref="ns4:PRAText1" minOccurs="0"/>
                <xsd:element ref="ns4:PRAText2" minOccurs="0"/>
                <xsd:element ref="ns4:PRAText3" minOccurs="0"/>
                <xsd:element ref="ns4:PRAText4" minOccurs="0"/>
                <xsd:element ref="ns4:PRAText5" minOccurs="0"/>
                <xsd:element ref="ns4:AggregationStatus" minOccurs="0"/>
                <xsd:element ref="ns4:Project" minOccurs="0"/>
                <xsd:element ref="ns4:Activity" minOccurs="0"/>
                <xsd:element ref="ns5:AggregationNarrative" minOccurs="0"/>
                <xsd:element ref="ns6:Channel" minOccurs="0"/>
                <xsd:element ref="ns6:Team" minOccurs="0"/>
                <xsd:element ref="ns6:Level2" minOccurs="0"/>
                <xsd:element ref="ns6:Level3" minOccurs="0"/>
                <xsd:element ref="ns6:Year" minOccurs="0"/>
                <xsd:element ref="ns7:ServiceRequestNumber" minOccurs="0"/>
                <xsd:element ref="ns7:InternalOnly" minOccurs="0"/>
                <xsd:element ref="ns8:FilePath" minOccurs="0"/>
                <xsd:element ref="ns8:FolderPath" minOccurs="0"/>
                <xsd:element ref="ns9:MediaServiceMetadata" minOccurs="0"/>
                <xsd:element ref="ns9:MediaServiceFastMetadata" minOccurs="0"/>
                <xsd:element ref="ns9:MediaServiceAutoKeyPoints" minOccurs="0"/>
                <xsd:element ref="ns9:MediaServiceKeyPoints" minOccurs="0"/>
                <xsd:element ref="ns9:MediaServiceAutoTags" minOccurs="0"/>
                <xsd:element ref="ns9:MediaServiceOCR" minOccurs="0"/>
                <xsd:element ref="ns9:MediaServiceGenerationTime" minOccurs="0"/>
                <xsd:element ref="ns9:MediaServiceEventHashCode" minOccurs="0"/>
                <xsd:element ref="ns9:MediaServiceDateTaken" minOccurs="0"/>
                <xsd:element ref="ns9:MediaLengthInSeconds" minOccurs="0"/>
                <xsd:element ref="ns9:Status" minOccurs="0"/>
                <xsd:element ref="ns9:lcf76f155ced4ddcb4097134ff3c332f" minOccurs="0"/>
                <xsd:element ref="ns8:TaxCatchAll" minOccurs="0"/>
                <xsd:element ref="ns8:SharedWithUsers" minOccurs="0"/>
                <xsd:element ref="ns8:SharedWithDetails" minOccurs="0"/>
                <xsd:element ref="ns9: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8" nillable="true" ma:displayName="Key Words" ma:internalName="KeyWords" ma:readOnly="false">
      <xsd:simpleType>
        <xsd:restriction base="dms:Note">
          <xsd:maxLength value="255"/>
        </xsd:restriction>
      </xsd:simpleType>
    </xsd:element>
    <xsd:element name="SecurityClassification" ma:index="12"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44f1fc5f-b325-4eee-aff1-f819b799bcaf" elementFormDefault="qualified">
    <xsd:import namespace="http://schemas.microsoft.com/office/2006/documentManagement/types"/>
    <xsd:import namespace="http://schemas.microsoft.com/office/infopath/2007/PartnerControls"/>
    <xsd:element name="Comments" ma:index="9" nillable="true" ma:displayName="Comments" ma:internalName="Comme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0" nillable="true" ma:displayName="Document Type" ma:format="Dropdown" ma:hidden="true"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Narrative" ma:index="11" nillable="true" ma:displayName="Narrative" ma:hidden="true" ma:internalName="Narrative" ma:readOnly="false">
      <xsd:simpleType>
        <xsd:restriction base="dms:Note"/>
      </xsd:simpleType>
    </xsd:element>
    <xsd:element name="Subactivity" ma:index="13" nillable="true" ma:displayName="Subactivity" ma:default="Plan Changes" ma:format="Dropdown" ma:hidden="true" ma:internalName="Subactivity" ma:readOnly="false">
      <xsd:simpleType>
        <xsd:union memberTypes="dms:Text">
          <xsd:simpleType>
            <xsd:restriction base="dms:Choice">
              <xsd:enumeration value="Appeals"/>
              <xsd:enumeration value="Council Decision"/>
              <xsd:enumeration value="Hearings"/>
              <xsd:enumeration value="Consultation"/>
              <xsd:enumeration value="Final Document"/>
              <xsd:enumeration value="Notifications"/>
              <xsd:enumeration value="Preparation"/>
              <xsd:enumeration value="Submissions"/>
              <xsd:enumeration value="Project planning"/>
              <xsd:enumeration value="Procurement"/>
              <xsd:enumeration value="Plan Changes"/>
            </xsd:restriction>
          </xsd:simpleType>
        </xsd:union>
      </xsd:simpleType>
    </xsd:element>
    <xsd:element name="Case" ma:index="14" nillable="true" ma:displayName="Case" ma:default="NA" ma:hidden="true" ma:internalName="Case" ma:readOnly="false">
      <xsd:simpleType>
        <xsd:restriction base="dms:Text">
          <xsd:maxLength value="255"/>
        </xsd:restriction>
      </xsd:simpleType>
    </xsd:element>
    <xsd:element name="RelatedPeople" ma:index="15"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6" nillable="true" ma:displayName="Category 1" ma:default="NA" ma:hidden="true" ma:internalName="CategoryName" ma:readOnly="false">
      <xsd:simpleType>
        <xsd:restriction base="dms:Text">
          <xsd:maxLength value="255"/>
        </xsd:restriction>
      </xsd:simpleType>
    </xsd:element>
    <xsd:element name="CategoryValue" ma:index="17" nillable="true" ma:displayName="Category 2" ma:default="NA" ma:hidden="true" ma:internalName="CategoryValue" ma:readOnly="false">
      <xsd:simpleType>
        <xsd:restriction base="dms:Text">
          <xsd:maxLength value="255"/>
        </xsd:restriction>
      </xsd:simpleType>
    </xsd:element>
    <xsd:element name="BusinessValue" ma:index="18" nillable="true" ma:displayName="Business Value" ma:hidden="true" ma:internalName="BusinessValue" ma:readOnly="false">
      <xsd:simpleType>
        <xsd:restriction base="dms:Text">
          <xsd:maxLength value="255"/>
        </xsd:restriction>
      </xsd:simpleType>
    </xsd:element>
    <xsd:element name="FunctionGroup" ma:index="19" nillable="true" ma:displayName="Function Group" ma:default="Policy and Planning" ma:hidden="true" ma:internalName="FunctionGroup" ma:readOnly="false">
      <xsd:simpleType>
        <xsd:restriction base="dms:Text">
          <xsd:maxLength value="255"/>
        </xsd:restriction>
      </xsd:simpleType>
    </xsd:element>
    <xsd:element name="Function" ma:index="20" nillable="true" ma:displayName="Function" ma:default="District Planning" ma:hidden="true" ma:internalName="Function" ma:readOnly="false">
      <xsd:simpleType>
        <xsd:restriction base="dms:Text">
          <xsd:maxLength value="255"/>
        </xsd:restriction>
      </xsd:simpleType>
    </xsd:element>
    <xsd:element name="PRAType" ma:index="21" nillable="true" ma:displayName="PRA Type" ma:default="Doc" ma:hidden="true" ma:indexed="true" ma:internalName="PRAType">
      <xsd:simpleType>
        <xsd:restriction base="dms:Text">
          <xsd:maxLength value="255"/>
        </xsd:restriction>
      </xsd:simpleType>
    </xsd:element>
    <xsd:element name="PRADate1" ma:index="22" nillable="true" ma:displayName="PRA Date 1" ma:format="DateOnly" ma:hidden="true" ma:internalName="PRADate1" ma:readOnly="false">
      <xsd:simpleType>
        <xsd:restriction base="dms:DateTime"/>
      </xsd:simpleType>
    </xsd:element>
    <xsd:element name="PRADate2" ma:index="23" nillable="true" ma:displayName="PRA Date 2" ma:format="DateOnly" ma:hidden="true" ma:internalName="PRADate2" ma:readOnly="false">
      <xsd:simpleType>
        <xsd:restriction base="dms:DateTime"/>
      </xsd:simpleType>
    </xsd:element>
    <xsd:element name="PRADate3" ma:index="24" nillable="true" ma:displayName="PRA Date 3" ma:format="DateOnly" ma:hidden="true" ma:internalName="PRADate3" ma:readOnly="false">
      <xsd:simpleType>
        <xsd:restriction base="dms:DateTime"/>
      </xsd:simpleType>
    </xsd:element>
    <xsd:element name="PRADateDisposal" ma:index="25" nillable="true" ma:displayName="PRA Date Disposal" ma:format="DateOnly" ma:hidden="true" ma:internalName="PRADateDisposal" ma:readOnly="false">
      <xsd:simpleType>
        <xsd:restriction base="dms:DateTime"/>
      </xsd:simpleType>
    </xsd:element>
    <xsd:element name="PRADateTrigger" ma:index="26" nillable="true" ma:displayName="PRA Date Trigger" ma:format="DateOnly" ma:hidden="true" ma:internalName="PRADateTrigger" ma:readOnly="false">
      <xsd:simpleType>
        <xsd:restriction base="dms:DateTime"/>
      </xsd:simpleType>
    </xsd:element>
    <xsd:element name="PRAText1" ma:index="27" nillable="true" ma:displayName="PRA Text 1" ma:hidden="true" ma:internalName="PRAText1" ma:readOnly="false">
      <xsd:simpleType>
        <xsd:restriction base="dms:Text">
          <xsd:maxLength value="255"/>
        </xsd:restriction>
      </xsd:simpleType>
    </xsd:element>
    <xsd:element name="PRAText2" ma:index="28" nillable="true" ma:displayName="PRA Text 2" ma:hidden="true" ma:internalName="PRAText2" ma:readOnly="false">
      <xsd:simpleType>
        <xsd:restriction base="dms:Text">
          <xsd:maxLength value="255"/>
        </xsd:restriction>
      </xsd:simpleType>
    </xsd:element>
    <xsd:element name="PRAText3" ma:index="29" nillable="true" ma:displayName="PRA Text 3" ma:hidden="true" ma:internalName="PRAText3" ma:readOnly="false">
      <xsd:simpleType>
        <xsd:restriction base="dms:Text">
          <xsd:maxLength value="255"/>
        </xsd:restriction>
      </xsd:simpleType>
    </xsd:element>
    <xsd:element name="PRAText4" ma:index="30" nillable="true" ma:displayName="PRA Text 4" ma:hidden="true" ma:internalName="PRAText4" ma:readOnly="false">
      <xsd:simpleType>
        <xsd:restriction base="dms:Text">
          <xsd:maxLength value="255"/>
        </xsd:restriction>
      </xsd:simpleType>
    </xsd:element>
    <xsd:element name="PRAText5" ma:index="31" nillable="true" ma:displayName="PRA Text 5" ma:hidden="true" ma:internalName="PRAText5" ma:readOnly="false">
      <xsd:simpleType>
        <xsd:restriction base="dms:Text">
          <xsd:maxLength value="255"/>
        </xsd:restriction>
      </xsd:simpleType>
    </xsd:element>
    <xsd:element name="AggregationStatus" ma:index="32" nillable="true" ma:displayName="Aggregation Status" ma:default="Normal" ma:format="Dropdown" ma:hidden="true" ma:internalName="AggregationStatus" ma:readOnly="false">
      <xsd:simpleType>
        <xsd:union memberTypes="dms:Text">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union>
      </xsd:simpleType>
    </xsd:element>
    <xsd:element name="Project" ma:index="33" nillable="true" ma:displayName="Project" ma:default="NA" ma:hidden="true" ma:internalName="Project" ma:readOnly="false">
      <xsd:simpleType>
        <xsd:restriction base="dms:Text">
          <xsd:maxLength value="255"/>
        </xsd:restriction>
      </xsd:simpleType>
    </xsd:element>
    <xsd:element name="Activity" ma:index="34" nillable="true" ma:displayName="Activity" ma:default="Operative District Plan 21 and subsequent changes"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5"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6" nillable="true" ma:displayName="Channel" ma:default="NA" ma:hidden="true" ma:internalName="Channel" ma:readOnly="false">
      <xsd:simpleType>
        <xsd:restriction base="dms:Text">
          <xsd:maxLength value="255"/>
        </xsd:restriction>
      </xsd:simpleType>
    </xsd:element>
    <xsd:element name="Team" ma:index="37" nillable="true" ma:displayName="Team" ma:default="" ma:hidden="true" ma:internalName="Team" ma:readOnly="false">
      <xsd:simpleType>
        <xsd:restriction base="dms:Text">
          <xsd:maxLength value="255"/>
        </xsd:restriction>
      </xsd:simpleType>
    </xsd:element>
    <xsd:element name="Level2" ma:index="38" nillable="true" ma:displayName="Level2" ma:hidden="true" ma:internalName="Level2" ma:readOnly="false">
      <xsd:simpleType>
        <xsd:restriction base="dms:Text">
          <xsd:maxLength value="255"/>
        </xsd:restriction>
      </xsd:simpleType>
    </xsd:element>
    <xsd:element name="Level3" ma:index="39" nillable="true" ma:displayName="Level3" ma:hidden="true" ma:internalName="Level3" ma:readOnly="false">
      <xsd:simpleType>
        <xsd:restriction base="dms:Text">
          <xsd:maxLength value="255"/>
        </xsd:restriction>
      </xsd:simpleType>
    </xsd:element>
    <xsd:element name="Year" ma:index="40" nillable="true" ma:displayName="Year"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bcd593-d4c7-4359-a33f-8fe16413171d" elementFormDefault="qualified">
    <xsd:import namespace="http://schemas.microsoft.com/office/2006/documentManagement/types"/>
    <xsd:import namespace="http://schemas.microsoft.com/office/infopath/2007/PartnerControls"/>
    <xsd:element name="ServiceRequestNumber" ma:index="41" nillable="true" ma:displayName="Service Request Number" ma:internalName="ServiceRequestNumber" ma:readOnly="false">
      <xsd:simpleType>
        <xsd:restriction base="dms:Text">
          <xsd:maxLength value="255"/>
        </xsd:restriction>
      </xsd:simpleType>
    </xsd:element>
    <xsd:element name="InternalOnly" ma:index="42" nillable="true" ma:displayName="Internal Only" ma:default="0" ma:internalName="InternalOnly"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fad6874-dfac-4743-a7f3-1121524c9c44" elementFormDefault="qualified">
    <xsd:import namespace="http://schemas.microsoft.com/office/2006/documentManagement/types"/>
    <xsd:import namespace="http://schemas.microsoft.com/office/infopath/2007/PartnerControls"/>
    <xsd:element name="FilePath" ma:index="43" nillable="true" ma:displayName="FilePath" ma:hidden="true" ma:internalName="FilePath" ma:readOnly="false">
      <xsd:simpleType>
        <xsd:restriction base="dms:Text">
          <xsd:maxLength value="255"/>
        </xsd:restriction>
      </xsd:simpleType>
    </xsd:element>
    <xsd:element name="FolderPath" ma:index="44" nillable="true" ma:displayName="FolderPath" ma:hidden="true" ma:internalName="FolderPath" ma:readOnly="false">
      <xsd:simpleType>
        <xsd:restriction base="dms:Text">
          <xsd:maxLength value="255"/>
        </xsd:restriction>
      </xsd:simpleType>
    </xsd:element>
    <xsd:element name="TaxCatchAll" ma:index="58" nillable="true" ma:displayName="Taxonomy Catch All Column" ma:hidden="true" ma:list="{d67eb01b-f520-45a7-aea1-2810e353cc65}" ma:internalName="TaxCatchAll" ma:showField="CatchAllData" ma:web="efad6874-dfac-4743-a7f3-1121524c9c44">
      <xsd:complexType>
        <xsd:complexContent>
          <xsd:extension base="dms:MultiChoiceLookup">
            <xsd:sequence>
              <xsd:element name="Value" type="dms:Lookup" maxOccurs="unbounded" minOccurs="0" nillable="true"/>
            </xsd:sequence>
          </xsd:extension>
        </xsd:complexContent>
      </xsd:complexType>
    </xsd:element>
    <xsd:element name="SharedWithUsers" ma:index="5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18fdc2-9e9b-4fea-8511-98557a9494f1" elementFormDefault="qualified">
    <xsd:import namespace="http://schemas.microsoft.com/office/2006/documentManagement/types"/>
    <xsd:import namespace="http://schemas.microsoft.com/office/infopath/2007/PartnerControls"/>
    <xsd:element name="MediaServiceMetadata" ma:index="45" nillable="true" ma:displayName="MediaServiceMetadata" ma:hidden="true" ma:internalName="MediaServiceMetadata" ma:readOnly="true">
      <xsd:simpleType>
        <xsd:restriction base="dms:Note"/>
      </xsd:simpleType>
    </xsd:element>
    <xsd:element name="MediaServiceFastMetadata" ma:index="46" nillable="true" ma:displayName="MediaServiceFastMetadata" ma:hidden="true" ma:internalName="MediaServiceFastMetadata" ma:readOnly="true">
      <xsd:simpleType>
        <xsd:restriction base="dms:Note"/>
      </xsd:simpleType>
    </xsd:element>
    <xsd:element name="MediaServiceAutoKeyPoints" ma:index="47" nillable="true" ma:displayName="MediaServiceAutoKeyPoints" ma:hidden="true" ma:internalName="MediaServiceAutoKeyPoints" ma:readOnly="true">
      <xsd:simpleType>
        <xsd:restriction base="dms:Note"/>
      </xsd:simpleType>
    </xsd:element>
    <xsd:element name="MediaServiceKeyPoints" ma:index="48" nillable="true" ma:displayName="KeyPoints" ma:internalName="MediaServiceKeyPoints" ma:readOnly="true">
      <xsd:simpleType>
        <xsd:restriction base="dms:Note">
          <xsd:maxLength value="255"/>
        </xsd:restriction>
      </xsd:simpleType>
    </xsd:element>
    <xsd:element name="MediaServiceAutoTags" ma:index="49" nillable="true" ma:displayName="Tags" ma:internalName="MediaServiceAutoTags" ma:readOnly="true">
      <xsd:simpleType>
        <xsd:restriction base="dms:Text"/>
      </xsd:simpleType>
    </xsd:element>
    <xsd:element name="MediaServiceOCR" ma:index="50" nillable="true" ma:displayName="Extracted Text" ma:internalName="MediaServiceOCR" ma:readOnly="true">
      <xsd:simpleType>
        <xsd:restriction base="dms:Note">
          <xsd:maxLength value="255"/>
        </xsd:restriction>
      </xsd:simpleType>
    </xsd:element>
    <xsd:element name="MediaServiceGenerationTime" ma:index="51" nillable="true" ma:displayName="MediaServiceGenerationTime" ma:hidden="true" ma:internalName="MediaServiceGenerationTime" ma:readOnly="true">
      <xsd:simpleType>
        <xsd:restriction base="dms:Text"/>
      </xsd:simpleType>
    </xsd:element>
    <xsd:element name="MediaServiceEventHashCode" ma:index="52" nillable="true" ma:displayName="MediaServiceEventHashCode" ma:hidden="true" ma:internalName="MediaServiceEventHashCode" ma:readOnly="true">
      <xsd:simpleType>
        <xsd:restriction base="dms:Text"/>
      </xsd:simpleType>
    </xsd:element>
    <xsd:element name="MediaServiceDateTaken" ma:index="53" nillable="true" ma:displayName="MediaServiceDateTaken" ma:hidden="true" ma:internalName="MediaServiceDateTaken" ma:readOnly="true">
      <xsd:simpleType>
        <xsd:restriction base="dms:Text"/>
      </xsd:simpleType>
    </xsd:element>
    <xsd:element name="MediaLengthInSeconds" ma:index="54" nillable="true" ma:displayName="MediaLengthInSeconds" ma:hidden="true" ma:internalName="MediaLengthInSeconds" ma:readOnly="true">
      <xsd:simpleType>
        <xsd:restriction base="dms:Unknown"/>
      </xsd:simpleType>
    </xsd:element>
    <xsd:element name="Status" ma:index="55" nillable="true" ma:displayName="Status" ma:format="Dropdown" ma:internalName="Status">
      <xsd:simpleType>
        <xsd:restriction base="dms:Choice">
          <xsd:enumeration value="Current"/>
          <xsd:enumeration value="Choice 3"/>
          <xsd:enumeration value="Potential"/>
        </xsd:restriction>
      </xsd:simpleType>
    </xsd:element>
    <xsd:element name="lcf76f155ced4ddcb4097134ff3c332f" ma:index="57" nillable="true" ma:taxonomy="true" ma:internalName="lcf76f155ced4ddcb4097134ff3c332f" ma:taxonomyFieldName="MediaServiceImageTags" ma:displayName="Image Tags" ma:readOnly="false" ma:fieldId="{5cf76f15-5ced-4ddc-b409-7134ff3c332f}" ma:taxonomyMulti="true" ma:sspId="c1a1cba4-1f74-403f-95b2-fb9a3922aed4" ma:termSetId="09814cd3-568e-fe90-9814-8d621ff8fb84" ma:anchorId="fba54fb3-c3e1-fe81-a776-ca4b69148c4d" ma:open="true" ma:isKeyword="false">
      <xsd:complexType>
        <xsd:sequence>
          <xsd:element ref="pc:Terms" minOccurs="0" maxOccurs="1"/>
        </xsd:sequence>
      </xsd:complexType>
    </xsd:element>
    <xsd:element name="MediaServiceLocation" ma:index="6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bactivity xmlns="4f9c820c-e7e2-444d-97ee-45f2b3485c1d">9 Hearings</Subactivity>
    <BusinessValue xmlns="4f9c820c-e7e2-444d-97ee-45f2b3485c1d" xsi:nil="true"/>
    <PRADateDisposal xmlns="4f9c820c-e7e2-444d-97ee-45f2b3485c1d" xsi:nil="true"/>
    <ServiceRequestNumber xmlns="55bcd593-d4c7-4359-a33f-8fe16413171d" xsi:nil="true"/>
    <Status xmlns="6218fdc2-9e9b-4fea-8511-98557a9494f1" xsi:nil="true"/>
    <KeyWords xmlns="15ffb055-6eb4-45a1-bc20-bf2ac0d420da" xsi:nil="true"/>
    <SecurityClassification xmlns="15ffb055-6eb4-45a1-bc20-bf2ac0d420da" xsi:nil="true"/>
    <InternalOnly xmlns="55bcd593-d4c7-4359-a33f-8fe16413171d">false</InternalOnly>
    <FolderPath xmlns="efad6874-dfac-4743-a7f3-1121524c9c44" xsi:nil="true"/>
    <PRADate3 xmlns="4f9c820c-e7e2-444d-97ee-45f2b3485c1d" xsi:nil="true"/>
    <PRAText5 xmlns="4f9c820c-e7e2-444d-97ee-45f2b3485c1d" xsi:nil="true"/>
    <Level2 xmlns="c91a514c-9034-4fa3-897a-8352025b26ed" xsi:nil="true"/>
    <Activity xmlns="4f9c820c-e7e2-444d-97ee-45f2b3485c1d">Operative District Plan 21 and subsequent changes</Activity>
    <lcf76f155ced4ddcb4097134ff3c332f xmlns="6218fdc2-9e9b-4fea-8511-98557a9494f1">
      <Terms xmlns="http://schemas.microsoft.com/office/infopath/2007/PartnerControls"/>
    </lcf76f155ced4ddcb4097134ff3c332f>
    <AggregationStatus xmlns="4f9c820c-e7e2-444d-97ee-45f2b3485c1d">Normal</AggregationStatus>
    <Comments xmlns="44f1fc5f-b325-4eee-aff1-f819b799bcaf" xsi:nil="true"/>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Team xmlns="c91a514c-9034-4fa3-897a-8352025b26ed" xsi:nil="true"/>
    <Project xmlns="4f9c820c-e7e2-444d-97ee-45f2b3485c1d">NA</Project>
    <FunctionGroup xmlns="4f9c820c-e7e2-444d-97ee-45f2b3485c1d">Policy and Planning</FunctionGroup>
    <Function xmlns="4f9c820c-e7e2-444d-97ee-45f2b3485c1d">District Planning</Function>
    <FilePath xmlns="efad6874-dfac-4743-a7f3-1121524c9c44" xsi:nil="true"/>
    <RelatedPeople xmlns="4f9c820c-e7e2-444d-97ee-45f2b3485c1d">
      <UserInfo>
        <DisplayName/>
        <AccountId xsi:nil="true"/>
        <AccountType/>
      </UserInfo>
    </RelatedPeople>
    <AggregationNarrative xmlns="725c79e5-42ce-4aa0-ac78-b6418001f0d2" xsi:nil="true"/>
    <Channel xmlns="c91a514c-9034-4fa3-897a-8352025b26ed">NA</Channel>
    <PRAType xmlns="4f9c820c-e7e2-444d-97ee-45f2b3485c1d">Doc</PRAType>
    <PRADate1 xmlns="4f9c820c-e7e2-444d-97ee-45f2b3485c1d" xsi:nil="true"/>
    <DocumentType xmlns="4f9c820c-e7e2-444d-97ee-45f2b3485c1d" xsi:nil="true"/>
    <PRAText3 xmlns="4f9c820c-e7e2-444d-97ee-45f2b3485c1d" xsi:nil="true"/>
    <Year xmlns="c91a514c-9034-4fa3-897a-8352025b26ed" xsi:nil="true"/>
    <TaxCatchAll xmlns="efad6874-dfac-4743-a7f3-1121524c9c44" xsi:nil="true"/>
    <Narrative xmlns="4f9c820c-e7e2-444d-97ee-45f2b3485c1d" xsi:nil="true"/>
    <CategoryName xmlns="4f9c820c-e7e2-444d-97ee-45f2b3485c1d">PC2 - Intensification (Urban Development 22)</CategoryName>
    <PRADateTrigger xmlns="4f9c820c-e7e2-444d-97ee-45f2b3485c1d" xsi:nil="true"/>
    <PRAText2 xmlns="4f9c820c-e7e2-444d-97ee-45f2b3485c1d" xsi:nil="true"/>
  </documentManagement>
</p:properties>
</file>

<file path=customXml/itemProps1.xml><?xml version="1.0" encoding="utf-8"?>
<ds:datastoreItem xmlns:ds="http://schemas.openxmlformats.org/officeDocument/2006/customXml" ds:itemID="{AE8C739E-A7CE-49C7-BCCC-B8C3D85B49B5}">
  <ds:schemaRefs>
    <ds:schemaRef ds:uri="http://schemas.microsoft.com/sharepoint/v3/contenttype/forms"/>
  </ds:schemaRefs>
</ds:datastoreItem>
</file>

<file path=customXml/itemProps2.xml><?xml version="1.0" encoding="utf-8"?>
<ds:datastoreItem xmlns:ds="http://schemas.openxmlformats.org/officeDocument/2006/customXml" ds:itemID="{63E258A8-C03B-4F7F-9F23-24FC69D0F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ffb055-6eb4-45a1-bc20-bf2ac0d420da"/>
    <ds:schemaRef ds:uri="44f1fc5f-b325-4eee-aff1-f819b799bcaf"/>
    <ds:schemaRef ds:uri="4f9c820c-e7e2-444d-97ee-45f2b3485c1d"/>
    <ds:schemaRef ds:uri="725c79e5-42ce-4aa0-ac78-b6418001f0d2"/>
    <ds:schemaRef ds:uri="c91a514c-9034-4fa3-897a-8352025b26ed"/>
    <ds:schemaRef ds:uri="55bcd593-d4c7-4359-a33f-8fe16413171d"/>
    <ds:schemaRef ds:uri="efad6874-dfac-4743-a7f3-1121524c9c44"/>
    <ds:schemaRef ds:uri="6218fdc2-9e9b-4fea-8511-98557a9494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61DF2E-57C3-45EF-8FB2-75B92131743D}">
  <ds:schemaRefs>
    <ds:schemaRef ds:uri="http://www.w3.org/XML/1998/namespace"/>
    <ds:schemaRef ds:uri="c91a514c-9034-4fa3-897a-8352025b26ed"/>
    <ds:schemaRef ds:uri="http://schemas.microsoft.com/office/2006/documentManagement/types"/>
    <ds:schemaRef ds:uri="http://purl.org/dc/elements/1.1/"/>
    <ds:schemaRef ds:uri="15ffb055-6eb4-45a1-bc20-bf2ac0d420da"/>
    <ds:schemaRef ds:uri="4f9c820c-e7e2-444d-97ee-45f2b3485c1d"/>
    <ds:schemaRef ds:uri="efad6874-dfac-4743-a7f3-1121524c9c44"/>
    <ds:schemaRef ds:uri="http://schemas.microsoft.com/office/2006/metadata/properties"/>
    <ds:schemaRef ds:uri="http://schemas.microsoft.com/office/infopath/2007/PartnerControls"/>
    <ds:schemaRef ds:uri="725c79e5-42ce-4aa0-ac78-b6418001f0d2"/>
    <ds:schemaRef ds:uri="http://purl.org/dc/dcmitype/"/>
    <ds:schemaRef ds:uri="http://schemas.openxmlformats.org/package/2006/metadata/core-properties"/>
    <ds:schemaRef ds:uri="55bcd593-d4c7-4359-a33f-8fe16413171d"/>
    <ds:schemaRef ds:uri="6218fdc2-9e9b-4fea-8511-98557a9494f1"/>
    <ds:schemaRef ds:uri="44f1fc5f-b325-4eee-aff1-f819b799bca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544</TotalTime>
  <Words>1423</Words>
  <Application>Microsoft Office PowerPoint</Application>
  <PresentationFormat>Widescreen</PresentationFormat>
  <Paragraphs>34</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ArialMT</vt:lpstr>
      <vt:lpstr>Calibri</vt:lpstr>
      <vt:lpstr>Calibri Light</vt:lpstr>
      <vt:lpstr>Times New Roman</vt:lpstr>
      <vt:lpstr>Office Theme</vt:lpstr>
      <vt:lpstr>Submissions S160, S160.FS.3 &amp; S221.FS.1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Gomez</dc:creator>
  <cp:lastModifiedBy>Kate Morgan-Riggir</cp:lastModifiedBy>
  <cp:revision>22</cp:revision>
  <dcterms:created xsi:type="dcterms:W3CDTF">2023-03-22T03:24:46Z</dcterms:created>
  <dcterms:modified xsi:type="dcterms:W3CDTF">2023-04-10T23:50:11Z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0x010100CA0A04C9D51C074EA2C6C795C3A1B8CE00895670D29052064A967F08F14703EF19</vt:lpwstr>
  </property>
</Properties>
</file>