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8"/>
  </p:notesMasterIdLst>
  <p:sldIdLst>
    <p:sldId id="301" r:id="rId6"/>
    <p:sldId id="299" r:id="rId7"/>
    <p:sldId id="297" r:id="rId8"/>
    <p:sldId id="296" r:id="rId9"/>
    <p:sldId id="285" r:id="rId10"/>
    <p:sldId id="295" r:id="rId11"/>
    <p:sldId id="294" r:id="rId12"/>
    <p:sldId id="287" r:id="rId13"/>
    <p:sldId id="289" r:id="rId14"/>
    <p:sldId id="300" r:id="rId15"/>
    <p:sldId id="298" r:id="rId16"/>
    <p:sldId id="293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FD9B"/>
    <a:srgbClr val="9ECFE7"/>
    <a:srgbClr val="F18F1E"/>
    <a:srgbClr val="000000"/>
    <a:srgbClr val="17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406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750" y="1"/>
            <a:ext cx="2945405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200"/>
            </a:lvl1pPr>
          </a:lstStyle>
          <a:p>
            <a:fld id="{A706F9D3-172F-4FF8-A29F-61A42732F13B}" type="datetimeFigureOut">
              <a:rPr lang="en-NZ" smtClean="0"/>
              <a:t>21/11/2024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94" tIns="44097" rIns="88194" bIns="44097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27" y="4777782"/>
            <a:ext cx="5438140" cy="3907834"/>
          </a:xfrm>
          <a:prstGeom prst="rect">
            <a:avLst/>
          </a:prstGeom>
        </p:spPr>
        <p:txBody>
          <a:bodyPr vert="horz" lIns="88194" tIns="44097" rIns="88194" bIns="4409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305"/>
            <a:ext cx="2945406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750" y="9429305"/>
            <a:ext cx="2945405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200"/>
            </a:lvl1pPr>
          </a:lstStyle>
          <a:p>
            <a:fld id="{76E41D33-8D19-4449-8E92-FD76D4973B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955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41D33-8D19-4449-8E92-FD76D4973B2B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8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41D33-8D19-4449-8E92-FD76D4973B2B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1685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41D33-8D19-4449-8E92-FD76D4973B2B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9815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41D33-8D19-4449-8E92-FD76D4973B2B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496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41D33-8D19-4449-8E92-FD76D4973B2B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951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7CAFA-E621-5258-0DEF-375311893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3C896-FA5D-0DA2-D4DF-F31EDCEAF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EECC9-15CC-2443-9F40-2DFA5390D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1DEA-7B06-450F-B507-79E6ADBDB55D}" type="datetimeFigureOut">
              <a:rPr lang="en-NZ" smtClean="0"/>
              <a:t>21/11/2024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4CBF2-0E69-1084-A0F1-031037C73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24E8D-0E6F-FA33-778E-B438C78A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B201-EAE7-4F23-BE62-8A5F839C949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214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092D6-4C62-A241-F05E-8C663833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67BE1-5B15-CB52-576A-F7C1ED570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96DF5-2DCC-0280-1DBA-E31EB9EC6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1DEA-7B06-450F-B507-79E6ADBDB55D}" type="datetimeFigureOut">
              <a:rPr lang="en-NZ" smtClean="0"/>
              <a:t>21/11/2024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67F51-54AA-DF30-37AB-A2A6FC83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CAB06-1788-0832-4ABE-6F24BE53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B201-EAE7-4F23-BE62-8A5F839C949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667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3E20ED-F565-CD8E-7908-9EA0D61E22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FCEB8-7393-01A9-E9EA-6F06C44BB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77D5D-FF79-5881-055A-D4DD93ED6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1DEA-7B06-450F-B507-79E6ADBDB55D}" type="datetimeFigureOut">
              <a:rPr lang="en-NZ" smtClean="0"/>
              <a:t>21/11/2024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1586D-487D-7B8F-BC22-53FD8945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895D5-AE8A-0B05-715F-140CA192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B201-EAE7-4F23-BE62-8A5F839C949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3172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7CAFA-E621-5258-0DEF-375311893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3C896-FA5D-0DA2-D4DF-F31EDCEAF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EECC9-15CC-2443-9F40-2DFA5390D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1DEA-7B06-450F-B507-79E6ADBDB55D}" type="datetimeFigureOut">
              <a:rPr lang="en-NZ" smtClean="0"/>
              <a:t>21/11/2024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4CBF2-0E69-1084-A0F1-031037C73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24E8D-0E6F-FA33-778E-B438C78A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B201-EAE7-4F23-BE62-8A5F839C949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2143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545C5-0E31-AE9B-2BD7-96C92936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B8B73-592A-1684-159B-A4613A2FF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B1CF9-0776-4886-A272-ACD4C2711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1DEA-7B06-450F-B507-79E6ADBDB55D}" type="datetimeFigureOut">
              <a:rPr lang="en-NZ" smtClean="0"/>
              <a:t>21/11/2024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455BD-0E6D-5C5C-8421-4AF01792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FB6C-B1D9-044F-F4E5-1417281F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B201-EAE7-4F23-BE62-8A5F839C949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013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545C5-0E31-AE9B-2BD7-96C92936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B8B73-592A-1684-159B-A4613A2FF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B1CF9-0776-4886-A272-ACD4C2711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1DEA-7B06-450F-B507-79E6ADBDB55D}" type="datetimeFigureOut">
              <a:rPr lang="en-NZ" smtClean="0"/>
              <a:t>21/11/2024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455BD-0E6D-5C5C-8421-4AF01792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FB6C-B1D9-044F-F4E5-1417281F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B201-EAE7-4F23-BE62-8A5F839C949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364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CABB9-46E5-3F09-BD84-F6059ED3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11AFE-2D78-78F6-3E55-09DEC98BE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0986A-8598-5086-A6BD-6280D486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1DEA-7B06-450F-B507-79E6ADBDB55D}" type="datetimeFigureOut">
              <a:rPr lang="en-NZ" smtClean="0"/>
              <a:t>21/11/2024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B981F-41BA-F313-DF93-18A6E8EA6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190A9-4B5F-62DD-C885-9CA97327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B201-EAE7-4F23-BE62-8A5F839C949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618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AAC0-C66D-E965-0EAD-41A15D76D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022AC-B682-550B-3318-6620AF6FE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14279-07A9-851F-19A8-E5FEAD1FA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E235F-1BC6-5DBD-0E70-FC46B54A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1DEA-7B06-450F-B507-79E6ADBDB55D}" type="datetimeFigureOut">
              <a:rPr lang="en-NZ" smtClean="0"/>
              <a:t>21/11/2024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EA277-75BC-C819-AE15-8C4C259E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68115-55C6-D70C-2577-33BAEA47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B201-EAE7-4F23-BE62-8A5F839C949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567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4391B-EEED-955B-C68C-79389886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73B52-C9BD-54B6-3C07-DF359FA82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ECB5B-A42C-B45B-7846-C832D65EE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6220A-F869-E10D-20B0-1E0EC0ABE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BD9EE2-4082-8232-62E6-D8FA0C7AA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42DD61-BAA4-5EEF-0CFB-F4BCD8689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1DEA-7B06-450F-B507-79E6ADBDB55D}" type="datetimeFigureOut">
              <a:rPr lang="en-NZ" smtClean="0"/>
              <a:t>21/11/2024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9EFF5-2038-95C8-3082-2F28082C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55C04C-586D-8CEE-1972-56294B4E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B201-EAE7-4F23-BE62-8A5F839C949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17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207BA-B8E0-F899-FA89-773C31A5E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EC5C-70D2-D4CE-9CFA-8240F2879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1DEA-7B06-450F-B507-79E6ADBDB55D}" type="datetimeFigureOut">
              <a:rPr lang="en-NZ" smtClean="0"/>
              <a:t>21/11/2024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202A8-1330-44C5-E778-624DEE1B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9738DA-D634-A0E7-1E9D-EE91E079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B201-EAE7-4F23-BE62-8A5F839C949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545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5AA6E-43B7-3F8F-92FB-648AA3CD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1DEA-7B06-450F-B507-79E6ADBDB55D}" type="datetimeFigureOut">
              <a:rPr lang="en-NZ" smtClean="0"/>
              <a:t>21/11/2024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25D83-4EA0-7598-2820-5DAA5D33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279E4-9D6D-6D36-DE44-9054F9FD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B201-EAE7-4F23-BE62-8A5F839C949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390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03B2-6779-494C-C189-BC1C543F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E5884-542A-B123-A713-C0116B8F6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DE14C-25D8-F7B8-2D96-5E9B97FAE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C542F-C1B6-3FB2-3BB2-3F381A56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1DEA-7B06-450F-B507-79E6ADBDB55D}" type="datetimeFigureOut">
              <a:rPr lang="en-NZ" smtClean="0"/>
              <a:t>21/11/2024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DF7BE-7011-4429-69D2-A0822E5A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DED80-B499-F42B-57AF-88D8FC82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B201-EAE7-4F23-BE62-8A5F839C949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851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5364-1D9D-C1ED-A173-88BB4897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B19D45-40B8-B8C5-36EC-2BA28451C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9023D-24DB-7C92-451D-78B59FBD5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50F41-40E5-F13E-ACEC-636FF060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1DEA-7B06-450F-B507-79E6ADBDB55D}" type="datetimeFigureOut">
              <a:rPr lang="en-NZ" smtClean="0"/>
              <a:t>21/11/2024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740A5-0307-8C17-BA52-6306E016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B6DDD-FD51-9EEA-F584-2BBADF26C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B201-EAE7-4F23-BE62-8A5F839C949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0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E38A38-37FE-AB64-4CDC-1AAC115B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165E0-96E7-C4BC-86E2-E136FCC6B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69054-36A2-BFEB-070A-920448D1F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BB1DEA-7B06-450F-B507-79E6ADBDB55D}" type="datetimeFigureOut">
              <a:rPr lang="en-NZ" smtClean="0"/>
              <a:t>21/11/2024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B856E-31B7-16D4-42F2-412DC1F51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6A9A1-1A48-67F4-30EA-B92C8DCAD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16B201-EAE7-4F23-BE62-8A5F839C949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578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E38A38-37FE-AB64-4CDC-1AAC115B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165E0-96E7-C4BC-86E2-E136FCC6B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69054-36A2-BFEB-070A-920448D1F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BB1DEA-7B06-450F-B507-79E6ADBDB55D}" type="datetimeFigureOut">
              <a:rPr lang="en-NZ" smtClean="0"/>
              <a:t>21/11/2024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B856E-31B7-16D4-42F2-412DC1F51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6A9A1-1A48-67F4-30EA-B92C8DCAD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16B201-EAE7-4F23-BE62-8A5F839C949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578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5.svg"/><Relationship Id="rId5" Type="http://schemas.openxmlformats.org/officeDocument/2006/relationships/image" Target="../media/image14.svg"/><Relationship Id="rId10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86403A-2567-989F-3105-54C3BA4AB2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442691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D9318-30A4-4C2A-3AFB-58A5FD034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9517" y="3685237"/>
            <a:ext cx="5553307" cy="1385311"/>
          </a:xfrm>
        </p:spPr>
        <p:txBody>
          <a:bodyPr>
            <a:normAutofit fontScale="85000" lnSpcReduction="20000"/>
          </a:bodyPr>
          <a:lstStyle/>
          <a:p>
            <a:r>
              <a:rPr lang="en-GB" b="1" u="sng">
                <a:solidFill>
                  <a:schemeClr val="tx2"/>
                </a:solidFill>
              </a:rPr>
              <a:t>Focusing on:</a:t>
            </a:r>
          </a:p>
          <a:p>
            <a:r>
              <a:rPr lang="en-GB" b="1">
                <a:solidFill>
                  <a:schemeClr val="tx2"/>
                </a:solidFill>
              </a:rPr>
              <a:t>Site analysis</a:t>
            </a:r>
          </a:p>
          <a:p>
            <a:r>
              <a:rPr lang="en-GB" b="1">
                <a:solidFill>
                  <a:schemeClr val="tx2"/>
                </a:solidFill>
              </a:rPr>
              <a:t>Implementation</a:t>
            </a:r>
          </a:p>
          <a:p>
            <a:r>
              <a:rPr lang="en-GB" b="1">
                <a:solidFill>
                  <a:schemeClr val="tx2"/>
                </a:solidFill>
              </a:rPr>
              <a:t>Tourism links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532A61-5B7C-4F95-EEB3-DE644D6DB37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01831" y="5871116"/>
            <a:ext cx="3835260" cy="822175"/>
            <a:chOff x="201831" y="5871116"/>
            <a:chExt cx="3835260" cy="822175"/>
          </a:xfrm>
        </p:grpSpPr>
        <p:pic>
          <p:nvPicPr>
            <p:cNvPr id="4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4A0C9998-89A8-784D-6487-139A22BC989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181" y="5871116"/>
              <a:ext cx="1549910" cy="714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E3F1A792-50A3-F964-285D-D90D353DEE9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41" t="33845" r="23163" b="36830"/>
            <a:stretch/>
          </p:blipFill>
          <p:spPr>
            <a:xfrm>
              <a:off x="201831" y="5934171"/>
              <a:ext cx="1953640" cy="708962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CE56193-1DA7-07AA-2E22-60159552348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2281692" y="5911275"/>
              <a:ext cx="0" cy="78201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158E68E1-C4CC-2391-1A6A-2D0B6D36A864}"/>
              </a:ext>
            </a:extLst>
          </p:cNvPr>
          <p:cNvSpPr txBox="1">
            <a:spLocks/>
          </p:cNvSpPr>
          <p:nvPr/>
        </p:nvSpPr>
        <p:spPr>
          <a:xfrm>
            <a:off x="4665716" y="1051354"/>
            <a:ext cx="7308443" cy="21214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chemeClr val="tx2"/>
                </a:solidFill>
              </a:rPr>
              <a:t>Council Workshop </a:t>
            </a:r>
          </a:p>
          <a:p>
            <a:endParaRPr lang="en-GB" b="1">
              <a:solidFill>
                <a:schemeClr val="tx2"/>
              </a:solidFill>
            </a:endParaRPr>
          </a:p>
          <a:p>
            <a:r>
              <a:rPr lang="en-GB" b="1">
                <a:solidFill>
                  <a:schemeClr val="accent2">
                    <a:lumMod val="50000"/>
                  </a:schemeClr>
                </a:solidFill>
              </a:rPr>
              <a:t>Freedom Camping Policy 2012 Review</a:t>
            </a:r>
            <a:endParaRPr lang="en-NZ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86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86403A-2567-989F-3105-54C3BA4AB2A4}"/>
              </a:ext>
            </a:extLst>
          </p:cNvPr>
          <p:cNvSpPr/>
          <p:nvPr/>
        </p:nvSpPr>
        <p:spPr>
          <a:xfrm>
            <a:off x="0" y="5857875"/>
            <a:ext cx="12192000" cy="10001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80A7F-A985-9EAA-AAE1-F3087508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3" y="165100"/>
            <a:ext cx="11080814" cy="779463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NZ" sz="3600" b="1">
                <a:solidFill>
                  <a:schemeClr val="bg1"/>
                </a:solidFill>
              </a:rPr>
              <a:t>Benefits and impacts of new approach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D9318-30A4-4C2A-3AFB-58A5FD034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93" y="1602818"/>
            <a:ext cx="4014326" cy="83995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chemeClr val="tx2"/>
                </a:solidFill>
              </a:rPr>
              <a:t>Ability to enforce compliance with site restrictions/conditions and prohibitions through bylaw</a:t>
            </a:r>
          </a:p>
        </p:txBody>
      </p:sp>
      <p:pic>
        <p:nvPicPr>
          <p:cNvPr id="6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94F63E61-BABA-485C-6DE6-6D793E6C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979" y="5917297"/>
            <a:ext cx="1911927" cy="88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E001713-2E85-CA28-9FD2-1CA29DDDD9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33845" r="23163" b="36830"/>
          <a:stretch/>
        </p:blipFill>
        <p:spPr>
          <a:xfrm>
            <a:off x="7305966" y="5977403"/>
            <a:ext cx="2101421" cy="76259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243577-128F-7275-6334-9D42CCC9ED04}"/>
              </a:ext>
            </a:extLst>
          </p:cNvPr>
          <p:cNvCxnSpPr>
            <a:cxnSpLocks/>
          </p:cNvCxnSpPr>
          <p:nvPr/>
        </p:nvCxnSpPr>
        <p:spPr>
          <a:xfrm>
            <a:off x="9698491" y="5957457"/>
            <a:ext cx="0" cy="78201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CA215BC-13D2-BD24-0184-C42AA1F77CCE}"/>
              </a:ext>
            </a:extLst>
          </p:cNvPr>
          <p:cNvSpPr txBox="1"/>
          <p:nvPr/>
        </p:nvSpPr>
        <p:spPr>
          <a:xfrm>
            <a:off x="4739269" y="1145726"/>
            <a:ext cx="3424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400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Self-contained freedom camping at any site within 200m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2D827-F510-7E91-5997-B4C634387E68}"/>
              </a:ext>
            </a:extLst>
          </p:cNvPr>
          <p:cNvSpPr txBox="1"/>
          <p:nvPr/>
        </p:nvSpPr>
        <p:spPr>
          <a:xfrm>
            <a:off x="4773385" y="3480974"/>
            <a:ext cx="2198916" cy="1172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1100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2) Amenity value; proximity to recreational opportunities (CWB), tourist attractions and eateries etc.; visual appeal; natural surroundings/ interplay of flora &amp; fauna etc.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5AF2CC-907F-9A1A-259C-8A49C26B28DB}"/>
              </a:ext>
            </a:extLst>
          </p:cNvPr>
          <p:cNvSpPr txBox="1"/>
          <p:nvPr/>
        </p:nvSpPr>
        <p:spPr>
          <a:xfrm>
            <a:off x="9071885" y="1165989"/>
            <a:ext cx="1574347" cy="267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1100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3) Iwi values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06F0CC0-018E-1021-8F5C-2D9C7D2E658E}"/>
              </a:ext>
            </a:extLst>
          </p:cNvPr>
          <p:cNvSpPr txBox="1">
            <a:spLocks/>
          </p:cNvSpPr>
          <p:nvPr/>
        </p:nvSpPr>
        <p:spPr>
          <a:xfrm>
            <a:off x="7387455" y="2551189"/>
            <a:ext cx="4220289" cy="7781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>
                <a:solidFill>
                  <a:schemeClr val="tx2"/>
                </a:solidFill>
              </a:rPr>
              <a:t>Less opportunity for prime beach locations to be used by campers passing through due to extension on 24-hour limit</a:t>
            </a:r>
          </a:p>
        </p:txBody>
      </p:sp>
      <p:grpSp>
        <p:nvGrpSpPr>
          <p:cNvPr id="23" name="Group 22" descr="arrows sequence to the right">
            <a:extLst>
              <a:ext uri="{FF2B5EF4-FFF2-40B4-BE49-F238E27FC236}">
                <a16:creationId xmlns:a16="http://schemas.microsoft.com/office/drawing/2014/main" id="{69CB746B-A3EF-7812-C37E-EF2A41AA891C}"/>
              </a:ext>
            </a:extLst>
          </p:cNvPr>
          <p:cNvGrpSpPr/>
          <p:nvPr/>
        </p:nvGrpSpPr>
        <p:grpSpPr>
          <a:xfrm>
            <a:off x="4532357" y="1621888"/>
            <a:ext cx="2833687" cy="771524"/>
            <a:chOff x="528638" y="6762751"/>
            <a:chExt cx="2833687" cy="771524"/>
          </a:xfrm>
        </p:grpSpPr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2E10243D-C7B5-97EE-8F7E-E3E22D052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6762751"/>
              <a:ext cx="839788" cy="768350"/>
            </a:xfrm>
            <a:custGeom>
              <a:avLst/>
              <a:gdLst>
                <a:gd name="T0" fmla="*/ 414 w 529"/>
                <a:gd name="T1" fmla="*/ 484 h 484"/>
                <a:gd name="T2" fmla="*/ 0 w 529"/>
                <a:gd name="T3" fmla="*/ 484 h 484"/>
                <a:gd name="T4" fmla="*/ 0 w 529"/>
                <a:gd name="T5" fmla="*/ 0 h 484"/>
                <a:gd name="T6" fmla="*/ 414 w 529"/>
                <a:gd name="T7" fmla="*/ 0 h 484"/>
                <a:gd name="T8" fmla="*/ 529 w 529"/>
                <a:gd name="T9" fmla="*/ 242 h 484"/>
                <a:gd name="T10" fmla="*/ 414 w 529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9" y="242"/>
                  </a:lnTo>
                  <a:lnTo>
                    <a:pt x="414" y="484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90B85B7-17EF-79CB-5204-19F84E9DC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1" y="6762751"/>
              <a:ext cx="838200" cy="768350"/>
            </a:xfrm>
            <a:custGeom>
              <a:avLst/>
              <a:gdLst>
                <a:gd name="T0" fmla="*/ 415 w 528"/>
                <a:gd name="T1" fmla="*/ 484 h 484"/>
                <a:gd name="T2" fmla="*/ 0 w 528"/>
                <a:gd name="T3" fmla="*/ 484 h 484"/>
                <a:gd name="T4" fmla="*/ 0 w 528"/>
                <a:gd name="T5" fmla="*/ 0 h 484"/>
                <a:gd name="T6" fmla="*/ 415 w 528"/>
                <a:gd name="T7" fmla="*/ 0 h 484"/>
                <a:gd name="T8" fmla="*/ 528 w 528"/>
                <a:gd name="T9" fmla="*/ 242 h 484"/>
                <a:gd name="T10" fmla="*/ 415 w 528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8" h="484">
                  <a:moveTo>
                    <a:pt x="415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5" y="0"/>
                  </a:lnTo>
                  <a:lnTo>
                    <a:pt x="528" y="242"/>
                  </a:lnTo>
                  <a:lnTo>
                    <a:pt x="415" y="484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FED83C6E-4A0C-C895-D8F9-64596EFBC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6762751"/>
              <a:ext cx="841375" cy="768350"/>
            </a:xfrm>
            <a:custGeom>
              <a:avLst/>
              <a:gdLst>
                <a:gd name="T0" fmla="*/ 417 w 530"/>
                <a:gd name="T1" fmla="*/ 484 h 484"/>
                <a:gd name="T2" fmla="*/ 0 w 530"/>
                <a:gd name="T3" fmla="*/ 484 h 484"/>
                <a:gd name="T4" fmla="*/ 0 w 530"/>
                <a:gd name="T5" fmla="*/ 0 h 484"/>
                <a:gd name="T6" fmla="*/ 417 w 530"/>
                <a:gd name="T7" fmla="*/ 0 h 484"/>
                <a:gd name="T8" fmla="*/ 530 w 530"/>
                <a:gd name="T9" fmla="*/ 242 h 484"/>
                <a:gd name="T10" fmla="*/ 417 w 530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484">
                  <a:moveTo>
                    <a:pt x="417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7" y="0"/>
                  </a:lnTo>
                  <a:lnTo>
                    <a:pt x="530" y="242"/>
                  </a:lnTo>
                  <a:lnTo>
                    <a:pt x="417" y="484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1">
              <a:extLst>
                <a:ext uri="{FF2B5EF4-FFF2-40B4-BE49-F238E27FC236}">
                  <a16:creationId xmlns:a16="http://schemas.microsoft.com/office/drawing/2014/main" id="{23632692-37DA-7293-EE0B-C30B8AC68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8" y="6762751"/>
              <a:ext cx="836613" cy="768350"/>
            </a:xfrm>
            <a:custGeom>
              <a:avLst/>
              <a:gdLst>
                <a:gd name="T0" fmla="*/ 414 w 527"/>
                <a:gd name="T1" fmla="*/ 484 h 484"/>
                <a:gd name="T2" fmla="*/ 0 w 527"/>
                <a:gd name="T3" fmla="*/ 484 h 484"/>
                <a:gd name="T4" fmla="*/ 0 w 527"/>
                <a:gd name="T5" fmla="*/ 0 h 484"/>
                <a:gd name="T6" fmla="*/ 414 w 527"/>
                <a:gd name="T7" fmla="*/ 0 h 484"/>
                <a:gd name="T8" fmla="*/ 527 w 527"/>
                <a:gd name="T9" fmla="*/ 242 h 484"/>
                <a:gd name="T10" fmla="*/ 414 w 527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7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7" y="242"/>
                  </a:lnTo>
                  <a:lnTo>
                    <a:pt x="414" y="48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6">
              <a:extLst>
                <a:ext uri="{FF2B5EF4-FFF2-40B4-BE49-F238E27FC236}">
                  <a16:creationId xmlns:a16="http://schemas.microsoft.com/office/drawing/2014/main" id="{9D6AF5D5-1494-EBAE-2F1F-DD85EA8CB9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742" y="7143426"/>
              <a:ext cx="2799184" cy="382587"/>
            </a:xfrm>
            <a:custGeom>
              <a:avLst/>
              <a:gdLst>
                <a:gd name="T0" fmla="*/ 1784 w 1784"/>
                <a:gd name="T1" fmla="*/ 0 h 241"/>
                <a:gd name="T2" fmla="*/ 0 w 1784"/>
                <a:gd name="T3" fmla="*/ 0 h 241"/>
                <a:gd name="T4" fmla="*/ 0 w 1784"/>
                <a:gd name="T5" fmla="*/ 241 h 241"/>
                <a:gd name="T6" fmla="*/ 1672 w 1784"/>
                <a:gd name="T7" fmla="*/ 241 h 241"/>
                <a:gd name="T8" fmla="*/ 1784 w 1784"/>
                <a:gd name="T9" fmla="*/ 0 h 241"/>
                <a:gd name="T10" fmla="*/ 1784 w 1784"/>
                <a:gd name="T11" fmla="*/ 0 h 241"/>
                <a:gd name="T12" fmla="*/ 1784 w 1784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4" h="241">
                  <a:moveTo>
                    <a:pt x="1784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1672" y="241"/>
                  </a:lnTo>
                  <a:lnTo>
                    <a:pt x="1784" y="0"/>
                  </a:lnTo>
                  <a:close/>
                  <a:moveTo>
                    <a:pt x="1784" y="0"/>
                  </a:moveTo>
                  <a:lnTo>
                    <a:pt x="178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44404672-8C1C-AE17-E8FD-C670FAAA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6762751"/>
              <a:ext cx="839788" cy="768350"/>
            </a:xfrm>
            <a:custGeom>
              <a:avLst/>
              <a:gdLst>
                <a:gd name="T0" fmla="*/ 414 w 529"/>
                <a:gd name="T1" fmla="*/ 484 h 484"/>
                <a:gd name="T2" fmla="*/ 0 w 529"/>
                <a:gd name="T3" fmla="*/ 484 h 484"/>
                <a:gd name="T4" fmla="*/ 0 w 529"/>
                <a:gd name="T5" fmla="*/ 0 h 484"/>
                <a:gd name="T6" fmla="*/ 414 w 529"/>
                <a:gd name="T7" fmla="*/ 0 h 484"/>
                <a:gd name="T8" fmla="*/ 529 w 529"/>
                <a:gd name="T9" fmla="*/ 242 h 484"/>
                <a:gd name="T10" fmla="*/ 414 w 529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9" y="242"/>
                  </a:lnTo>
                  <a:lnTo>
                    <a:pt x="414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1D7E2FDB-4874-3C7A-6AF8-ACE71B8C4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6188" y="6772276"/>
              <a:ext cx="250825" cy="752475"/>
            </a:xfrm>
            <a:custGeom>
              <a:avLst/>
              <a:gdLst>
                <a:gd name="T0" fmla="*/ 43 w 158"/>
                <a:gd name="T1" fmla="*/ 474 h 474"/>
                <a:gd name="T2" fmla="*/ 0 w 158"/>
                <a:gd name="T3" fmla="*/ 474 h 474"/>
                <a:gd name="T4" fmla="*/ 0 w 158"/>
                <a:gd name="T5" fmla="*/ 474 h 474"/>
                <a:gd name="T6" fmla="*/ 43 w 158"/>
                <a:gd name="T7" fmla="*/ 474 h 474"/>
                <a:gd name="T8" fmla="*/ 43 w 158"/>
                <a:gd name="T9" fmla="*/ 474 h 474"/>
                <a:gd name="T10" fmla="*/ 43 w 158"/>
                <a:gd name="T11" fmla="*/ 0 h 474"/>
                <a:gd name="T12" fmla="*/ 0 w 158"/>
                <a:gd name="T13" fmla="*/ 0 h 474"/>
                <a:gd name="T14" fmla="*/ 111 w 158"/>
                <a:gd name="T15" fmla="*/ 236 h 474"/>
                <a:gd name="T16" fmla="*/ 158 w 158"/>
                <a:gd name="T17" fmla="*/ 236 h 474"/>
                <a:gd name="T18" fmla="*/ 43 w 158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74">
                  <a:moveTo>
                    <a:pt x="43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3" y="474"/>
                  </a:lnTo>
                  <a:lnTo>
                    <a:pt x="43" y="474"/>
                  </a:lnTo>
                  <a:close/>
                  <a:moveTo>
                    <a:pt x="43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8" y="23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6CCC703C-98FA-B52C-0B26-5D15E9D2B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6188" y="6772276"/>
              <a:ext cx="250825" cy="752475"/>
            </a:xfrm>
            <a:custGeom>
              <a:avLst/>
              <a:gdLst>
                <a:gd name="T0" fmla="*/ 43 w 158"/>
                <a:gd name="T1" fmla="*/ 474 h 474"/>
                <a:gd name="T2" fmla="*/ 0 w 158"/>
                <a:gd name="T3" fmla="*/ 474 h 474"/>
                <a:gd name="T4" fmla="*/ 0 w 158"/>
                <a:gd name="T5" fmla="*/ 474 h 474"/>
                <a:gd name="T6" fmla="*/ 43 w 158"/>
                <a:gd name="T7" fmla="*/ 474 h 474"/>
                <a:gd name="T8" fmla="*/ 43 w 158"/>
                <a:gd name="T9" fmla="*/ 474 h 474"/>
                <a:gd name="T10" fmla="*/ 43 w 158"/>
                <a:gd name="T11" fmla="*/ 0 h 474"/>
                <a:gd name="T12" fmla="*/ 0 w 158"/>
                <a:gd name="T13" fmla="*/ 0 h 474"/>
                <a:gd name="T14" fmla="*/ 111 w 158"/>
                <a:gd name="T15" fmla="*/ 236 h 474"/>
                <a:gd name="T16" fmla="*/ 158 w 158"/>
                <a:gd name="T17" fmla="*/ 236 h 474"/>
                <a:gd name="T18" fmla="*/ 43 w 158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74">
                  <a:moveTo>
                    <a:pt x="43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3" y="474"/>
                  </a:lnTo>
                  <a:lnTo>
                    <a:pt x="43" y="474"/>
                  </a:lnTo>
                  <a:moveTo>
                    <a:pt x="43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8" y="236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A9D96C87-3AC9-D873-2520-C1636E4C1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1" y="6762751"/>
              <a:ext cx="838200" cy="768350"/>
            </a:xfrm>
            <a:custGeom>
              <a:avLst/>
              <a:gdLst>
                <a:gd name="T0" fmla="*/ 415 w 528"/>
                <a:gd name="T1" fmla="*/ 484 h 484"/>
                <a:gd name="T2" fmla="*/ 0 w 528"/>
                <a:gd name="T3" fmla="*/ 484 h 484"/>
                <a:gd name="T4" fmla="*/ 0 w 528"/>
                <a:gd name="T5" fmla="*/ 0 h 484"/>
                <a:gd name="T6" fmla="*/ 415 w 528"/>
                <a:gd name="T7" fmla="*/ 0 h 484"/>
                <a:gd name="T8" fmla="*/ 528 w 528"/>
                <a:gd name="T9" fmla="*/ 242 h 484"/>
                <a:gd name="T10" fmla="*/ 415 w 528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8" h="484">
                  <a:moveTo>
                    <a:pt x="415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5" y="0"/>
                  </a:lnTo>
                  <a:lnTo>
                    <a:pt x="528" y="242"/>
                  </a:lnTo>
                  <a:lnTo>
                    <a:pt x="415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236CB2DF-79AA-F9E7-DCDC-BD973E47B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376" y="6772276"/>
              <a:ext cx="246063" cy="752475"/>
            </a:xfrm>
            <a:custGeom>
              <a:avLst/>
              <a:gdLst>
                <a:gd name="T0" fmla="*/ 42 w 155"/>
                <a:gd name="T1" fmla="*/ 474 h 474"/>
                <a:gd name="T2" fmla="*/ 0 w 155"/>
                <a:gd name="T3" fmla="*/ 474 h 474"/>
                <a:gd name="T4" fmla="*/ 0 w 155"/>
                <a:gd name="T5" fmla="*/ 474 h 474"/>
                <a:gd name="T6" fmla="*/ 42 w 155"/>
                <a:gd name="T7" fmla="*/ 474 h 474"/>
                <a:gd name="T8" fmla="*/ 42 w 155"/>
                <a:gd name="T9" fmla="*/ 474 h 474"/>
                <a:gd name="T10" fmla="*/ 42 w 155"/>
                <a:gd name="T11" fmla="*/ 0 h 474"/>
                <a:gd name="T12" fmla="*/ 0 w 155"/>
                <a:gd name="T13" fmla="*/ 0 h 474"/>
                <a:gd name="T14" fmla="*/ 111 w 155"/>
                <a:gd name="T15" fmla="*/ 236 h 474"/>
                <a:gd name="T16" fmla="*/ 155 w 155"/>
                <a:gd name="T17" fmla="*/ 236 h 474"/>
                <a:gd name="T18" fmla="*/ 42 w 155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474">
                  <a:moveTo>
                    <a:pt x="42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2" y="474"/>
                  </a:lnTo>
                  <a:lnTo>
                    <a:pt x="42" y="474"/>
                  </a:lnTo>
                  <a:close/>
                  <a:moveTo>
                    <a:pt x="42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5" y="2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E1341020-3953-ECE1-C432-02047778D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376" y="6772276"/>
              <a:ext cx="246063" cy="752475"/>
            </a:xfrm>
            <a:custGeom>
              <a:avLst/>
              <a:gdLst>
                <a:gd name="T0" fmla="*/ 42 w 155"/>
                <a:gd name="T1" fmla="*/ 474 h 474"/>
                <a:gd name="T2" fmla="*/ 0 w 155"/>
                <a:gd name="T3" fmla="*/ 474 h 474"/>
                <a:gd name="T4" fmla="*/ 0 w 155"/>
                <a:gd name="T5" fmla="*/ 474 h 474"/>
                <a:gd name="T6" fmla="*/ 42 w 155"/>
                <a:gd name="T7" fmla="*/ 474 h 474"/>
                <a:gd name="T8" fmla="*/ 42 w 155"/>
                <a:gd name="T9" fmla="*/ 474 h 474"/>
                <a:gd name="T10" fmla="*/ 42 w 155"/>
                <a:gd name="T11" fmla="*/ 0 h 474"/>
                <a:gd name="T12" fmla="*/ 0 w 155"/>
                <a:gd name="T13" fmla="*/ 0 h 474"/>
                <a:gd name="T14" fmla="*/ 111 w 155"/>
                <a:gd name="T15" fmla="*/ 236 h 474"/>
                <a:gd name="T16" fmla="*/ 155 w 155"/>
                <a:gd name="T17" fmla="*/ 236 h 474"/>
                <a:gd name="T18" fmla="*/ 42 w 155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474">
                  <a:moveTo>
                    <a:pt x="42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2" y="474"/>
                  </a:lnTo>
                  <a:lnTo>
                    <a:pt x="42" y="474"/>
                  </a:lnTo>
                  <a:moveTo>
                    <a:pt x="42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5" y="236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B7CA70D4-272F-26C6-5280-9E84510B0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6762751"/>
              <a:ext cx="841375" cy="768350"/>
            </a:xfrm>
            <a:custGeom>
              <a:avLst/>
              <a:gdLst>
                <a:gd name="T0" fmla="*/ 417 w 530"/>
                <a:gd name="T1" fmla="*/ 484 h 484"/>
                <a:gd name="T2" fmla="*/ 0 w 530"/>
                <a:gd name="T3" fmla="*/ 484 h 484"/>
                <a:gd name="T4" fmla="*/ 0 w 530"/>
                <a:gd name="T5" fmla="*/ 0 h 484"/>
                <a:gd name="T6" fmla="*/ 417 w 530"/>
                <a:gd name="T7" fmla="*/ 0 h 484"/>
                <a:gd name="T8" fmla="*/ 530 w 530"/>
                <a:gd name="T9" fmla="*/ 242 h 484"/>
                <a:gd name="T10" fmla="*/ 417 w 530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484">
                  <a:moveTo>
                    <a:pt x="417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7" y="0"/>
                  </a:lnTo>
                  <a:lnTo>
                    <a:pt x="530" y="242"/>
                  </a:lnTo>
                  <a:lnTo>
                    <a:pt x="417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18348634-89B1-7929-07BE-3765C9724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388" y="6772276"/>
              <a:ext cx="255588" cy="752475"/>
            </a:xfrm>
            <a:custGeom>
              <a:avLst/>
              <a:gdLst>
                <a:gd name="T0" fmla="*/ 46 w 161"/>
                <a:gd name="T1" fmla="*/ 474 h 474"/>
                <a:gd name="T2" fmla="*/ 0 w 161"/>
                <a:gd name="T3" fmla="*/ 474 h 474"/>
                <a:gd name="T4" fmla="*/ 0 w 161"/>
                <a:gd name="T5" fmla="*/ 474 h 474"/>
                <a:gd name="T6" fmla="*/ 46 w 161"/>
                <a:gd name="T7" fmla="*/ 474 h 474"/>
                <a:gd name="T8" fmla="*/ 46 w 161"/>
                <a:gd name="T9" fmla="*/ 474 h 474"/>
                <a:gd name="T10" fmla="*/ 46 w 161"/>
                <a:gd name="T11" fmla="*/ 0 h 474"/>
                <a:gd name="T12" fmla="*/ 0 w 161"/>
                <a:gd name="T13" fmla="*/ 0 h 474"/>
                <a:gd name="T14" fmla="*/ 113 w 161"/>
                <a:gd name="T15" fmla="*/ 236 h 474"/>
                <a:gd name="T16" fmla="*/ 161 w 161"/>
                <a:gd name="T17" fmla="*/ 236 h 474"/>
                <a:gd name="T18" fmla="*/ 46 w 161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474">
                  <a:moveTo>
                    <a:pt x="46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6" y="474"/>
                  </a:lnTo>
                  <a:lnTo>
                    <a:pt x="46" y="474"/>
                  </a:lnTo>
                  <a:close/>
                  <a:moveTo>
                    <a:pt x="46" y="0"/>
                  </a:moveTo>
                  <a:lnTo>
                    <a:pt x="0" y="0"/>
                  </a:lnTo>
                  <a:lnTo>
                    <a:pt x="113" y="236"/>
                  </a:lnTo>
                  <a:lnTo>
                    <a:pt x="161" y="23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2572C7B3-42BD-096C-4634-17C1EFB70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388" y="6772276"/>
              <a:ext cx="255588" cy="752475"/>
            </a:xfrm>
            <a:custGeom>
              <a:avLst/>
              <a:gdLst>
                <a:gd name="T0" fmla="*/ 46 w 161"/>
                <a:gd name="T1" fmla="*/ 474 h 474"/>
                <a:gd name="T2" fmla="*/ 0 w 161"/>
                <a:gd name="T3" fmla="*/ 474 h 474"/>
                <a:gd name="T4" fmla="*/ 0 w 161"/>
                <a:gd name="T5" fmla="*/ 474 h 474"/>
                <a:gd name="T6" fmla="*/ 46 w 161"/>
                <a:gd name="T7" fmla="*/ 474 h 474"/>
                <a:gd name="T8" fmla="*/ 46 w 161"/>
                <a:gd name="T9" fmla="*/ 474 h 474"/>
                <a:gd name="T10" fmla="*/ 46 w 161"/>
                <a:gd name="T11" fmla="*/ 0 h 474"/>
                <a:gd name="T12" fmla="*/ 0 w 161"/>
                <a:gd name="T13" fmla="*/ 0 h 474"/>
                <a:gd name="T14" fmla="*/ 113 w 161"/>
                <a:gd name="T15" fmla="*/ 236 h 474"/>
                <a:gd name="T16" fmla="*/ 161 w 161"/>
                <a:gd name="T17" fmla="*/ 236 h 474"/>
                <a:gd name="T18" fmla="*/ 46 w 161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474">
                  <a:moveTo>
                    <a:pt x="46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6" y="474"/>
                  </a:lnTo>
                  <a:lnTo>
                    <a:pt x="46" y="474"/>
                  </a:lnTo>
                  <a:moveTo>
                    <a:pt x="46" y="0"/>
                  </a:moveTo>
                  <a:lnTo>
                    <a:pt x="0" y="0"/>
                  </a:lnTo>
                  <a:lnTo>
                    <a:pt x="113" y="236"/>
                  </a:lnTo>
                  <a:lnTo>
                    <a:pt x="161" y="236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2">
              <a:extLst>
                <a:ext uri="{FF2B5EF4-FFF2-40B4-BE49-F238E27FC236}">
                  <a16:creationId xmlns:a16="http://schemas.microsoft.com/office/drawing/2014/main" id="{071DDA7B-6364-6C97-2F5D-E8EF4F562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8" y="6762751"/>
              <a:ext cx="836613" cy="768350"/>
            </a:xfrm>
            <a:custGeom>
              <a:avLst/>
              <a:gdLst>
                <a:gd name="T0" fmla="*/ 414 w 527"/>
                <a:gd name="T1" fmla="*/ 484 h 484"/>
                <a:gd name="T2" fmla="*/ 0 w 527"/>
                <a:gd name="T3" fmla="*/ 484 h 484"/>
                <a:gd name="T4" fmla="*/ 0 w 527"/>
                <a:gd name="T5" fmla="*/ 0 h 484"/>
                <a:gd name="T6" fmla="*/ 414 w 527"/>
                <a:gd name="T7" fmla="*/ 0 h 484"/>
                <a:gd name="T8" fmla="*/ 527 w 527"/>
                <a:gd name="T9" fmla="*/ 242 h 484"/>
                <a:gd name="T10" fmla="*/ 414 w 527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7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7" y="242"/>
                  </a:lnTo>
                  <a:lnTo>
                    <a:pt x="414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7ECA3328-8750-5005-71CC-D63128FD6C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7146926"/>
              <a:ext cx="250825" cy="377825"/>
            </a:xfrm>
            <a:custGeom>
              <a:avLst/>
              <a:gdLst>
                <a:gd name="T0" fmla="*/ 158 w 158"/>
                <a:gd name="T1" fmla="*/ 0 h 238"/>
                <a:gd name="T2" fmla="*/ 111 w 158"/>
                <a:gd name="T3" fmla="*/ 0 h 238"/>
                <a:gd name="T4" fmla="*/ 0 w 158"/>
                <a:gd name="T5" fmla="*/ 238 h 238"/>
                <a:gd name="T6" fmla="*/ 43 w 158"/>
                <a:gd name="T7" fmla="*/ 238 h 238"/>
                <a:gd name="T8" fmla="*/ 158 w 158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38">
                  <a:moveTo>
                    <a:pt x="158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3" y="23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B7162660-47A5-3D86-12CC-66AF9A064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7146926"/>
              <a:ext cx="250825" cy="377825"/>
            </a:xfrm>
            <a:custGeom>
              <a:avLst/>
              <a:gdLst>
                <a:gd name="T0" fmla="*/ 158 w 158"/>
                <a:gd name="T1" fmla="*/ 0 h 238"/>
                <a:gd name="T2" fmla="*/ 111 w 158"/>
                <a:gd name="T3" fmla="*/ 0 h 238"/>
                <a:gd name="T4" fmla="*/ 0 w 158"/>
                <a:gd name="T5" fmla="*/ 238 h 238"/>
                <a:gd name="T6" fmla="*/ 43 w 158"/>
                <a:gd name="T7" fmla="*/ 238 h 238"/>
                <a:gd name="T8" fmla="*/ 158 w 158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38">
                  <a:moveTo>
                    <a:pt x="158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3" y="238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9">
              <a:extLst>
                <a:ext uri="{FF2B5EF4-FFF2-40B4-BE49-F238E27FC236}">
                  <a16:creationId xmlns:a16="http://schemas.microsoft.com/office/drawing/2014/main" id="{B59931C8-C48F-EB5D-CCA1-ADCBCF1D0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1" y="7146926"/>
              <a:ext cx="755650" cy="377825"/>
            </a:xfrm>
            <a:custGeom>
              <a:avLst/>
              <a:gdLst>
                <a:gd name="T0" fmla="*/ 476 w 476"/>
                <a:gd name="T1" fmla="*/ 0 h 238"/>
                <a:gd name="T2" fmla="*/ 113 w 476"/>
                <a:gd name="T3" fmla="*/ 0 h 238"/>
                <a:gd name="T4" fmla="*/ 0 w 476"/>
                <a:gd name="T5" fmla="*/ 238 h 238"/>
                <a:gd name="T6" fmla="*/ 365 w 476"/>
                <a:gd name="T7" fmla="*/ 238 h 238"/>
                <a:gd name="T8" fmla="*/ 476 w 476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238">
                  <a:moveTo>
                    <a:pt x="476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365" y="238"/>
                  </a:lnTo>
                  <a:lnTo>
                    <a:pt x="4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2">
              <a:extLst>
                <a:ext uri="{FF2B5EF4-FFF2-40B4-BE49-F238E27FC236}">
                  <a16:creationId xmlns:a16="http://schemas.microsoft.com/office/drawing/2014/main" id="{942CEF7E-6F26-F0D8-21CB-9712EAD4D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6" y="7146926"/>
              <a:ext cx="246063" cy="377825"/>
            </a:xfrm>
            <a:custGeom>
              <a:avLst/>
              <a:gdLst>
                <a:gd name="T0" fmla="*/ 155 w 155"/>
                <a:gd name="T1" fmla="*/ 0 h 238"/>
                <a:gd name="T2" fmla="*/ 111 w 155"/>
                <a:gd name="T3" fmla="*/ 0 h 238"/>
                <a:gd name="T4" fmla="*/ 0 w 155"/>
                <a:gd name="T5" fmla="*/ 238 h 238"/>
                <a:gd name="T6" fmla="*/ 42 w 155"/>
                <a:gd name="T7" fmla="*/ 238 h 238"/>
                <a:gd name="T8" fmla="*/ 155 w 155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38">
                  <a:moveTo>
                    <a:pt x="155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2" y="23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3">
              <a:extLst>
                <a:ext uri="{FF2B5EF4-FFF2-40B4-BE49-F238E27FC236}">
                  <a16:creationId xmlns:a16="http://schemas.microsoft.com/office/drawing/2014/main" id="{D1B536E0-D00D-5E1A-6234-C10FD0D54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6" y="7146926"/>
              <a:ext cx="246063" cy="377825"/>
            </a:xfrm>
            <a:custGeom>
              <a:avLst/>
              <a:gdLst>
                <a:gd name="T0" fmla="*/ 155 w 155"/>
                <a:gd name="T1" fmla="*/ 0 h 238"/>
                <a:gd name="T2" fmla="*/ 111 w 155"/>
                <a:gd name="T3" fmla="*/ 0 h 238"/>
                <a:gd name="T4" fmla="*/ 0 w 155"/>
                <a:gd name="T5" fmla="*/ 238 h 238"/>
                <a:gd name="T6" fmla="*/ 42 w 155"/>
                <a:gd name="T7" fmla="*/ 238 h 238"/>
                <a:gd name="T8" fmla="*/ 155 w 155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38">
                  <a:moveTo>
                    <a:pt x="155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2" y="238"/>
                  </a:lnTo>
                  <a:lnTo>
                    <a:pt x="1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5">
              <a:extLst>
                <a:ext uri="{FF2B5EF4-FFF2-40B4-BE49-F238E27FC236}">
                  <a16:creationId xmlns:a16="http://schemas.microsoft.com/office/drawing/2014/main" id="{5F5872ED-8E27-925F-0BD1-F4C67C45E3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413" y="7146926"/>
              <a:ext cx="752475" cy="377825"/>
            </a:xfrm>
            <a:custGeom>
              <a:avLst/>
              <a:gdLst>
                <a:gd name="T0" fmla="*/ 474 w 474"/>
                <a:gd name="T1" fmla="*/ 0 h 238"/>
                <a:gd name="T2" fmla="*/ 115 w 474"/>
                <a:gd name="T3" fmla="*/ 0 h 238"/>
                <a:gd name="T4" fmla="*/ 0 w 474"/>
                <a:gd name="T5" fmla="*/ 238 h 238"/>
                <a:gd name="T6" fmla="*/ 361 w 474"/>
                <a:gd name="T7" fmla="*/ 238 h 238"/>
                <a:gd name="T8" fmla="*/ 474 w 474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238">
                  <a:moveTo>
                    <a:pt x="474" y="0"/>
                  </a:moveTo>
                  <a:lnTo>
                    <a:pt x="115" y="0"/>
                  </a:lnTo>
                  <a:lnTo>
                    <a:pt x="0" y="238"/>
                  </a:lnTo>
                  <a:lnTo>
                    <a:pt x="361" y="238"/>
                  </a:lnTo>
                  <a:lnTo>
                    <a:pt x="4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8">
              <a:extLst>
                <a:ext uri="{FF2B5EF4-FFF2-40B4-BE49-F238E27FC236}">
                  <a16:creationId xmlns:a16="http://schemas.microsoft.com/office/drawing/2014/main" id="{3107A5F0-A2FD-B4D3-A980-D00D0175E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8" y="7146926"/>
              <a:ext cx="255588" cy="377825"/>
            </a:xfrm>
            <a:custGeom>
              <a:avLst/>
              <a:gdLst>
                <a:gd name="T0" fmla="*/ 161 w 161"/>
                <a:gd name="T1" fmla="*/ 0 h 238"/>
                <a:gd name="T2" fmla="*/ 113 w 161"/>
                <a:gd name="T3" fmla="*/ 0 h 238"/>
                <a:gd name="T4" fmla="*/ 0 w 161"/>
                <a:gd name="T5" fmla="*/ 238 h 238"/>
                <a:gd name="T6" fmla="*/ 46 w 161"/>
                <a:gd name="T7" fmla="*/ 238 h 238"/>
                <a:gd name="T8" fmla="*/ 161 w 161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8">
                  <a:moveTo>
                    <a:pt x="161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46" y="238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9">
              <a:extLst>
                <a:ext uri="{FF2B5EF4-FFF2-40B4-BE49-F238E27FC236}">
                  <a16:creationId xmlns:a16="http://schemas.microsoft.com/office/drawing/2014/main" id="{A3A1EA41-670C-79FE-A7E7-CD2EA4547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8" y="7146926"/>
              <a:ext cx="255588" cy="377825"/>
            </a:xfrm>
            <a:custGeom>
              <a:avLst/>
              <a:gdLst>
                <a:gd name="T0" fmla="*/ 161 w 161"/>
                <a:gd name="T1" fmla="*/ 0 h 238"/>
                <a:gd name="T2" fmla="*/ 113 w 161"/>
                <a:gd name="T3" fmla="*/ 0 h 238"/>
                <a:gd name="T4" fmla="*/ 0 w 161"/>
                <a:gd name="T5" fmla="*/ 238 h 238"/>
                <a:gd name="T6" fmla="*/ 46 w 161"/>
                <a:gd name="T7" fmla="*/ 238 h 238"/>
                <a:gd name="T8" fmla="*/ 161 w 161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8">
                  <a:moveTo>
                    <a:pt x="161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46" y="238"/>
                  </a:ln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1">
              <a:extLst>
                <a:ext uri="{FF2B5EF4-FFF2-40B4-BE49-F238E27FC236}">
                  <a16:creationId xmlns:a16="http://schemas.microsoft.com/office/drawing/2014/main" id="{3D91ED3A-297F-0EA3-8ACB-66B72B220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88" y="7146926"/>
              <a:ext cx="825500" cy="377825"/>
            </a:xfrm>
            <a:custGeom>
              <a:avLst/>
              <a:gdLst>
                <a:gd name="T0" fmla="*/ 520 w 520"/>
                <a:gd name="T1" fmla="*/ 0 h 238"/>
                <a:gd name="T2" fmla="*/ 0 w 520"/>
                <a:gd name="T3" fmla="*/ 0 h 238"/>
                <a:gd name="T4" fmla="*/ 0 w 520"/>
                <a:gd name="T5" fmla="*/ 238 h 238"/>
                <a:gd name="T6" fmla="*/ 408 w 520"/>
                <a:gd name="T7" fmla="*/ 238 h 238"/>
                <a:gd name="T8" fmla="*/ 520 w 520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238">
                  <a:moveTo>
                    <a:pt x="520" y="0"/>
                  </a:moveTo>
                  <a:lnTo>
                    <a:pt x="0" y="0"/>
                  </a:lnTo>
                  <a:lnTo>
                    <a:pt x="0" y="238"/>
                  </a:lnTo>
                  <a:lnTo>
                    <a:pt x="408" y="238"/>
                  </a:lnTo>
                  <a:lnTo>
                    <a:pt x="5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7">
              <a:extLst>
                <a:ext uri="{FF2B5EF4-FFF2-40B4-BE49-F238E27FC236}">
                  <a16:creationId xmlns:a16="http://schemas.microsoft.com/office/drawing/2014/main" id="{1BB510F1-9CAE-DC04-6D2C-5CFD57CEB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25" y="7151688"/>
              <a:ext cx="2832100" cy="382587"/>
            </a:xfrm>
            <a:custGeom>
              <a:avLst/>
              <a:gdLst>
                <a:gd name="T0" fmla="*/ 1784 w 1784"/>
                <a:gd name="T1" fmla="*/ 0 h 241"/>
                <a:gd name="T2" fmla="*/ 0 w 1784"/>
                <a:gd name="T3" fmla="*/ 0 h 241"/>
                <a:gd name="T4" fmla="*/ 0 w 1784"/>
                <a:gd name="T5" fmla="*/ 241 h 241"/>
                <a:gd name="T6" fmla="*/ 1672 w 1784"/>
                <a:gd name="T7" fmla="*/ 241 h 241"/>
                <a:gd name="T8" fmla="*/ 1784 w 1784"/>
                <a:gd name="T9" fmla="*/ 0 h 241"/>
                <a:gd name="T10" fmla="*/ 1784 w 1784"/>
                <a:gd name="T11" fmla="*/ 0 h 241"/>
                <a:gd name="T12" fmla="*/ 1784 w 1784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4" h="241">
                  <a:moveTo>
                    <a:pt x="1784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1672" y="241"/>
                  </a:lnTo>
                  <a:lnTo>
                    <a:pt x="1784" y="0"/>
                  </a:lnTo>
                  <a:moveTo>
                    <a:pt x="1784" y="0"/>
                  </a:moveTo>
                  <a:lnTo>
                    <a:pt x="17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" descr="arrows sequence to the right">
            <a:extLst>
              <a:ext uri="{FF2B5EF4-FFF2-40B4-BE49-F238E27FC236}">
                <a16:creationId xmlns:a16="http://schemas.microsoft.com/office/drawing/2014/main" id="{0000C970-9958-3132-C802-8576EE4DD9E1}"/>
              </a:ext>
            </a:extLst>
          </p:cNvPr>
          <p:cNvGrpSpPr/>
          <p:nvPr/>
        </p:nvGrpSpPr>
        <p:grpSpPr>
          <a:xfrm>
            <a:off x="4556102" y="2565898"/>
            <a:ext cx="2833687" cy="771524"/>
            <a:chOff x="528638" y="6762751"/>
            <a:chExt cx="2833687" cy="771524"/>
          </a:xfrm>
        </p:grpSpPr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7E26992D-9D76-9524-2879-A45502580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6762751"/>
              <a:ext cx="839788" cy="768350"/>
            </a:xfrm>
            <a:custGeom>
              <a:avLst/>
              <a:gdLst>
                <a:gd name="T0" fmla="*/ 414 w 529"/>
                <a:gd name="T1" fmla="*/ 484 h 484"/>
                <a:gd name="T2" fmla="*/ 0 w 529"/>
                <a:gd name="T3" fmla="*/ 484 h 484"/>
                <a:gd name="T4" fmla="*/ 0 w 529"/>
                <a:gd name="T5" fmla="*/ 0 h 484"/>
                <a:gd name="T6" fmla="*/ 414 w 529"/>
                <a:gd name="T7" fmla="*/ 0 h 484"/>
                <a:gd name="T8" fmla="*/ 529 w 529"/>
                <a:gd name="T9" fmla="*/ 242 h 484"/>
                <a:gd name="T10" fmla="*/ 414 w 529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9" y="242"/>
                  </a:lnTo>
                  <a:lnTo>
                    <a:pt x="414" y="484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93BB75C9-767A-3A3E-820E-06526CA3D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1" y="6762751"/>
              <a:ext cx="838200" cy="768350"/>
            </a:xfrm>
            <a:custGeom>
              <a:avLst/>
              <a:gdLst>
                <a:gd name="T0" fmla="*/ 415 w 528"/>
                <a:gd name="T1" fmla="*/ 484 h 484"/>
                <a:gd name="T2" fmla="*/ 0 w 528"/>
                <a:gd name="T3" fmla="*/ 484 h 484"/>
                <a:gd name="T4" fmla="*/ 0 w 528"/>
                <a:gd name="T5" fmla="*/ 0 h 484"/>
                <a:gd name="T6" fmla="*/ 415 w 528"/>
                <a:gd name="T7" fmla="*/ 0 h 484"/>
                <a:gd name="T8" fmla="*/ 528 w 528"/>
                <a:gd name="T9" fmla="*/ 242 h 484"/>
                <a:gd name="T10" fmla="*/ 415 w 528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8" h="484">
                  <a:moveTo>
                    <a:pt x="415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5" y="0"/>
                  </a:lnTo>
                  <a:lnTo>
                    <a:pt x="528" y="242"/>
                  </a:lnTo>
                  <a:lnTo>
                    <a:pt x="415" y="484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4">
              <a:extLst>
                <a:ext uri="{FF2B5EF4-FFF2-40B4-BE49-F238E27FC236}">
                  <a16:creationId xmlns:a16="http://schemas.microsoft.com/office/drawing/2014/main" id="{4E73ED28-C82F-528A-162E-7C9A644C6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6762751"/>
              <a:ext cx="841375" cy="768350"/>
            </a:xfrm>
            <a:custGeom>
              <a:avLst/>
              <a:gdLst>
                <a:gd name="T0" fmla="*/ 417 w 530"/>
                <a:gd name="T1" fmla="*/ 484 h 484"/>
                <a:gd name="T2" fmla="*/ 0 w 530"/>
                <a:gd name="T3" fmla="*/ 484 h 484"/>
                <a:gd name="T4" fmla="*/ 0 w 530"/>
                <a:gd name="T5" fmla="*/ 0 h 484"/>
                <a:gd name="T6" fmla="*/ 417 w 530"/>
                <a:gd name="T7" fmla="*/ 0 h 484"/>
                <a:gd name="T8" fmla="*/ 530 w 530"/>
                <a:gd name="T9" fmla="*/ 242 h 484"/>
                <a:gd name="T10" fmla="*/ 417 w 530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484">
                  <a:moveTo>
                    <a:pt x="417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7" y="0"/>
                  </a:lnTo>
                  <a:lnTo>
                    <a:pt x="530" y="242"/>
                  </a:lnTo>
                  <a:lnTo>
                    <a:pt x="417" y="484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049BEE14-87DA-9435-FA27-381D1DB6E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8" y="6762751"/>
              <a:ext cx="836613" cy="768350"/>
            </a:xfrm>
            <a:custGeom>
              <a:avLst/>
              <a:gdLst>
                <a:gd name="T0" fmla="*/ 414 w 527"/>
                <a:gd name="T1" fmla="*/ 484 h 484"/>
                <a:gd name="T2" fmla="*/ 0 w 527"/>
                <a:gd name="T3" fmla="*/ 484 h 484"/>
                <a:gd name="T4" fmla="*/ 0 w 527"/>
                <a:gd name="T5" fmla="*/ 0 h 484"/>
                <a:gd name="T6" fmla="*/ 414 w 527"/>
                <a:gd name="T7" fmla="*/ 0 h 484"/>
                <a:gd name="T8" fmla="*/ 527 w 527"/>
                <a:gd name="T9" fmla="*/ 242 h 484"/>
                <a:gd name="T10" fmla="*/ 414 w 527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7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7" y="242"/>
                  </a:lnTo>
                  <a:lnTo>
                    <a:pt x="414" y="48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6">
              <a:extLst>
                <a:ext uri="{FF2B5EF4-FFF2-40B4-BE49-F238E27FC236}">
                  <a16:creationId xmlns:a16="http://schemas.microsoft.com/office/drawing/2014/main" id="{FD8463C7-192B-AE43-C93F-C8C670680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742" y="7143426"/>
              <a:ext cx="2799184" cy="382587"/>
            </a:xfrm>
            <a:custGeom>
              <a:avLst/>
              <a:gdLst>
                <a:gd name="T0" fmla="*/ 1784 w 1784"/>
                <a:gd name="T1" fmla="*/ 0 h 241"/>
                <a:gd name="T2" fmla="*/ 0 w 1784"/>
                <a:gd name="T3" fmla="*/ 0 h 241"/>
                <a:gd name="T4" fmla="*/ 0 w 1784"/>
                <a:gd name="T5" fmla="*/ 241 h 241"/>
                <a:gd name="T6" fmla="*/ 1672 w 1784"/>
                <a:gd name="T7" fmla="*/ 241 h 241"/>
                <a:gd name="T8" fmla="*/ 1784 w 1784"/>
                <a:gd name="T9" fmla="*/ 0 h 241"/>
                <a:gd name="T10" fmla="*/ 1784 w 1784"/>
                <a:gd name="T11" fmla="*/ 0 h 241"/>
                <a:gd name="T12" fmla="*/ 1784 w 1784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4" h="241">
                  <a:moveTo>
                    <a:pt x="1784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1672" y="241"/>
                  </a:lnTo>
                  <a:lnTo>
                    <a:pt x="1784" y="0"/>
                  </a:lnTo>
                  <a:close/>
                  <a:moveTo>
                    <a:pt x="1784" y="0"/>
                  </a:moveTo>
                  <a:lnTo>
                    <a:pt x="178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57F9D8EC-C51E-E106-5546-D82A6DD70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6762751"/>
              <a:ext cx="839788" cy="768350"/>
            </a:xfrm>
            <a:custGeom>
              <a:avLst/>
              <a:gdLst>
                <a:gd name="T0" fmla="*/ 414 w 529"/>
                <a:gd name="T1" fmla="*/ 484 h 484"/>
                <a:gd name="T2" fmla="*/ 0 w 529"/>
                <a:gd name="T3" fmla="*/ 484 h 484"/>
                <a:gd name="T4" fmla="*/ 0 w 529"/>
                <a:gd name="T5" fmla="*/ 0 h 484"/>
                <a:gd name="T6" fmla="*/ 414 w 529"/>
                <a:gd name="T7" fmla="*/ 0 h 484"/>
                <a:gd name="T8" fmla="*/ 529 w 529"/>
                <a:gd name="T9" fmla="*/ 242 h 484"/>
                <a:gd name="T10" fmla="*/ 414 w 529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9" y="242"/>
                  </a:lnTo>
                  <a:lnTo>
                    <a:pt x="414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3E0022AC-87B4-B908-44ED-C54274CCF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6188" y="6772276"/>
              <a:ext cx="250825" cy="752475"/>
            </a:xfrm>
            <a:custGeom>
              <a:avLst/>
              <a:gdLst>
                <a:gd name="T0" fmla="*/ 43 w 158"/>
                <a:gd name="T1" fmla="*/ 474 h 474"/>
                <a:gd name="T2" fmla="*/ 0 w 158"/>
                <a:gd name="T3" fmla="*/ 474 h 474"/>
                <a:gd name="T4" fmla="*/ 0 w 158"/>
                <a:gd name="T5" fmla="*/ 474 h 474"/>
                <a:gd name="T6" fmla="*/ 43 w 158"/>
                <a:gd name="T7" fmla="*/ 474 h 474"/>
                <a:gd name="T8" fmla="*/ 43 w 158"/>
                <a:gd name="T9" fmla="*/ 474 h 474"/>
                <a:gd name="T10" fmla="*/ 43 w 158"/>
                <a:gd name="T11" fmla="*/ 0 h 474"/>
                <a:gd name="T12" fmla="*/ 0 w 158"/>
                <a:gd name="T13" fmla="*/ 0 h 474"/>
                <a:gd name="T14" fmla="*/ 111 w 158"/>
                <a:gd name="T15" fmla="*/ 236 h 474"/>
                <a:gd name="T16" fmla="*/ 158 w 158"/>
                <a:gd name="T17" fmla="*/ 236 h 474"/>
                <a:gd name="T18" fmla="*/ 43 w 158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74">
                  <a:moveTo>
                    <a:pt x="43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3" y="474"/>
                  </a:lnTo>
                  <a:lnTo>
                    <a:pt x="43" y="474"/>
                  </a:lnTo>
                  <a:close/>
                  <a:moveTo>
                    <a:pt x="43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8" y="23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712B0A7-D1C6-29B2-41AB-33007C214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6188" y="6772276"/>
              <a:ext cx="250825" cy="752475"/>
            </a:xfrm>
            <a:custGeom>
              <a:avLst/>
              <a:gdLst>
                <a:gd name="T0" fmla="*/ 43 w 158"/>
                <a:gd name="T1" fmla="*/ 474 h 474"/>
                <a:gd name="T2" fmla="*/ 0 w 158"/>
                <a:gd name="T3" fmla="*/ 474 h 474"/>
                <a:gd name="T4" fmla="*/ 0 w 158"/>
                <a:gd name="T5" fmla="*/ 474 h 474"/>
                <a:gd name="T6" fmla="*/ 43 w 158"/>
                <a:gd name="T7" fmla="*/ 474 h 474"/>
                <a:gd name="T8" fmla="*/ 43 w 158"/>
                <a:gd name="T9" fmla="*/ 474 h 474"/>
                <a:gd name="T10" fmla="*/ 43 w 158"/>
                <a:gd name="T11" fmla="*/ 0 h 474"/>
                <a:gd name="T12" fmla="*/ 0 w 158"/>
                <a:gd name="T13" fmla="*/ 0 h 474"/>
                <a:gd name="T14" fmla="*/ 111 w 158"/>
                <a:gd name="T15" fmla="*/ 236 h 474"/>
                <a:gd name="T16" fmla="*/ 158 w 158"/>
                <a:gd name="T17" fmla="*/ 236 h 474"/>
                <a:gd name="T18" fmla="*/ 43 w 158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74">
                  <a:moveTo>
                    <a:pt x="43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3" y="474"/>
                  </a:lnTo>
                  <a:lnTo>
                    <a:pt x="43" y="474"/>
                  </a:lnTo>
                  <a:moveTo>
                    <a:pt x="43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8" y="236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A384C91C-7FE4-7562-9031-42EB3931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1" y="6762751"/>
              <a:ext cx="838200" cy="768350"/>
            </a:xfrm>
            <a:custGeom>
              <a:avLst/>
              <a:gdLst>
                <a:gd name="T0" fmla="*/ 415 w 528"/>
                <a:gd name="T1" fmla="*/ 484 h 484"/>
                <a:gd name="T2" fmla="*/ 0 w 528"/>
                <a:gd name="T3" fmla="*/ 484 h 484"/>
                <a:gd name="T4" fmla="*/ 0 w 528"/>
                <a:gd name="T5" fmla="*/ 0 h 484"/>
                <a:gd name="T6" fmla="*/ 415 w 528"/>
                <a:gd name="T7" fmla="*/ 0 h 484"/>
                <a:gd name="T8" fmla="*/ 528 w 528"/>
                <a:gd name="T9" fmla="*/ 242 h 484"/>
                <a:gd name="T10" fmla="*/ 415 w 528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8" h="484">
                  <a:moveTo>
                    <a:pt x="415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5" y="0"/>
                  </a:lnTo>
                  <a:lnTo>
                    <a:pt x="528" y="242"/>
                  </a:lnTo>
                  <a:lnTo>
                    <a:pt x="415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878AC7C3-AFF6-0698-F8C6-5D98CF475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376" y="6772276"/>
              <a:ext cx="246063" cy="752475"/>
            </a:xfrm>
            <a:custGeom>
              <a:avLst/>
              <a:gdLst>
                <a:gd name="T0" fmla="*/ 42 w 155"/>
                <a:gd name="T1" fmla="*/ 474 h 474"/>
                <a:gd name="T2" fmla="*/ 0 w 155"/>
                <a:gd name="T3" fmla="*/ 474 h 474"/>
                <a:gd name="T4" fmla="*/ 0 w 155"/>
                <a:gd name="T5" fmla="*/ 474 h 474"/>
                <a:gd name="T6" fmla="*/ 42 w 155"/>
                <a:gd name="T7" fmla="*/ 474 h 474"/>
                <a:gd name="T8" fmla="*/ 42 w 155"/>
                <a:gd name="T9" fmla="*/ 474 h 474"/>
                <a:gd name="T10" fmla="*/ 42 w 155"/>
                <a:gd name="T11" fmla="*/ 0 h 474"/>
                <a:gd name="T12" fmla="*/ 0 w 155"/>
                <a:gd name="T13" fmla="*/ 0 h 474"/>
                <a:gd name="T14" fmla="*/ 111 w 155"/>
                <a:gd name="T15" fmla="*/ 236 h 474"/>
                <a:gd name="T16" fmla="*/ 155 w 155"/>
                <a:gd name="T17" fmla="*/ 236 h 474"/>
                <a:gd name="T18" fmla="*/ 42 w 155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474">
                  <a:moveTo>
                    <a:pt x="42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2" y="474"/>
                  </a:lnTo>
                  <a:lnTo>
                    <a:pt x="42" y="474"/>
                  </a:lnTo>
                  <a:close/>
                  <a:moveTo>
                    <a:pt x="42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5" y="2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66A3104E-2E31-8557-003D-C1637F3CD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376" y="6772276"/>
              <a:ext cx="246063" cy="752475"/>
            </a:xfrm>
            <a:custGeom>
              <a:avLst/>
              <a:gdLst>
                <a:gd name="T0" fmla="*/ 42 w 155"/>
                <a:gd name="T1" fmla="*/ 474 h 474"/>
                <a:gd name="T2" fmla="*/ 0 w 155"/>
                <a:gd name="T3" fmla="*/ 474 h 474"/>
                <a:gd name="T4" fmla="*/ 0 w 155"/>
                <a:gd name="T5" fmla="*/ 474 h 474"/>
                <a:gd name="T6" fmla="*/ 42 w 155"/>
                <a:gd name="T7" fmla="*/ 474 h 474"/>
                <a:gd name="T8" fmla="*/ 42 w 155"/>
                <a:gd name="T9" fmla="*/ 474 h 474"/>
                <a:gd name="T10" fmla="*/ 42 w 155"/>
                <a:gd name="T11" fmla="*/ 0 h 474"/>
                <a:gd name="T12" fmla="*/ 0 w 155"/>
                <a:gd name="T13" fmla="*/ 0 h 474"/>
                <a:gd name="T14" fmla="*/ 111 w 155"/>
                <a:gd name="T15" fmla="*/ 236 h 474"/>
                <a:gd name="T16" fmla="*/ 155 w 155"/>
                <a:gd name="T17" fmla="*/ 236 h 474"/>
                <a:gd name="T18" fmla="*/ 42 w 155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474">
                  <a:moveTo>
                    <a:pt x="42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2" y="474"/>
                  </a:lnTo>
                  <a:lnTo>
                    <a:pt x="42" y="474"/>
                  </a:lnTo>
                  <a:moveTo>
                    <a:pt x="42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5" y="236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65C260BD-2CEB-AA29-BF4B-DCF9EA150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6762751"/>
              <a:ext cx="841375" cy="768350"/>
            </a:xfrm>
            <a:custGeom>
              <a:avLst/>
              <a:gdLst>
                <a:gd name="T0" fmla="*/ 417 w 530"/>
                <a:gd name="T1" fmla="*/ 484 h 484"/>
                <a:gd name="T2" fmla="*/ 0 w 530"/>
                <a:gd name="T3" fmla="*/ 484 h 484"/>
                <a:gd name="T4" fmla="*/ 0 w 530"/>
                <a:gd name="T5" fmla="*/ 0 h 484"/>
                <a:gd name="T6" fmla="*/ 417 w 530"/>
                <a:gd name="T7" fmla="*/ 0 h 484"/>
                <a:gd name="T8" fmla="*/ 530 w 530"/>
                <a:gd name="T9" fmla="*/ 242 h 484"/>
                <a:gd name="T10" fmla="*/ 417 w 530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484">
                  <a:moveTo>
                    <a:pt x="417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7" y="0"/>
                  </a:lnTo>
                  <a:lnTo>
                    <a:pt x="530" y="242"/>
                  </a:lnTo>
                  <a:lnTo>
                    <a:pt x="417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052FEAEE-15AC-FBFC-EBA3-96CA2FE6C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388" y="6772276"/>
              <a:ext cx="255588" cy="752475"/>
            </a:xfrm>
            <a:custGeom>
              <a:avLst/>
              <a:gdLst>
                <a:gd name="T0" fmla="*/ 46 w 161"/>
                <a:gd name="T1" fmla="*/ 474 h 474"/>
                <a:gd name="T2" fmla="*/ 0 w 161"/>
                <a:gd name="T3" fmla="*/ 474 h 474"/>
                <a:gd name="T4" fmla="*/ 0 w 161"/>
                <a:gd name="T5" fmla="*/ 474 h 474"/>
                <a:gd name="T6" fmla="*/ 46 w 161"/>
                <a:gd name="T7" fmla="*/ 474 h 474"/>
                <a:gd name="T8" fmla="*/ 46 w 161"/>
                <a:gd name="T9" fmla="*/ 474 h 474"/>
                <a:gd name="T10" fmla="*/ 46 w 161"/>
                <a:gd name="T11" fmla="*/ 0 h 474"/>
                <a:gd name="T12" fmla="*/ 0 w 161"/>
                <a:gd name="T13" fmla="*/ 0 h 474"/>
                <a:gd name="T14" fmla="*/ 113 w 161"/>
                <a:gd name="T15" fmla="*/ 236 h 474"/>
                <a:gd name="T16" fmla="*/ 161 w 161"/>
                <a:gd name="T17" fmla="*/ 236 h 474"/>
                <a:gd name="T18" fmla="*/ 46 w 161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474">
                  <a:moveTo>
                    <a:pt x="46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6" y="474"/>
                  </a:lnTo>
                  <a:lnTo>
                    <a:pt x="46" y="474"/>
                  </a:lnTo>
                  <a:close/>
                  <a:moveTo>
                    <a:pt x="46" y="0"/>
                  </a:moveTo>
                  <a:lnTo>
                    <a:pt x="0" y="0"/>
                  </a:lnTo>
                  <a:lnTo>
                    <a:pt x="113" y="236"/>
                  </a:lnTo>
                  <a:lnTo>
                    <a:pt x="161" y="23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7D90DE2E-44CA-AA97-D6E1-98C15FC34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388" y="6772276"/>
              <a:ext cx="255588" cy="752475"/>
            </a:xfrm>
            <a:custGeom>
              <a:avLst/>
              <a:gdLst>
                <a:gd name="T0" fmla="*/ 46 w 161"/>
                <a:gd name="T1" fmla="*/ 474 h 474"/>
                <a:gd name="T2" fmla="*/ 0 w 161"/>
                <a:gd name="T3" fmla="*/ 474 h 474"/>
                <a:gd name="T4" fmla="*/ 0 w 161"/>
                <a:gd name="T5" fmla="*/ 474 h 474"/>
                <a:gd name="T6" fmla="*/ 46 w 161"/>
                <a:gd name="T7" fmla="*/ 474 h 474"/>
                <a:gd name="T8" fmla="*/ 46 w 161"/>
                <a:gd name="T9" fmla="*/ 474 h 474"/>
                <a:gd name="T10" fmla="*/ 46 w 161"/>
                <a:gd name="T11" fmla="*/ 0 h 474"/>
                <a:gd name="T12" fmla="*/ 0 w 161"/>
                <a:gd name="T13" fmla="*/ 0 h 474"/>
                <a:gd name="T14" fmla="*/ 113 w 161"/>
                <a:gd name="T15" fmla="*/ 236 h 474"/>
                <a:gd name="T16" fmla="*/ 161 w 161"/>
                <a:gd name="T17" fmla="*/ 236 h 474"/>
                <a:gd name="T18" fmla="*/ 46 w 161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474">
                  <a:moveTo>
                    <a:pt x="46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6" y="474"/>
                  </a:lnTo>
                  <a:lnTo>
                    <a:pt x="46" y="474"/>
                  </a:lnTo>
                  <a:moveTo>
                    <a:pt x="46" y="0"/>
                  </a:moveTo>
                  <a:lnTo>
                    <a:pt x="0" y="0"/>
                  </a:lnTo>
                  <a:lnTo>
                    <a:pt x="113" y="236"/>
                  </a:lnTo>
                  <a:lnTo>
                    <a:pt x="161" y="236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2">
              <a:extLst>
                <a:ext uri="{FF2B5EF4-FFF2-40B4-BE49-F238E27FC236}">
                  <a16:creationId xmlns:a16="http://schemas.microsoft.com/office/drawing/2014/main" id="{DFC8B9BA-D2C2-5156-AC03-F48E2DD74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8" y="6762751"/>
              <a:ext cx="836613" cy="768350"/>
            </a:xfrm>
            <a:custGeom>
              <a:avLst/>
              <a:gdLst>
                <a:gd name="T0" fmla="*/ 414 w 527"/>
                <a:gd name="T1" fmla="*/ 484 h 484"/>
                <a:gd name="T2" fmla="*/ 0 w 527"/>
                <a:gd name="T3" fmla="*/ 484 h 484"/>
                <a:gd name="T4" fmla="*/ 0 w 527"/>
                <a:gd name="T5" fmla="*/ 0 h 484"/>
                <a:gd name="T6" fmla="*/ 414 w 527"/>
                <a:gd name="T7" fmla="*/ 0 h 484"/>
                <a:gd name="T8" fmla="*/ 527 w 527"/>
                <a:gd name="T9" fmla="*/ 242 h 484"/>
                <a:gd name="T10" fmla="*/ 414 w 527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7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7" y="242"/>
                  </a:lnTo>
                  <a:lnTo>
                    <a:pt x="414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6">
              <a:extLst>
                <a:ext uri="{FF2B5EF4-FFF2-40B4-BE49-F238E27FC236}">
                  <a16:creationId xmlns:a16="http://schemas.microsoft.com/office/drawing/2014/main" id="{C80F862F-33BA-E665-AA07-8E5AA4B4B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7146926"/>
              <a:ext cx="250825" cy="377825"/>
            </a:xfrm>
            <a:custGeom>
              <a:avLst/>
              <a:gdLst>
                <a:gd name="T0" fmla="*/ 158 w 158"/>
                <a:gd name="T1" fmla="*/ 0 h 238"/>
                <a:gd name="T2" fmla="*/ 111 w 158"/>
                <a:gd name="T3" fmla="*/ 0 h 238"/>
                <a:gd name="T4" fmla="*/ 0 w 158"/>
                <a:gd name="T5" fmla="*/ 238 h 238"/>
                <a:gd name="T6" fmla="*/ 43 w 158"/>
                <a:gd name="T7" fmla="*/ 238 h 238"/>
                <a:gd name="T8" fmla="*/ 158 w 158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38">
                  <a:moveTo>
                    <a:pt x="158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3" y="23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7">
              <a:extLst>
                <a:ext uri="{FF2B5EF4-FFF2-40B4-BE49-F238E27FC236}">
                  <a16:creationId xmlns:a16="http://schemas.microsoft.com/office/drawing/2014/main" id="{A7A0C98B-AF24-41CB-6B57-D77D7A8BD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7146926"/>
              <a:ext cx="250825" cy="377825"/>
            </a:xfrm>
            <a:custGeom>
              <a:avLst/>
              <a:gdLst>
                <a:gd name="T0" fmla="*/ 158 w 158"/>
                <a:gd name="T1" fmla="*/ 0 h 238"/>
                <a:gd name="T2" fmla="*/ 111 w 158"/>
                <a:gd name="T3" fmla="*/ 0 h 238"/>
                <a:gd name="T4" fmla="*/ 0 w 158"/>
                <a:gd name="T5" fmla="*/ 238 h 238"/>
                <a:gd name="T6" fmla="*/ 43 w 158"/>
                <a:gd name="T7" fmla="*/ 238 h 238"/>
                <a:gd name="T8" fmla="*/ 158 w 158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38">
                  <a:moveTo>
                    <a:pt x="158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3" y="238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9">
              <a:extLst>
                <a:ext uri="{FF2B5EF4-FFF2-40B4-BE49-F238E27FC236}">
                  <a16:creationId xmlns:a16="http://schemas.microsoft.com/office/drawing/2014/main" id="{5A790A2D-1A43-7D4B-1B44-A6B656D33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1" y="7146926"/>
              <a:ext cx="755650" cy="377825"/>
            </a:xfrm>
            <a:custGeom>
              <a:avLst/>
              <a:gdLst>
                <a:gd name="T0" fmla="*/ 476 w 476"/>
                <a:gd name="T1" fmla="*/ 0 h 238"/>
                <a:gd name="T2" fmla="*/ 113 w 476"/>
                <a:gd name="T3" fmla="*/ 0 h 238"/>
                <a:gd name="T4" fmla="*/ 0 w 476"/>
                <a:gd name="T5" fmla="*/ 238 h 238"/>
                <a:gd name="T6" fmla="*/ 365 w 476"/>
                <a:gd name="T7" fmla="*/ 238 h 238"/>
                <a:gd name="T8" fmla="*/ 476 w 476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238">
                  <a:moveTo>
                    <a:pt x="476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365" y="238"/>
                  </a:lnTo>
                  <a:lnTo>
                    <a:pt x="4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92">
              <a:extLst>
                <a:ext uri="{FF2B5EF4-FFF2-40B4-BE49-F238E27FC236}">
                  <a16:creationId xmlns:a16="http://schemas.microsoft.com/office/drawing/2014/main" id="{06E65465-58D7-83E2-B206-251F87F46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6" y="7146926"/>
              <a:ext cx="246063" cy="377825"/>
            </a:xfrm>
            <a:custGeom>
              <a:avLst/>
              <a:gdLst>
                <a:gd name="T0" fmla="*/ 155 w 155"/>
                <a:gd name="T1" fmla="*/ 0 h 238"/>
                <a:gd name="T2" fmla="*/ 111 w 155"/>
                <a:gd name="T3" fmla="*/ 0 h 238"/>
                <a:gd name="T4" fmla="*/ 0 w 155"/>
                <a:gd name="T5" fmla="*/ 238 h 238"/>
                <a:gd name="T6" fmla="*/ 42 w 155"/>
                <a:gd name="T7" fmla="*/ 238 h 238"/>
                <a:gd name="T8" fmla="*/ 155 w 155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38">
                  <a:moveTo>
                    <a:pt x="155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2" y="23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93">
              <a:extLst>
                <a:ext uri="{FF2B5EF4-FFF2-40B4-BE49-F238E27FC236}">
                  <a16:creationId xmlns:a16="http://schemas.microsoft.com/office/drawing/2014/main" id="{5E1092EB-C930-9668-6504-7A3941D15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6" y="7146926"/>
              <a:ext cx="246063" cy="377825"/>
            </a:xfrm>
            <a:custGeom>
              <a:avLst/>
              <a:gdLst>
                <a:gd name="T0" fmla="*/ 155 w 155"/>
                <a:gd name="T1" fmla="*/ 0 h 238"/>
                <a:gd name="T2" fmla="*/ 111 w 155"/>
                <a:gd name="T3" fmla="*/ 0 h 238"/>
                <a:gd name="T4" fmla="*/ 0 w 155"/>
                <a:gd name="T5" fmla="*/ 238 h 238"/>
                <a:gd name="T6" fmla="*/ 42 w 155"/>
                <a:gd name="T7" fmla="*/ 238 h 238"/>
                <a:gd name="T8" fmla="*/ 155 w 155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38">
                  <a:moveTo>
                    <a:pt x="155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2" y="238"/>
                  </a:lnTo>
                  <a:lnTo>
                    <a:pt x="1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5">
              <a:extLst>
                <a:ext uri="{FF2B5EF4-FFF2-40B4-BE49-F238E27FC236}">
                  <a16:creationId xmlns:a16="http://schemas.microsoft.com/office/drawing/2014/main" id="{A42523D6-D4C1-6175-DC17-828E127CD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413" y="7146926"/>
              <a:ext cx="752475" cy="377825"/>
            </a:xfrm>
            <a:custGeom>
              <a:avLst/>
              <a:gdLst>
                <a:gd name="T0" fmla="*/ 474 w 474"/>
                <a:gd name="T1" fmla="*/ 0 h 238"/>
                <a:gd name="T2" fmla="*/ 115 w 474"/>
                <a:gd name="T3" fmla="*/ 0 h 238"/>
                <a:gd name="T4" fmla="*/ 0 w 474"/>
                <a:gd name="T5" fmla="*/ 238 h 238"/>
                <a:gd name="T6" fmla="*/ 361 w 474"/>
                <a:gd name="T7" fmla="*/ 238 h 238"/>
                <a:gd name="T8" fmla="*/ 474 w 474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238">
                  <a:moveTo>
                    <a:pt x="474" y="0"/>
                  </a:moveTo>
                  <a:lnTo>
                    <a:pt x="115" y="0"/>
                  </a:lnTo>
                  <a:lnTo>
                    <a:pt x="0" y="238"/>
                  </a:lnTo>
                  <a:lnTo>
                    <a:pt x="361" y="238"/>
                  </a:lnTo>
                  <a:lnTo>
                    <a:pt x="4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8">
              <a:extLst>
                <a:ext uri="{FF2B5EF4-FFF2-40B4-BE49-F238E27FC236}">
                  <a16:creationId xmlns:a16="http://schemas.microsoft.com/office/drawing/2014/main" id="{D380ADE5-D0E7-D1BA-49E6-0335DBBA9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8" y="7146926"/>
              <a:ext cx="255588" cy="377825"/>
            </a:xfrm>
            <a:custGeom>
              <a:avLst/>
              <a:gdLst>
                <a:gd name="T0" fmla="*/ 161 w 161"/>
                <a:gd name="T1" fmla="*/ 0 h 238"/>
                <a:gd name="T2" fmla="*/ 113 w 161"/>
                <a:gd name="T3" fmla="*/ 0 h 238"/>
                <a:gd name="T4" fmla="*/ 0 w 161"/>
                <a:gd name="T5" fmla="*/ 238 h 238"/>
                <a:gd name="T6" fmla="*/ 46 w 161"/>
                <a:gd name="T7" fmla="*/ 238 h 238"/>
                <a:gd name="T8" fmla="*/ 161 w 161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8">
                  <a:moveTo>
                    <a:pt x="161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46" y="238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99">
              <a:extLst>
                <a:ext uri="{FF2B5EF4-FFF2-40B4-BE49-F238E27FC236}">
                  <a16:creationId xmlns:a16="http://schemas.microsoft.com/office/drawing/2014/main" id="{B13948DC-CCBB-7B3A-B48C-0704A7CC2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8" y="7146926"/>
              <a:ext cx="255588" cy="377825"/>
            </a:xfrm>
            <a:custGeom>
              <a:avLst/>
              <a:gdLst>
                <a:gd name="T0" fmla="*/ 161 w 161"/>
                <a:gd name="T1" fmla="*/ 0 h 238"/>
                <a:gd name="T2" fmla="*/ 113 w 161"/>
                <a:gd name="T3" fmla="*/ 0 h 238"/>
                <a:gd name="T4" fmla="*/ 0 w 161"/>
                <a:gd name="T5" fmla="*/ 238 h 238"/>
                <a:gd name="T6" fmla="*/ 46 w 161"/>
                <a:gd name="T7" fmla="*/ 238 h 238"/>
                <a:gd name="T8" fmla="*/ 161 w 161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8">
                  <a:moveTo>
                    <a:pt x="161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46" y="238"/>
                  </a:ln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1">
              <a:extLst>
                <a:ext uri="{FF2B5EF4-FFF2-40B4-BE49-F238E27FC236}">
                  <a16:creationId xmlns:a16="http://schemas.microsoft.com/office/drawing/2014/main" id="{B9331D08-E79D-FA94-CF82-3C2199F29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88" y="7146926"/>
              <a:ext cx="825500" cy="377825"/>
            </a:xfrm>
            <a:custGeom>
              <a:avLst/>
              <a:gdLst>
                <a:gd name="T0" fmla="*/ 520 w 520"/>
                <a:gd name="T1" fmla="*/ 0 h 238"/>
                <a:gd name="T2" fmla="*/ 0 w 520"/>
                <a:gd name="T3" fmla="*/ 0 h 238"/>
                <a:gd name="T4" fmla="*/ 0 w 520"/>
                <a:gd name="T5" fmla="*/ 238 h 238"/>
                <a:gd name="T6" fmla="*/ 408 w 520"/>
                <a:gd name="T7" fmla="*/ 238 h 238"/>
                <a:gd name="T8" fmla="*/ 520 w 520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238">
                  <a:moveTo>
                    <a:pt x="520" y="0"/>
                  </a:moveTo>
                  <a:lnTo>
                    <a:pt x="0" y="0"/>
                  </a:lnTo>
                  <a:lnTo>
                    <a:pt x="0" y="238"/>
                  </a:lnTo>
                  <a:lnTo>
                    <a:pt x="408" y="238"/>
                  </a:lnTo>
                  <a:lnTo>
                    <a:pt x="5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87">
              <a:extLst>
                <a:ext uri="{FF2B5EF4-FFF2-40B4-BE49-F238E27FC236}">
                  <a16:creationId xmlns:a16="http://schemas.microsoft.com/office/drawing/2014/main" id="{DE6CBD02-BE60-6936-265A-FBD11EF57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25" y="7151688"/>
              <a:ext cx="2832100" cy="382587"/>
            </a:xfrm>
            <a:custGeom>
              <a:avLst/>
              <a:gdLst>
                <a:gd name="T0" fmla="*/ 1784 w 1784"/>
                <a:gd name="T1" fmla="*/ 0 h 241"/>
                <a:gd name="T2" fmla="*/ 0 w 1784"/>
                <a:gd name="T3" fmla="*/ 0 h 241"/>
                <a:gd name="T4" fmla="*/ 0 w 1784"/>
                <a:gd name="T5" fmla="*/ 241 h 241"/>
                <a:gd name="T6" fmla="*/ 1672 w 1784"/>
                <a:gd name="T7" fmla="*/ 241 h 241"/>
                <a:gd name="T8" fmla="*/ 1784 w 1784"/>
                <a:gd name="T9" fmla="*/ 0 h 241"/>
                <a:gd name="T10" fmla="*/ 1784 w 1784"/>
                <a:gd name="T11" fmla="*/ 0 h 241"/>
                <a:gd name="T12" fmla="*/ 1784 w 1784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4" h="241">
                  <a:moveTo>
                    <a:pt x="1784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1672" y="241"/>
                  </a:lnTo>
                  <a:lnTo>
                    <a:pt x="1784" y="0"/>
                  </a:lnTo>
                  <a:moveTo>
                    <a:pt x="1784" y="0"/>
                  </a:moveTo>
                  <a:lnTo>
                    <a:pt x="17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Subtitle 2">
            <a:extLst>
              <a:ext uri="{FF2B5EF4-FFF2-40B4-BE49-F238E27FC236}">
                <a16:creationId xmlns:a16="http://schemas.microsoft.com/office/drawing/2014/main" id="{E999836A-F7DC-1F20-F8C7-C9EF6C314EAB}"/>
              </a:ext>
            </a:extLst>
          </p:cNvPr>
          <p:cNvSpPr txBox="1">
            <a:spLocks/>
          </p:cNvSpPr>
          <p:nvPr/>
        </p:nvSpPr>
        <p:spPr>
          <a:xfrm>
            <a:off x="7373561" y="1615322"/>
            <a:ext cx="4177577" cy="774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>
                <a:solidFill>
                  <a:schemeClr val="tx2"/>
                </a:solidFill>
              </a:rPr>
              <a:t>Expectation by community to manage impacts by using compliance and enforcement tools available</a:t>
            </a:r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id="{78BEFCCB-C72E-5A00-ECF7-78E9E6866AF2}"/>
              </a:ext>
            </a:extLst>
          </p:cNvPr>
          <p:cNvSpPr txBox="1">
            <a:spLocks/>
          </p:cNvSpPr>
          <p:nvPr/>
        </p:nvSpPr>
        <p:spPr>
          <a:xfrm>
            <a:off x="534003" y="2582474"/>
            <a:ext cx="4022533" cy="7611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>
                <a:solidFill>
                  <a:schemeClr val="tx2"/>
                </a:solidFill>
              </a:rPr>
              <a:t>Longer stays (48 hours) encourage camping visitors to spend whilst in district on attractions and eateries</a:t>
            </a:r>
          </a:p>
        </p:txBody>
      </p:sp>
      <p:grpSp>
        <p:nvGrpSpPr>
          <p:cNvPr id="77" name="Group 76" descr="arrows sequence to the right">
            <a:extLst>
              <a:ext uri="{FF2B5EF4-FFF2-40B4-BE49-F238E27FC236}">
                <a16:creationId xmlns:a16="http://schemas.microsoft.com/office/drawing/2014/main" id="{63AC8811-8EFA-A9CB-667E-CB901002E618}"/>
              </a:ext>
            </a:extLst>
          </p:cNvPr>
          <p:cNvGrpSpPr/>
          <p:nvPr/>
        </p:nvGrpSpPr>
        <p:grpSpPr>
          <a:xfrm>
            <a:off x="4556536" y="3464322"/>
            <a:ext cx="2833687" cy="771524"/>
            <a:chOff x="528638" y="6762751"/>
            <a:chExt cx="2833687" cy="771524"/>
          </a:xfrm>
        </p:grpSpPr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A20EF460-A01C-6477-7E88-D470B3680F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6762751"/>
              <a:ext cx="839788" cy="768350"/>
            </a:xfrm>
            <a:custGeom>
              <a:avLst/>
              <a:gdLst>
                <a:gd name="T0" fmla="*/ 414 w 529"/>
                <a:gd name="T1" fmla="*/ 484 h 484"/>
                <a:gd name="T2" fmla="*/ 0 w 529"/>
                <a:gd name="T3" fmla="*/ 484 h 484"/>
                <a:gd name="T4" fmla="*/ 0 w 529"/>
                <a:gd name="T5" fmla="*/ 0 h 484"/>
                <a:gd name="T6" fmla="*/ 414 w 529"/>
                <a:gd name="T7" fmla="*/ 0 h 484"/>
                <a:gd name="T8" fmla="*/ 529 w 529"/>
                <a:gd name="T9" fmla="*/ 242 h 484"/>
                <a:gd name="T10" fmla="*/ 414 w 529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9" y="242"/>
                  </a:lnTo>
                  <a:lnTo>
                    <a:pt x="414" y="484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E0F46685-BF66-3F75-713A-CB213E224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1" y="6762751"/>
              <a:ext cx="838200" cy="768350"/>
            </a:xfrm>
            <a:custGeom>
              <a:avLst/>
              <a:gdLst>
                <a:gd name="T0" fmla="*/ 415 w 528"/>
                <a:gd name="T1" fmla="*/ 484 h 484"/>
                <a:gd name="T2" fmla="*/ 0 w 528"/>
                <a:gd name="T3" fmla="*/ 484 h 484"/>
                <a:gd name="T4" fmla="*/ 0 w 528"/>
                <a:gd name="T5" fmla="*/ 0 h 484"/>
                <a:gd name="T6" fmla="*/ 415 w 528"/>
                <a:gd name="T7" fmla="*/ 0 h 484"/>
                <a:gd name="T8" fmla="*/ 528 w 528"/>
                <a:gd name="T9" fmla="*/ 242 h 484"/>
                <a:gd name="T10" fmla="*/ 415 w 528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8" h="484">
                  <a:moveTo>
                    <a:pt x="415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5" y="0"/>
                  </a:lnTo>
                  <a:lnTo>
                    <a:pt x="528" y="242"/>
                  </a:lnTo>
                  <a:lnTo>
                    <a:pt x="415" y="484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4">
              <a:extLst>
                <a:ext uri="{FF2B5EF4-FFF2-40B4-BE49-F238E27FC236}">
                  <a16:creationId xmlns:a16="http://schemas.microsoft.com/office/drawing/2014/main" id="{AB974DC6-B934-2AD3-A54A-9F354F49B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6762751"/>
              <a:ext cx="841375" cy="768350"/>
            </a:xfrm>
            <a:custGeom>
              <a:avLst/>
              <a:gdLst>
                <a:gd name="T0" fmla="*/ 417 w 530"/>
                <a:gd name="T1" fmla="*/ 484 h 484"/>
                <a:gd name="T2" fmla="*/ 0 w 530"/>
                <a:gd name="T3" fmla="*/ 484 h 484"/>
                <a:gd name="T4" fmla="*/ 0 w 530"/>
                <a:gd name="T5" fmla="*/ 0 h 484"/>
                <a:gd name="T6" fmla="*/ 417 w 530"/>
                <a:gd name="T7" fmla="*/ 0 h 484"/>
                <a:gd name="T8" fmla="*/ 530 w 530"/>
                <a:gd name="T9" fmla="*/ 242 h 484"/>
                <a:gd name="T10" fmla="*/ 417 w 530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484">
                  <a:moveTo>
                    <a:pt x="417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7" y="0"/>
                  </a:lnTo>
                  <a:lnTo>
                    <a:pt x="530" y="242"/>
                  </a:lnTo>
                  <a:lnTo>
                    <a:pt x="417" y="484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C33DE75E-C885-1725-8E05-88651E095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8" y="6762751"/>
              <a:ext cx="836613" cy="768350"/>
            </a:xfrm>
            <a:custGeom>
              <a:avLst/>
              <a:gdLst>
                <a:gd name="T0" fmla="*/ 414 w 527"/>
                <a:gd name="T1" fmla="*/ 484 h 484"/>
                <a:gd name="T2" fmla="*/ 0 w 527"/>
                <a:gd name="T3" fmla="*/ 484 h 484"/>
                <a:gd name="T4" fmla="*/ 0 w 527"/>
                <a:gd name="T5" fmla="*/ 0 h 484"/>
                <a:gd name="T6" fmla="*/ 414 w 527"/>
                <a:gd name="T7" fmla="*/ 0 h 484"/>
                <a:gd name="T8" fmla="*/ 527 w 527"/>
                <a:gd name="T9" fmla="*/ 242 h 484"/>
                <a:gd name="T10" fmla="*/ 414 w 527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7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7" y="242"/>
                  </a:lnTo>
                  <a:lnTo>
                    <a:pt x="414" y="48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86">
              <a:extLst>
                <a:ext uri="{FF2B5EF4-FFF2-40B4-BE49-F238E27FC236}">
                  <a16:creationId xmlns:a16="http://schemas.microsoft.com/office/drawing/2014/main" id="{34C9DE4D-02E9-9F79-A84C-6517D1E2D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742" y="7143426"/>
              <a:ext cx="2799184" cy="382587"/>
            </a:xfrm>
            <a:custGeom>
              <a:avLst/>
              <a:gdLst>
                <a:gd name="T0" fmla="*/ 1784 w 1784"/>
                <a:gd name="T1" fmla="*/ 0 h 241"/>
                <a:gd name="T2" fmla="*/ 0 w 1784"/>
                <a:gd name="T3" fmla="*/ 0 h 241"/>
                <a:gd name="T4" fmla="*/ 0 w 1784"/>
                <a:gd name="T5" fmla="*/ 241 h 241"/>
                <a:gd name="T6" fmla="*/ 1672 w 1784"/>
                <a:gd name="T7" fmla="*/ 241 h 241"/>
                <a:gd name="T8" fmla="*/ 1784 w 1784"/>
                <a:gd name="T9" fmla="*/ 0 h 241"/>
                <a:gd name="T10" fmla="*/ 1784 w 1784"/>
                <a:gd name="T11" fmla="*/ 0 h 241"/>
                <a:gd name="T12" fmla="*/ 1784 w 1784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4" h="241">
                  <a:moveTo>
                    <a:pt x="1784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1672" y="241"/>
                  </a:lnTo>
                  <a:lnTo>
                    <a:pt x="1784" y="0"/>
                  </a:lnTo>
                  <a:close/>
                  <a:moveTo>
                    <a:pt x="1784" y="0"/>
                  </a:moveTo>
                  <a:lnTo>
                    <a:pt x="178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B4D0BB92-D86B-44D1-3C24-E501BAE3E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6762751"/>
              <a:ext cx="839788" cy="768350"/>
            </a:xfrm>
            <a:custGeom>
              <a:avLst/>
              <a:gdLst>
                <a:gd name="T0" fmla="*/ 414 w 529"/>
                <a:gd name="T1" fmla="*/ 484 h 484"/>
                <a:gd name="T2" fmla="*/ 0 w 529"/>
                <a:gd name="T3" fmla="*/ 484 h 484"/>
                <a:gd name="T4" fmla="*/ 0 w 529"/>
                <a:gd name="T5" fmla="*/ 0 h 484"/>
                <a:gd name="T6" fmla="*/ 414 w 529"/>
                <a:gd name="T7" fmla="*/ 0 h 484"/>
                <a:gd name="T8" fmla="*/ 529 w 529"/>
                <a:gd name="T9" fmla="*/ 242 h 484"/>
                <a:gd name="T10" fmla="*/ 414 w 529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9" y="242"/>
                  </a:lnTo>
                  <a:lnTo>
                    <a:pt x="414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14725FB9-F995-89CD-125A-F5528C57C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6188" y="6772276"/>
              <a:ext cx="250825" cy="752475"/>
            </a:xfrm>
            <a:custGeom>
              <a:avLst/>
              <a:gdLst>
                <a:gd name="T0" fmla="*/ 43 w 158"/>
                <a:gd name="T1" fmla="*/ 474 h 474"/>
                <a:gd name="T2" fmla="*/ 0 w 158"/>
                <a:gd name="T3" fmla="*/ 474 h 474"/>
                <a:gd name="T4" fmla="*/ 0 w 158"/>
                <a:gd name="T5" fmla="*/ 474 h 474"/>
                <a:gd name="T6" fmla="*/ 43 w 158"/>
                <a:gd name="T7" fmla="*/ 474 h 474"/>
                <a:gd name="T8" fmla="*/ 43 w 158"/>
                <a:gd name="T9" fmla="*/ 474 h 474"/>
                <a:gd name="T10" fmla="*/ 43 w 158"/>
                <a:gd name="T11" fmla="*/ 0 h 474"/>
                <a:gd name="T12" fmla="*/ 0 w 158"/>
                <a:gd name="T13" fmla="*/ 0 h 474"/>
                <a:gd name="T14" fmla="*/ 111 w 158"/>
                <a:gd name="T15" fmla="*/ 236 h 474"/>
                <a:gd name="T16" fmla="*/ 158 w 158"/>
                <a:gd name="T17" fmla="*/ 236 h 474"/>
                <a:gd name="T18" fmla="*/ 43 w 158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74">
                  <a:moveTo>
                    <a:pt x="43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3" y="474"/>
                  </a:lnTo>
                  <a:lnTo>
                    <a:pt x="43" y="474"/>
                  </a:lnTo>
                  <a:close/>
                  <a:moveTo>
                    <a:pt x="43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8" y="23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BAB8E815-469F-C020-1841-FCB29BB5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6188" y="6772276"/>
              <a:ext cx="250825" cy="752475"/>
            </a:xfrm>
            <a:custGeom>
              <a:avLst/>
              <a:gdLst>
                <a:gd name="T0" fmla="*/ 43 w 158"/>
                <a:gd name="T1" fmla="*/ 474 h 474"/>
                <a:gd name="T2" fmla="*/ 0 w 158"/>
                <a:gd name="T3" fmla="*/ 474 h 474"/>
                <a:gd name="T4" fmla="*/ 0 w 158"/>
                <a:gd name="T5" fmla="*/ 474 h 474"/>
                <a:gd name="T6" fmla="*/ 43 w 158"/>
                <a:gd name="T7" fmla="*/ 474 h 474"/>
                <a:gd name="T8" fmla="*/ 43 w 158"/>
                <a:gd name="T9" fmla="*/ 474 h 474"/>
                <a:gd name="T10" fmla="*/ 43 w 158"/>
                <a:gd name="T11" fmla="*/ 0 h 474"/>
                <a:gd name="T12" fmla="*/ 0 w 158"/>
                <a:gd name="T13" fmla="*/ 0 h 474"/>
                <a:gd name="T14" fmla="*/ 111 w 158"/>
                <a:gd name="T15" fmla="*/ 236 h 474"/>
                <a:gd name="T16" fmla="*/ 158 w 158"/>
                <a:gd name="T17" fmla="*/ 236 h 474"/>
                <a:gd name="T18" fmla="*/ 43 w 158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74">
                  <a:moveTo>
                    <a:pt x="43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3" y="474"/>
                  </a:lnTo>
                  <a:lnTo>
                    <a:pt x="43" y="474"/>
                  </a:lnTo>
                  <a:moveTo>
                    <a:pt x="43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8" y="236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F4DA1952-C160-691B-5B6A-23ED1A3EB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1" y="6762751"/>
              <a:ext cx="838200" cy="768350"/>
            </a:xfrm>
            <a:custGeom>
              <a:avLst/>
              <a:gdLst>
                <a:gd name="T0" fmla="*/ 415 w 528"/>
                <a:gd name="T1" fmla="*/ 484 h 484"/>
                <a:gd name="T2" fmla="*/ 0 w 528"/>
                <a:gd name="T3" fmla="*/ 484 h 484"/>
                <a:gd name="T4" fmla="*/ 0 w 528"/>
                <a:gd name="T5" fmla="*/ 0 h 484"/>
                <a:gd name="T6" fmla="*/ 415 w 528"/>
                <a:gd name="T7" fmla="*/ 0 h 484"/>
                <a:gd name="T8" fmla="*/ 528 w 528"/>
                <a:gd name="T9" fmla="*/ 242 h 484"/>
                <a:gd name="T10" fmla="*/ 415 w 528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8" h="484">
                  <a:moveTo>
                    <a:pt x="415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5" y="0"/>
                  </a:lnTo>
                  <a:lnTo>
                    <a:pt x="528" y="242"/>
                  </a:lnTo>
                  <a:lnTo>
                    <a:pt x="415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0D076C2F-FF34-CA2A-11B4-9E82AE6D58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376" y="6772276"/>
              <a:ext cx="246063" cy="752475"/>
            </a:xfrm>
            <a:custGeom>
              <a:avLst/>
              <a:gdLst>
                <a:gd name="T0" fmla="*/ 42 w 155"/>
                <a:gd name="T1" fmla="*/ 474 h 474"/>
                <a:gd name="T2" fmla="*/ 0 w 155"/>
                <a:gd name="T3" fmla="*/ 474 h 474"/>
                <a:gd name="T4" fmla="*/ 0 w 155"/>
                <a:gd name="T5" fmla="*/ 474 h 474"/>
                <a:gd name="T6" fmla="*/ 42 w 155"/>
                <a:gd name="T7" fmla="*/ 474 h 474"/>
                <a:gd name="T8" fmla="*/ 42 w 155"/>
                <a:gd name="T9" fmla="*/ 474 h 474"/>
                <a:gd name="T10" fmla="*/ 42 w 155"/>
                <a:gd name="T11" fmla="*/ 0 h 474"/>
                <a:gd name="T12" fmla="*/ 0 w 155"/>
                <a:gd name="T13" fmla="*/ 0 h 474"/>
                <a:gd name="T14" fmla="*/ 111 w 155"/>
                <a:gd name="T15" fmla="*/ 236 h 474"/>
                <a:gd name="T16" fmla="*/ 155 w 155"/>
                <a:gd name="T17" fmla="*/ 236 h 474"/>
                <a:gd name="T18" fmla="*/ 42 w 155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474">
                  <a:moveTo>
                    <a:pt x="42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2" y="474"/>
                  </a:lnTo>
                  <a:lnTo>
                    <a:pt x="42" y="474"/>
                  </a:lnTo>
                  <a:close/>
                  <a:moveTo>
                    <a:pt x="42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5" y="2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3">
              <a:extLst>
                <a:ext uri="{FF2B5EF4-FFF2-40B4-BE49-F238E27FC236}">
                  <a16:creationId xmlns:a16="http://schemas.microsoft.com/office/drawing/2014/main" id="{84340585-6426-E0DD-327B-8C070CCBE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376" y="6772276"/>
              <a:ext cx="246063" cy="752475"/>
            </a:xfrm>
            <a:custGeom>
              <a:avLst/>
              <a:gdLst>
                <a:gd name="T0" fmla="*/ 42 w 155"/>
                <a:gd name="T1" fmla="*/ 474 h 474"/>
                <a:gd name="T2" fmla="*/ 0 w 155"/>
                <a:gd name="T3" fmla="*/ 474 h 474"/>
                <a:gd name="T4" fmla="*/ 0 w 155"/>
                <a:gd name="T5" fmla="*/ 474 h 474"/>
                <a:gd name="T6" fmla="*/ 42 w 155"/>
                <a:gd name="T7" fmla="*/ 474 h 474"/>
                <a:gd name="T8" fmla="*/ 42 w 155"/>
                <a:gd name="T9" fmla="*/ 474 h 474"/>
                <a:gd name="T10" fmla="*/ 42 w 155"/>
                <a:gd name="T11" fmla="*/ 0 h 474"/>
                <a:gd name="T12" fmla="*/ 0 w 155"/>
                <a:gd name="T13" fmla="*/ 0 h 474"/>
                <a:gd name="T14" fmla="*/ 111 w 155"/>
                <a:gd name="T15" fmla="*/ 236 h 474"/>
                <a:gd name="T16" fmla="*/ 155 w 155"/>
                <a:gd name="T17" fmla="*/ 236 h 474"/>
                <a:gd name="T18" fmla="*/ 42 w 155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474">
                  <a:moveTo>
                    <a:pt x="42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2" y="474"/>
                  </a:lnTo>
                  <a:lnTo>
                    <a:pt x="42" y="474"/>
                  </a:lnTo>
                  <a:moveTo>
                    <a:pt x="42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5" y="236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D3F01DA5-7F5A-77D2-BFCF-3F2A2E1DB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6762751"/>
              <a:ext cx="841375" cy="768350"/>
            </a:xfrm>
            <a:custGeom>
              <a:avLst/>
              <a:gdLst>
                <a:gd name="T0" fmla="*/ 417 w 530"/>
                <a:gd name="T1" fmla="*/ 484 h 484"/>
                <a:gd name="T2" fmla="*/ 0 w 530"/>
                <a:gd name="T3" fmla="*/ 484 h 484"/>
                <a:gd name="T4" fmla="*/ 0 w 530"/>
                <a:gd name="T5" fmla="*/ 0 h 484"/>
                <a:gd name="T6" fmla="*/ 417 w 530"/>
                <a:gd name="T7" fmla="*/ 0 h 484"/>
                <a:gd name="T8" fmla="*/ 530 w 530"/>
                <a:gd name="T9" fmla="*/ 242 h 484"/>
                <a:gd name="T10" fmla="*/ 417 w 530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484">
                  <a:moveTo>
                    <a:pt x="417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7" y="0"/>
                  </a:lnTo>
                  <a:lnTo>
                    <a:pt x="530" y="242"/>
                  </a:lnTo>
                  <a:lnTo>
                    <a:pt x="417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8">
              <a:extLst>
                <a:ext uri="{FF2B5EF4-FFF2-40B4-BE49-F238E27FC236}">
                  <a16:creationId xmlns:a16="http://schemas.microsoft.com/office/drawing/2014/main" id="{3573BE6B-48EB-EA05-28CA-48F0209B9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388" y="6772276"/>
              <a:ext cx="255588" cy="752475"/>
            </a:xfrm>
            <a:custGeom>
              <a:avLst/>
              <a:gdLst>
                <a:gd name="T0" fmla="*/ 46 w 161"/>
                <a:gd name="T1" fmla="*/ 474 h 474"/>
                <a:gd name="T2" fmla="*/ 0 w 161"/>
                <a:gd name="T3" fmla="*/ 474 h 474"/>
                <a:gd name="T4" fmla="*/ 0 w 161"/>
                <a:gd name="T5" fmla="*/ 474 h 474"/>
                <a:gd name="T6" fmla="*/ 46 w 161"/>
                <a:gd name="T7" fmla="*/ 474 h 474"/>
                <a:gd name="T8" fmla="*/ 46 w 161"/>
                <a:gd name="T9" fmla="*/ 474 h 474"/>
                <a:gd name="T10" fmla="*/ 46 w 161"/>
                <a:gd name="T11" fmla="*/ 0 h 474"/>
                <a:gd name="T12" fmla="*/ 0 w 161"/>
                <a:gd name="T13" fmla="*/ 0 h 474"/>
                <a:gd name="T14" fmla="*/ 113 w 161"/>
                <a:gd name="T15" fmla="*/ 236 h 474"/>
                <a:gd name="T16" fmla="*/ 161 w 161"/>
                <a:gd name="T17" fmla="*/ 236 h 474"/>
                <a:gd name="T18" fmla="*/ 46 w 161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474">
                  <a:moveTo>
                    <a:pt x="46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6" y="474"/>
                  </a:lnTo>
                  <a:lnTo>
                    <a:pt x="46" y="474"/>
                  </a:lnTo>
                  <a:close/>
                  <a:moveTo>
                    <a:pt x="46" y="0"/>
                  </a:moveTo>
                  <a:lnTo>
                    <a:pt x="0" y="0"/>
                  </a:lnTo>
                  <a:lnTo>
                    <a:pt x="113" y="236"/>
                  </a:lnTo>
                  <a:lnTo>
                    <a:pt x="161" y="23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9">
              <a:extLst>
                <a:ext uri="{FF2B5EF4-FFF2-40B4-BE49-F238E27FC236}">
                  <a16:creationId xmlns:a16="http://schemas.microsoft.com/office/drawing/2014/main" id="{7F7248D2-D07F-3267-6147-B167C6FEE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388" y="6772276"/>
              <a:ext cx="255588" cy="752475"/>
            </a:xfrm>
            <a:custGeom>
              <a:avLst/>
              <a:gdLst>
                <a:gd name="T0" fmla="*/ 46 w 161"/>
                <a:gd name="T1" fmla="*/ 474 h 474"/>
                <a:gd name="T2" fmla="*/ 0 w 161"/>
                <a:gd name="T3" fmla="*/ 474 h 474"/>
                <a:gd name="T4" fmla="*/ 0 w 161"/>
                <a:gd name="T5" fmla="*/ 474 h 474"/>
                <a:gd name="T6" fmla="*/ 46 w 161"/>
                <a:gd name="T7" fmla="*/ 474 h 474"/>
                <a:gd name="T8" fmla="*/ 46 w 161"/>
                <a:gd name="T9" fmla="*/ 474 h 474"/>
                <a:gd name="T10" fmla="*/ 46 w 161"/>
                <a:gd name="T11" fmla="*/ 0 h 474"/>
                <a:gd name="T12" fmla="*/ 0 w 161"/>
                <a:gd name="T13" fmla="*/ 0 h 474"/>
                <a:gd name="T14" fmla="*/ 113 w 161"/>
                <a:gd name="T15" fmla="*/ 236 h 474"/>
                <a:gd name="T16" fmla="*/ 161 w 161"/>
                <a:gd name="T17" fmla="*/ 236 h 474"/>
                <a:gd name="T18" fmla="*/ 46 w 161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474">
                  <a:moveTo>
                    <a:pt x="46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6" y="474"/>
                  </a:lnTo>
                  <a:lnTo>
                    <a:pt x="46" y="474"/>
                  </a:lnTo>
                  <a:moveTo>
                    <a:pt x="46" y="0"/>
                  </a:moveTo>
                  <a:lnTo>
                    <a:pt x="0" y="0"/>
                  </a:lnTo>
                  <a:lnTo>
                    <a:pt x="113" y="236"/>
                  </a:lnTo>
                  <a:lnTo>
                    <a:pt x="161" y="236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2">
              <a:extLst>
                <a:ext uri="{FF2B5EF4-FFF2-40B4-BE49-F238E27FC236}">
                  <a16:creationId xmlns:a16="http://schemas.microsoft.com/office/drawing/2014/main" id="{7D450FBA-2420-28FF-B276-34E896A9B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8" y="6762751"/>
              <a:ext cx="836613" cy="768350"/>
            </a:xfrm>
            <a:custGeom>
              <a:avLst/>
              <a:gdLst>
                <a:gd name="T0" fmla="*/ 414 w 527"/>
                <a:gd name="T1" fmla="*/ 484 h 484"/>
                <a:gd name="T2" fmla="*/ 0 w 527"/>
                <a:gd name="T3" fmla="*/ 484 h 484"/>
                <a:gd name="T4" fmla="*/ 0 w 527"/>
                <a:gd name="T5" fmla="*/ 0 h 484"/>
                <a:gd name="T6" fmla="*/ 414 w 527"/>
                <a:gd name="T7" fmla="*/ 0 h 484"/>
                <a:gd name="T8" fmla="*/ 527 w 527"/>
                <a:gd name="T9" fmla="*/ 242 h 484"/>
                <a:gd name="T10" fmla="*/ 414 w 527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7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7" y="242"/>
                  </a:lnTo>
                  <a:lnTo>
                    <a:pt x="414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BB10F226-3E2A-3A9D-58C0-3C5DD27E9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7146926"/>
              <a:ext cx="250825" cy="377825"/>
            </a:xfrm>
            <a:custGeom>
              <a:avLst/>
              <a:gdLst>
                <a:gd name="T0" fmla="*/ 158 w 158"/>
                <a:gd name="T1" fmla="*/ 0 h 238"/>
                <a:gd name="T2" fmla="*/ 111 w 158"/>
                <a:gd name="T3" fmla="*/ 0 h 238"/>
                <a:gd name="T4" fmla="*/ 0 w 158"/>
                <a:gd name="T5" fmla="*/ 238 h 238"/>
                <a:gd name="T6" fmla="*/ 43 w 158"/>
                <a:gd name="T7" fmla="*/ 238 h 238"/>
                <a:gd name="T8" fmla="*/ 158 w 158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38">
                  <a:moveTo>
                    <a:pt x="158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3" y="23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B85BB425-B3F6-26B0-AF8A-629B6BFCE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7146926"/>
              <a:ext cx="250825" cy="377825"/>
            </a:xfrm>
            <a:custGeom>
              <a:avLst/>
              <a:gdLst>
                <a:gd name="T0" fmla="*/ 158 w 158"/>
                <a:gd name="T1" fmla="*/ 0 h 238"/>
                <a:gd name="T2" fmla="*/ 111 w 158"/>
                <a:gd name="T3" fmla="*/ 0 h 238"/>
                <a:gd name="T4" fmla="*/ 0 w 158"/>
                <a:gd name="T5" fmla="*/ 238 h 238"/>
                <a:gd name="T6" fmla="*/ 43 w 158"/>
                <a:gd name="T7" fmla="*/ 238 h 238"/>
                <a:gd name="T8" fmla="*/ 158 w 158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38">
                  <a:moveTo>
                    <a:pt x="158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3" y="238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9">
              <a:extLst>
                <a:ext uri="{FF2B5EF4-FFF2-40B4-BE49-F238E27FC236}">
                  <a16:creationId xmlns:a16="http://schemas.microsoft.com/office/drawing/2014/main" id="{405B8331-6420-AAB4-2517-A991E403C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1" y="7146926"/>
              <a:ext cx="755650" cy="377825"/>
            </a:xfrm>
            <a:custGeom>
              <a:avLst/>
              <a:gdLst>
                <a:gd name="T0" fmla="*/ 476 w 476"/>
                <a:gd name="T1" fmla="*/ 0 h 238"/>
                <a:gd name="T2" fmla="*/ 113 w 476"/>
                <a:gd name="T3" fmla="*/ 0 h 238"/>
                <a:gd name="T4" fmla="*/ 0 w 476"/>
                <a:gd name="T5" fmla="*/ 238 h 238"/>
                <a:gd name="T6" fmla="*/ 365 w 476"/>
                <a:gd name="T7" fmla="*/ 238 h 238"/>
                <a:gd name="T8" fmla="*/ 476 w 476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238">
                  <a:moveTo>
                    <a:pt x="476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365" y="238"/>
                  </a:lnTo>
                  <a:lnTo>
                    <a:pt x="4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2">
              <a:extLst>
                <a:ext uri="{FF2B5EF4-FFF2-40B4-BE49-F238E27FC236}">
                  <a16:creationId xmlns:a16="http://schemas.microsoft.com/office/drawing/2014/main" id="{FB5BD07F-5DB9-5A01-94DD-F7E998B21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6" y="7146926"/>
              <a:ext cx="246063" cy="377825"/>
            </a:xfrm>
            <a:custGeom>
              <a:avLst/>
              <a:gdLst>
                <a:gd name="T0" fmla="*/ 155 w 155"/>
                <a:gd name="T1" fmla="*/ 0 h 238"/>
                <a:gd name="T2" fmla="*/ 111 w 155"/>
                <a:gd name="T3" fmla="*/ 0 h 238"/>
                <a:gd name="T4" fmla="*/ 0 w 155"/>
                <a:gd name="T5" fmla="*/ 238 h 238"/>
                <a:gd name="T6" fmla="*/ 42 w 155"/>
                <a:gd name="T7" fmla="*/ 238 h 238"/>
                <a:gd name="T8" fmla="*/ 155 w 155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38">
                  <a:moveTo>
                    <a:pt x="155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2" y="23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3">
              <a:extLst>
                <a:ext uri="{FF2B5EF4-FFF2-40B4-BE49-F238E27FC236}">
                  <a16:creationId xmlns:a16="http://schemas.microsoft.com/office/drawing/2014/main" id="{BAE47C04-938B-1245-EA1C-4FB44B546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6" y="7146926"/>
              <a:ext cx="246063" cy="377825"/>
            </a:xfrm>
            <a:custGeom>
              <a:avLst/>
              <a:gdLst>
                <a:gd name="T0" fmla="*/ 155 w 155"/>
                <a:gd name="T1" fmla="*/ 0 h 238"/>
                <a:gd name="T2" fmla="*/ 111 w 155"/>
                <a:gd name="T3" fmla="*/ 0 h 238"/>
                <a:gd name="T4" fmla="*/ 0 w 155"/>
                <a:gd name="T5" fmla="*/ 238 h 238"/>
                <a:gd name="T6" fmla="*/ 42 w 155"/>
                <a:gd name="T7" fmla="*/ 238 h 238"/>
                <a:gd name="T8" fmla="*/ 155 w 155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38">
                  <a:moveTo>
                    <a:pt x="155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2" y="238"/>
                  </a:lnTo>
                  <a:lnTo>
                    <a:pt x="1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5">
              <a:extLst>
                <a:ext uri="{FF2B5EF4-FFF2-40B4-BE49-F238E27FC236}">
                  <a16:creationId xmlns:a16="http://schemas.microsoft.com/office/drawing/2014/main" id="{77F0279C-A8BA-C38B-FFAE-F14468E76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413" y="7146926"/>
              <a:ext cx="752475" cy="377825"/>
            </a:xfrm>
            <a:custGeom>
              <a:avLst/>
              <a:gdLst>
                <a:gd name="T0" fmla="*/ 474 w 474"/>
                <a:gd name="T1" fmla="*/ 0 h 238"/>
                <a:gd name="T2" fmla="*/ 115 w 474"/>
                <a:gd name="T3" fmla="*/ 0 h 238"/>
                <a:gd name="T4" fmla="*/ 0 w 474"/>
                <a:gd name="T5" fmla="*/ 238 h 238"/>
                <a:gd name="T6" fmla="*/ 361 w 474"/>
                <a:gd name="T7" fmla="*/ 238 h 238"/>
                <a:gd name="T8" fmla="*/ 474 w 474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238">
                  <a:moveTo>
                    <a:pt x="474" y="0"/>
                  </a:moveTo>
                  <a:lnTo>
                    <a:pt x="115" y="0"/>
                  </a:lnTo>
                  <a:lnTo>
                    <a:pt x="0" y="238"/>
                  </a:lnTo>
                  <a:lnTo>
                    <a:pt x="361" y="238"/>
                  </a:lnTo>
                  <a:lnTo>
                    <a:pt x="4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3BE33508-FA89-2EE6-FD5F-FE84230FC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8" y="7146926"/>
              <a:ext cx="255588" cy="377825"/>
            </a:xfrm>
            <a:custGeom>
              <a:avLst/>
              <a:gdLst>
                <a:gd name="T0" fmla="*/ 161 w 161"/>
                <a:gd name="T1" fmla="*/ 0 h 238"/>
                <a:gd name="T2" fmla="*/ 113 w 161"/>
                <a:gd name="T3" fmla="*/ 0 h 238"/>
                <a:gd name="T4" fmla="*/ 0 w 161"/>
                <a:gd name="T5" fmla="*/ 238 h 238"/>
                <a:gd name="T6" fmla="*/ 46 w 161"/>
                <a:gd name="T7" fmla="*/ 238 h 238"/>
                <a:gd name="T8" fmla="*/ 161 w 161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8">
                  <a:moveTo>
                    <a:pt x="161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46" y="238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5F4513AA-8118-DBE9-6F86-21897590B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8" y="7146926"/>
              <a:ext cx="255588" cy="377825"/>
            </a:xfrm>
            <a:custGeom>
              <a:avLst/>
              <a:gdLst>
                <a:gd name="T0" fmla="*/ 161 w 161"/>
                <a:gd name="T1" fmla="*/ 0 h 238"/>
                <a:gd name="T2" fmla="*/ 113 w 161"/>
                <a:gd name="T3" fmla="*/ 0 h 238"/>
                <a:gd name="T4" fmla="*/ 0 w 161"/>
                <a:gd name="T5" fmla="*/ 238 h 238"/>
                <a:gd name="T6" fmla="*/ 46 w 161"/>
                <a:gd name="T7" fmla="*/ 238 h 238"/>
                <a:gd name="T8" fmla="*/ 161 w 161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8">
                  <a:moveTo>
                    <a:pt x="161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46" y="238"/>
                  </a:ln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CD48E32C-DEA4-C336-F99B-F9C35CD83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88" y="7146926"/>
              <a:ext cx="825500" cy="377825"/>
            </a:xfrm>
            <a:custGeom>
              <a:avLst/>
              <a:gdLst>
                <a:gd name="T0" fmla="*/ 520 w 520"/>
                <a:gd name="T1" fmla="*/ 0 h 238"/>
                <a:gd name="T2" fmla="*/ 0 w 520"/>
                <a:gd name="T3" fmla="*/ 0 h 238"/>
                <a:gd name="T4" fmla="*/ 0 w 520"/>
                <a:gd name="T5" fmla="*/ 238 h 238"/>
                <a:gd name="T6" fmla="*/ 408 w 520"/>
                <a:gd name="T7" fmla="*/ 238 h 238"/>
                <a:gd name="T8" fmla="*/ 520 w 520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238">
                  <a:moveTo>
                    <a:pt x="520" y="0"/>
                  </a:moveTo>
                  <a:lnTo>
                    <a:pt x="0" y="0"/>
                  </a:lnTo>
                  <a:lnTo>
                    <a:pt x="0" y="238"/>
                  </a:lnTo>
                  <a:lnTo>
                    <a:pt x="408" y="238"/>
                  </a:lnTo>
                  <a:lnTo>
                    <a:pt x="5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87">
              <a:extLst>
                <a:ext uri="{FF2B5EF4-FFF2-40B4-BE49-F238E27FC236}">
                  <a16:creationId xmlns:a16="http://schemas.microsoft.com/office/drawing/2014/main" id="{788C2529-E6E8-B9F1-5ACA-152F834FF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25" y="7151688"/>
              <a:ext cx="2832100" cy="382587"/>
            </a:xfrm>
            <a:custGeom>
              <a:avLst/>
              <a:gdLst>
                <a:gd name="T0" fmla="*/ 1784 w 1784"/>
                <a:gd name="T1" fmla="*/ 0 h 241"/>
                <a:gd name="T2" fmla="*/ 0 w 1784"/>
                <a:gd name="T3" fmla="*/ 0 h 241"/>
                <a:gd name="T4" fmla="*/ 0 w 1784"/>
                <a:gd name="T5" fmla="*/ 241 h 241"/>
                <a:gd name="T6" fmla="*/ 1672 w 1784"/>
                <a:gd name="T7" fmla="*/ 241 h 241"/>
                <a:gd name="T8" fmla="*/ 1784 w 1784"/>
                <a:gd name="T9" fmla="*/ 0 h 241"/>
                <a:gd name="T10" fmla="*/ 1784 w 1784"/>
                <a:gd name="T11" fmla="*/ 0 h 241"/>
                <a:gd name="T12" fmla="*/ 1784 w 1784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4" h="241">
                  <a:moveTo>
                    <a:pt x="1784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1672" y="241"/>
                  </a:lnTo>
                  <a:lnTo>
                    <a:pt x="1784" y="0"/>
                  </a:lnTo>
                  <a:moveTo>
                    <a:pt x="1784" y="0"/>
                  </a:moveTo>
                  <a:lnTo>
                    <a:pt x="17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" name="Subtitle 2">
            <a:extLst>
              <a:ext uri="{FF2B5EF4-FFF2-40B4-BE49-F238E27FC236}">
                <a16:creationId xmlns:a16="http://schemas.microsoft.com/office/drawing/2014/main" id="{2B8E0D6D-4C54-5F5D-525D-1A38E746A834}"/>
              </a:ext>
            </a:extLst>
          </p:cNvPr>
          <p:cNvSpPr txBox="1">
            <a:spLocks/>
          </p:cNvSpPr>
          <p:nvPr/>
        </p:nvSpPr>
        <p:spPr>
          <a:xfrm>
            <a:off x="518893" y="3483346"/>
            <a:ext cx="4045091" cy="761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>
                <a:solidFill>
                  <a:schemeClr val="tx2"/>
                </a:solidFill>
              </a:rPr>
              <a:t>An increase in sites creating and an overall increase in camping vehicle parks that are safe and practical</a:t>
            </a:r>
          </a:p>
        </p:txBody>
      </p:sp>
      <p:sp>
        <p:nvSpPr>
          <p:cNvPr id="104" name="Subtitle 2">
            <a:extLst>
              <a:ext uri="{FF2B5EF4-FFF2-40B4-BE49-F238E27FC236}">
                <a16:creationId xmlns:a16="http://schemas.microsoft.com/office/drawing/2014/main" id="{4CC278B9-A811-B1A0-C34D-6240B09E8F49}"/>
              </a:ext>
            </a:extLst>
          </p:cNvPr>
          <p:cNvSpPr txBox="1">
            <a:spLocks/>
          </p:cNvSpPr>
          <p:nvPr/>
        </p:nvSpPr>
        <p:spPr>
          <a:xfrm>
            <a:off x="7364390" y="3456668"/>
            <a:ext cx="4198065" cy="793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>
                <a:solidFill>
                  <a:schemeClr val="tx2"/>
                </a:solidFill>
              </a:rPr>
              <a:t>Spaces are designed to fit a motorhome size of up to 8m+ meaning standard vehicle car park numbers are reduced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5E46CD9-267A-FE9B-4BF7-54D0CCE5219F}"/>
              </a:ext>
            </a:extLst>
          </p:cNvPr>
          <p:cNvSpPr txBox="1">
            <a:spLocks/>
          </p:cNvSpPr>
          <p:nvPr/>
        </p:nvSpPr>
        <p:spPr>
          <a:xfrm>
            <a:off x="534003" y="4450646"/>
            <a:ext cx="4045091" cy="761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>
                <a:solidFill>
                  <a:schemeClr val="tx2"/>
                </a:solidFill>
              </a:rPr>
              <a:t>Restricted sites spread right across the district including new locations</a:t>
            </a:r>
          </a:p>
        </p:txBody>
      </p:sp>
      <p:grpSp>
        <p:nvGrpSpPr>
          <p:cNvPr id="9" name="Group 8" descr="arrows sequence to the right">
            <a:extLst>
              <a:ext uri="{FF2B5EF4-FFF2-40B4-BE49-F238E27FC236}">
                <a16:creationId xmlns:a16="http://schemas.microsoft.com/office/drawing/2014/main" id="{8D2B36C4-AC44-C262-B595-C8041CD53C3C}"/>
              </a:ext>
            </a:extLst>
          </p:cNvPr>
          <p:cNvGrpSpPr/>
          <p:nvPr/>
        </p:nvGrpSpPr>
        <p:grpSpPr>
          <a:xfrm>
            <a:off x="4565749" y="4447387"/>
            <a:ext cx="2833687" cy="771524"/>
            <a:chOff x="528638" y="6762751"/>
            <a:chExt cx="2833687" cy="771524"/>
          </a:xfrm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4D7B596-931A-CDC8-677F-E7E32A089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6762751"/>
              <a:ext cx="839788" cy="768350"/>
            </a:xfrm>
            <a:custGeom>
              <a:avLst/>
              <a:gdLst>
                <a:gd name="T0" fmla="*/ 414 w 529"/>
                <a:gd name="T1" fmla="*/ 484 h 484"/>
                <a:gd name="T2" fmla="*/ 0 w 529"/>
                <a:gd name="T3" fmla="*/ 484 h 484"/>
                <a:gd name="T4" fmla="*/ 0 w 529"/>
                <a:gd name="T5" fmla="*/ 0 h 484"/>
                <a:gd name="T6" fmla="*/ 414 w 529"/>
                <a:gd name="T7" fmla="*/ 0 h 484"/>
                <a:gd name="T8" fmla="*/ 529 w 529"/>
                <a:gd name="T9" fmla="*/ 242 h 484"/>
                <a:gd name="T10" fmla="*/ 414 w 529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9" y="242"/>
                  </a:lnTo>
                  <a:lnTo>
                    <a:pt x="414" y="484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3AA0F62F-0D66-4FA0-737C-FF7C01F9B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1" y="6762751"/>
              <a:ext cx="838200" cy="768350"/>
            </a:xfrm>
            <a:custGeom>
              <a:avLst/>
              <a:gdLst>
                <a:gd name="T0" fmla="*/ 415 w 528"/>
                <a:gd name="T1" fmla="*/ 484 h 484"/>
                <a:gd name="T2" fmla="*/ 0 w 528"/>
                <a:gd name="T3" fmla="*/ 484 h 484"/>
                <a:gd name="T4" fmla="*/ 0 w 528"/>
                <a:gd name="T5" fmla="*/ 0 h 484"/>
                <a:gd name="T6" fmla="*/ 415 w 528"/>
                <a:gd name="T7" fmla="*/ 0 h 484"/>
                <a:gd name="T8" fmla="*/ 528 w 528"/>
                <a:gd name="T9" fmla="*/ 242 h 484"/>
                <a:gd name="T10" fmla="*/ 415 w 528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8" h="484">
                  <a:moveTo>
                    <a:pt x="415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5" y="0"/>
                  </a:lnTo>
                  <a:lnTo>
                    <a:pt x="528" y="242"/>
                  </a:lnTo>
                  <a:lnTo>
                    <a:pt x="415" y="484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38D562F0-7ABF-FC9C-0568-38E2E9496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6762751"/>
              <a:ext cx="841375" cy="768350"/>
            </a:xfrm>
            <a:custGeom>
              <a:avLst/>
              <a:gdLst>
                <a:gd name="T0" fmla="*/ 417 w 530"/>
                <a:gd name="T1" fmla="*/ 484 h 484"/>
                <a:gd name="T2" fmla="*/ 0 w 530"/>
                <a:gd name="T3" fmla="*/ 484 h 484"/>
                <a:gd name="T4" fmla="*/ 0 w 530"/>
                <a:gd name="T5" fmla="*/ 0 h 484"/>
                <a:gd name="T6" fmla="*/ 417 w 530"/>
                <a:gd name="T7" fmla="*/ 0 h 484"/>
                <a:gd name="T8" fmla="*/ 530 w 530"/>
                <a:gd name="T9" fmla="*/ 242 h 484"/>
                <a:gd name="T10" fmla="*/ 417 w 530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484">
                  <a:moveTo>
                    <a:pt x="417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7" y="0"/>
                  </a:lnTo>
                  <a:lnTo>
                    <a:pt x="530" y="242"/>
                  </a:lnTo>
                  <a:lnTo>
                    <a:pt x="417" y="484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>
              <a:extLst>
                <a:ext uri="{FF2B5EF4-FFF2-40B4-BE49-F238E27FC236}">
                  <a16:creationId xmlns:a16="http://schemas.microsoft.com/office/drawing/2014/main" id="{60FA0C1A-21B5-ADCD-1D09-A109A1C42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8" y="6762751"/>
              <a:ext cx="836613" cy="768350"/>
            </a:xfrm>
            <a:custGeom>
              <a:avLst/>
              <a:gdLst>
                <a:gd name="T0" fmla="*/ 414 w 527"/>
                <a:gd name="T1" fmla="*/ 484 h 484"/>
                <a:gd name="T2" fmla="*/ 0 w 527"/>
                <a:gd name="T3" fmla="*/ 484 h 484"/>
                <a:gd name="T4" fmla="*/ 0 w 527"/>
                <a:gd name="T5" fmla="*/ 0 h 484"/>
                <a:gd name="T6" fmla="*/ 414 w 527"/>
                <a:gd name="T7" fmla="*/ 0 h 484"/>
                <a:gd name="T8" fmla="*/ 527 w 527"/>
                <a:gd name="T9" fmla="*/ 242 h 484"/>
                <a:gd name="T10" fmla="*/ 414 w 527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7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7" y="242"/>
                  </a:lnTo>
                  <a:lnTo>
                    <a:pt x="414" y="48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6">
              <a:extLst>
                <a:ext uri="{FF2B5EF4-FFF2-40B4-BE49-F238E27FC236}">
                  <a16:creationId xmlns:a16="http://schemas.microsoft.com/office/drawing/2014/main" id="{EFAEB05B-A435-DCA8-1D3A-F54D98165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742" y="7143426"/>
              <a:ext cx="2799184" cy="382587"/>
            </a:xfrm>
            <a:custGeom>
              <a:avLst/>
              <a:gdLst>
                <a:gd name="T0" fmla="*/ 1784 w 1784"/>
                <a:gd name="T1" fmla="*/ 0 h 241"/>
                <a:gd name="T2" fmla="*/ 0 w 1784"/>
                <a:gd name="T3" fmla="*/ 0 h 241"/>
                <a:gd name="T4" fmla="*/ 0 w 1784"/>
                <a:gd name="T5" fmla="*/ 241 h 241"/>
                <a:gd name="T6" fmla="*/ 1672 w 1784"/>
                <a:gd name="T7" fmla="*/ 241 h 241"/>
                <a:gd name="T8" fmla="*/ 1784 w 1784"/>
                <a:gd name="T9" fmla="*/ 0 h 241"/>
                <a:gd name="T10" fmla="*/ 1784 w 1784"/>
                <a:gd name="T11" fmla="*/ 0 h 241"/>
                <a:gd name="T12" fmla="*/ 1784 w 1784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4" h="241">
                  <a:moveTo>
                    <a:pt x="1784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1672" y="241"/>
                  </a:lnTo>
                  <a:lnTo>
                    <a:pt x="1784" y="0"/>
                  </a:lnTo>
                  <a:close/>
                  <a:moveTo>
                    <a:pt x="1784" y="0"/>
                  </a:moveTo>
                  <a:lnTo>
                    <a:pt x="178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4DBBEA03-4AA7-7AAA-81C4-CDA5E62FA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6762751"/>
              <a:ext cx="839788" cy="768350"/>
            </a:xfrm>
            <a:custGeom>
              <a:avLst/>
              <a:gdLst>
                <a:gd name="T0" fmla="*/ 414 w 529"/>
                <a:gd name="T1" fmla="*/ 484 h 484"/>
                <a:gd name="T2" fmla="*/ 0 w 529"/>
                <a:gd name="T3" fmla="*/ 484 h 484"/>
                <a:gd name="T4" fmla="*/ 0 w 529"/>
                <a:gd name="T5" fmla="*/ 0 h 484"/>
                <a:gd name="T6" fmla="*/ 414 w 529"/>
                <a:gd name="T7" fmla="*/ 0 h 484"/>
                <a:gd name="T8" fmla="*/ 529 w 529"/>
                <a:gd name="T9" fmla="*/ 242 h 484"/>
                <a:gd name="T10" fmla="*/ 414 w 529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9" y="242"/>
                  </a:lnTo>
                  <a:lnTo>
                    <a:pt x="414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8F2C297-7E22-A122-F7EC-CAA23B3AF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6188" y="6772276"/>
              <a:ext cx="250825" cy="752475"/>
            </a:xfrm>
            <a:custGeom>
              <a:avLst/>
              <a:gdLst>
                <a:gd name="T0" fmla="*/ 43 w 158"/>
                <a:gd name="T1" fmla="*/ 474 h 474"/>
                <a:gd name="T2" fmla="*/ 0 w 158"/>
                <a:gd name="T3" fmla="*/ 474 h 474"/>
                <a:gd name="T4" fmla="*/ 0 w 158"/>
                <a:gd name="T5" fmla="*/ 474 h 474"/>
                <a:gd name="T6" fmla="*/ 43 w 158"/>
                <a:gd name="T7" fmla="*/ 474 h 474"/>
                <a:gd name="T8" fmla="*/ 43 w 158"/>
                <a:gd name="T9" fmla="*/ 474 h 474"/>
                <a:gd name="T10" fmla="*/ 43 w 158"/>
                <a:gd name="T11" fmla="*/ 0 h 474"/>
                <a:gd name="T12" fmla="*/ 0 w 158"/>
                <a:gd name="T13" fmla="*/ 0 h 474"/>
                <a:gd name="T14" fmla="*/ 111 w 158"/>
                <a:gd name="T15" fmla="*/ 236 h 474"/>
                <a:gd name="T16" fmla="*/ 158 w 158"/>
                <a:gd name="T17" fmla="*/ 236 h 474"/>
                <a:gd name="T18" fmla="*/ 43 w 158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74">
                  <a:moveTo>
                    <a:pt x="43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3" y="474"/>
                  </a:lnTo>
                  <a:lnTo>
                    <a:pt x="43" y="474"/>
                  </a:lnTo>
                  <a:close/>
                  <a:moveTo>
                    <a:pt x="43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8" y="23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0834B1CF-F67F-6BB4-93C7-23D3123E4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6188" y="6772276"/>
              <a:ext cx="250825" cy="752475"/>
            </a:xfrm>
            <a:custGeom>
              <a:avLst/>
              <a:gdLst>
                <a:gd name="T0" fmla="*/ 43 w 158"/>
                <a:gd name="T1" fmla="*/ 474 h 474"/>
                <a:gd name="T2" fmla="*/ 0 w 158"/>
                <a:gd name="T3" fmla="*/ 474 h 474"/>
                <a:gd name="T4" fmla="*/ 0 w 158"/>
                <a:gd name="T5" fmla="*/ 474 h 474"/>
                <a:gd name="T6" fmla="*/ 43 w 158"/>
                <a:gd name="T7" fmla="*/ 474 h 474"/>
                <a:gd name="T8" fmla="*/ 43 w 158"/>
                <a:gd name="T9" fmla="*/ 474 h 474"/>
                <a:gd name="T10" fmla="*/ 43 w 158"/>
                <a:gd name="T11" fmla="*/ 0 h 474"/>
                <a:gd name="T12" fmla="*/ 0 w 158"/>
                <a:gd name="T13" fmla="*/ 0 h 474"/>
                <a:gd name="T14" fmla="*/ 111 w 158"/>
                <a:gd name="T15" fmla="*/ 236 h 474"/>
                <a:gd name="T16" fmla="*/ 158 w 158"/>
                <a:gd name="T17" fmla="*/ 236 h 474"/>
                <a:gd name="T18" fmla="*/ 43 w 158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74">
                  <a:moveTo>
                    <a:pt x="43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3" y="474"/>
                  </a:lnTo>
                  <a:lnTo>
                    <a:pt x="43" y="474"/>
                  </a:lnTo>
                  <a:moveTo>
                    <a:pt x="43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8" y="236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B2DA991-2579-4EC5-9A85-D9539D6C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1" y="6762751"/>
              <a:ext cx="838200" cy="768350"/>
            </a:xfrm>
            <a:custGeom>
              <a:avLst/>
              <a:gdLst>
                <a:gd name="T0" fmla="*/ 415 w 528"/>
                <a:gd name="T1" fmla="*/ 484 h 484"/>
                <a:gd name="T2" fmla="*/ 0 w 528"/>
                <a:gd name="T3" fmla="*/ 484 h 484"/>
                <a:gd name="T4" fmla="*/ 0 w 528"/>
                <a:gd name="T5" fmla="*/ 0 h 484"/>
                <a:gd name="T6" fmla="*/ 415 w 528"/>
                <a:gd name="T7" fmla="*/ 0 h 484"/>
                <a:gd name="T8" fmla="*/ 528 w 528"/>
                <a:gd name="T9" fmla="*/ 242 h 484"/>
                <a:gd name="T10" fmla="*/ 415 w 528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8" h="484">
                  <a:moveTo>
                    <a:pt x="415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5" y="0"/>
                  </a:lnTo>
                  <a:lnTo>
                    <a:pt x="528" y="242"/>
                  </a:lnTo>
                  <a:lnTo>
                    <a:pt x="415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2">
              <a:extLst>
                <a:ext uri="{FF2B5EF4-FFF2-40B4-BE49-F238E27FC236}">
                  <a16:creationId xmlns:a16="http://schemas.microsoft.com/office/drawing/2014/main" id="{4323D099-DCDB-EEC2-4B29-92605664E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376" y="6772276"/>
              <a:ext cx="246063" cy="752475"/>
            </a:xfrm>
            <a:custGeom>
              <a:avLst/>
              <a:gdLst>
                <a:gd name="T0" fmla="*/ 42 w 155"/>
                <a:gd name="T1" fmla="*/ 474 h 474"/>
                <a:gd name="T2" fmla="*/ 0 w 155"/>
                <a:gd name="T3" fmla="*/ 474 h 474"/>
                <a:gd name="T4" fmla="*/ 0 w 155"/>
                <a:gd name="T5" fmla="*/ 474 h 474"/>
                <a:gd name="T6" fmla="*/ 42 w 155"/>
                <a:gd name="T7" fmla="*/ 474 h 474"/>
                <a:gd name="T8" fmla="*/ 42 w 155"/>
                <a:gd name="T9" fmla="*/ 474 h 474"/>
                <a:gd name="T10" fmla="*/ 42 w 155"/>
                <a:gd name="T11" fmla="*/ 0 h 474"/>
                <a:gd name="T12" fmla="*/ 0 w 155"/>
                <a:gd name="T13" fmla="*/ 0 h 474"/>
                <a:gd name="T14" fmla="*/ 111 w 155"/>
                <a:gd name="T15" fmla="*/ 236 h 474"/>
                <a:gd name="T16" fmla="*/ 155 w 155"/>
                <a:gd name="T17" fmla="*/ 236 h 474"/>
                <a:gd name="T18" fmla="*/ 42 w 155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474">
                  <a:moveTo>
                    <a:pt x="42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2" y="474"/>
                  </a:lnTo>
                  <a:lnTo>
                    <a:pt x="42" y="474"/>
                  </a:lnTo>
                  <a:close/>
                  <a:moveTo>
                    <a:pt x="42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5" y="2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3">
              <a:extLst>
                <a:ext uri="{FF2B5EF4-FFF2-40B4-BE49-F238E27FC236}">
                  <a16:creationId xmlns:a16="http://schemas.microsoft.com/office/drawing/2014/main" id="{AFF1D1A6-5725-5937-072F-04CBA4C62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376" y="6772276"/>
              <a:ext cx="246063" cy="752475"/>
            </a:xfrm>
            <a:custGeom>
              <a:avLst/>
              <a:gdLst>
                <a:gd name="T0" fmla="*/ 42 w 155"/>
                <a:gd name="T1" fmla="*/ 474 h 474"/>
                <a:gd name="T2" fmla="*/ 0 w 155"/>
                <a:gd name="T3" fmla="*/ 474 h 474"/>
                <a:gd name="T4" fmla="*/ 0 w 155"/>
                <a:gd name="T5" fmla="*/ 474 h 474"/>
                <a:gd name="T6" fmla="*/ 42 w 155"/>
                <a:gd name="T7" fmla="*/ 474 h 474"/>
                <a:gd name="T8" fmla="*/ 42 w 155"/>
                <a:gd name="T9" fmla="*/ 474 h 474"/>
                <a:gd name="T10" fmla="*/ 42 w 155"/>
                <a:gd name="T11" fmla="*/ 0 h 474"/>
                <a:gd name="T12" fmla="*/ 0 w 155"/>
                <a:gd name="T13" fmla="*/ 0 h 474"/>
                <a:gd name="T14" fmla="*/ 111 w 155"/>
                <a:gd name="T15" fmla="*/ 236 h 474"/>
                <a:gd name="T16" fmla="*/ 155 w 155"/>
                <a:gd name="T17" fmla="*/ 236 h 474"/>
                <a:gd name="T18" fmla="*/ 42 w 155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474">
                  <a:moveTo>
                    <a:pt x="42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2" y="474"/>
                  </a:lnTo>
                  <a:lnTo>
                    <a:pt x="42" y="474"/>
                  </a:lnTo>
                  <a:moveTo>
                    <a:pt x="42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5" y="236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5">
              <a:extLst>
                <a:ext uri="{FF2B5EF4-FFF2-40B4-BE49-F238E27FC236}">
                  <a16:creationId xmlns:a16="http://schemas.microsoft.com/office/drawing/2014/main" id="{7D5721F9-176C-4FE1-D908-AE83C22CA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6762751"/>
              <a:ext cx="841375" cy="768350"/>
            </a:xfrm>
            <a:custGeom>
              <a:avLst/>
              <a:gdLst>
                <a:gd name="T0" fmla="*/ 417 w 530"/>
                <a:gd name="T1" fmla="*/ 484 h 484"/>
                <a:gd name="T2" fmla="*/ 0 w 530"/>
                <a:gd name="T3" fmla="*/ 484 h 484"/>
                <a:gd name="T4" fmla="*/ 0 w 530"/>
                <a:gd name="T5" fmla="*/ 0 h 484"/>
                <a:gd name="T6" fmla="*/ 417 w 530"/>
                <a:gd name="T7" fmla="*/ 0 h 484"/>
                <a:gd name="T8" fmla="*/ 530 w 530"/>
                <a:gd name="T9" fmla="*/ 242 h 484"/>
                <a:gd name="T10" fmla="*/ 417 w 530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484">
                  <a:moveTo>
                    <a:pt x="417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7" y="0"/>
                  </a:lnTo>
                  <a:lnTo>
                    <a:pt x="530" y="242"/>
                  </a:lnTo>
                  <a:lnTo>
                    <a:pt x="417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8">
              <a:extLst>
                <a:ext uri="{FF2B5EF4-FFF2-40B4-BE49-F238E27FC236}">
                  <a16:creationId xmlns:a16="http://schemas.microsoft.com/office/drawing/2014/main" id="{37CA2CBB-740B-D44E-6D59-AE24706AB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388" y="6772276"/>
              <a:ext cx="255588" cy="752475"/>
            </a:xfrm>
            <a:custGeom>
              <a:avLst/>
              <a:gdLst>
                <a:gd name="T0" fmla="*/ 46 w 161"/>
                <a:gd name="T1" fmla="*/ 474 h 474"/>
                <a:gd name="T2" fmla="*/ 0 w 161"/>
                <a:gd name="T3" fmla="*/ 474 h 474"/>
                <a:gd name="T4" fmla="*/ 0 w 161"/>
                <a:gd name="T5" fmla="*/ 474 h 474"/>
                <a:gd name="T6" fmla="*/ 46 w 161"/>
                <a:gd name="T7" fmla="*/ 474 h 474"/>
                <a:gd name="T8" fmla="*/ 46 w 161"/>
                <a:gd name="T9" fmla="*/ 474 h 474"/>
                <a:gd name="T10" fmla="*/ 46 w 161"/>
                <a:gd name="T11" fmla="*/ 0 h 474"/>
                <a:gd name="T12" fmla="*/ 0 w 161"/>
                <a:gd name="T13" fmla="*/ 0 h 474"/>
                <a:gd name="T14" fmla="*/ 113 w 161"/>
                <a:gd name="T15" fmla="*/ 236 h 474"/>
                <a:gd name="T16" fmla="*/ 161 w 161"/>
                <a:gd name="T17" fmla="*/ 236 h 474"/>
                <a:gd name="T18" fmla="*/ 46 w 161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474">
                  <a:moveTo>
                    <a:pt x="46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6" y="474"/>
                  </a:lnTo>
                  <a:lnTo>
                    <a:pt x="46" y="474"/>
                  </a:lnTo>
                  <a:close/>
                  <a:moveTo>
                    <a:pt x="46" y="0"/>
                  </a:moveTo>
                  <a:lnTo>
                    <a:pt x="0" y="0"/>
                  </a:lnTo>
                  <a:lnTo>
                    <a:pt x="113" y="236"/>
                  </a:lnTo>
                  <a:lnTo>
                    <a:pt x="161" y="23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9">
              <a:extLst>
                <a:ext uri="{FF2B5EF4-FFF2-40B4-BE49-F238E27FC236}">
                  <a16:creationId xmlns:a16="http://schemas.microsoft.com/office/drawing/2014/main" id="{997384C9-FE51-86DF-3678-D3D51C72B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388" y="6772276"/>
              <a:ext cx="255588" cy="752475"/>
            </a:xfrm>
            <a:custGeom>
              <a:avLst/>
              <a:gdLst>
                <a:gd name="T0" fmla="*/ 46 w 161"/>
                <a:gd name="T1" fmla="*/ 474 h 474"/>
                <a:gd name="T2" fmla="*/ 0 w 161"/>
                <a:gd name="T3" fmla="*/ 474 h 474"/>
                <a:gd name="T4" fmla="*/ 0 w 161"/>
                <a:gd name="T5" fmla="*/ 474 h 474"/>
                <a:gd name="T6" fmla="*/ 46 w 161"/>
                <a:gd name="T7" fmla="*/ 474 h 474"/>
                <a:gd name="T8" fmla="*/ 46 w 161"/>
                <a:gd name="T9" fmla="*/ 474 h 474"/>
                <a:gd name="T10" fmla="*/ 46 w 161"/>
                <a:gd name="T11" fmla="*/ 0 h 474"/>
                <a:gd name="T12" fmla="*/ 0 w 161"/>
                <a:gd name="T13" fmla="*/ 0 h 474"/>
                <a:gd name="T14" fmla="*/ 113 w 161"/>
                <a:gd name="T15" fmla="*/ 236 h 474"/>
                <a:gd name="T16" fmla="*/ 161 w 161"/>
                <a:gd name="T17" fmla="*/ 236 h 474"/>
                <a:gd name="T18" fmla="*/ 46 w 161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474">
                  <a:moveTo>
                    <a:pt x="46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6" y="474"/>
                  </a:lnTo>
                  <a:lnTo>
                    <a:pt x="46" y="474"/>
                  </a:lnTo>
                  <a:moveTo>
                    <a:pt x="46" y="0"/>
                  </a:moveTo>
                  <a:lnTo>
                    <a:pt x="0" y="0"/>
                  </a:lnTo>
                  <a:lnTo>
                    <a:pt x="113" y="236"/>
                  </a:lnTo>
                  <a:lnTo>
                    <a:pt x="161" y="236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82">
              <a:extLst>
                <a:ext uri="{FF2B5EF4-FFF2-40B4-BE49-F238E27FC236}">
                  <a16:creationId xmlns:a16="http://schemas.microsoft.com/office/drawing/2014/main" id="{8FC4F5E4-E2EF-D5BD-EA56-02B88AC50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8" y="6762751"/>
              <a:ext cx="836613" cy="768350"/>
            </a:xfrm>
            <a:custGeom>
              <a:avLst/>
              <a:gdLst>
                <a:gd name="T0" fmla="*/ 414 w 527"/>
                <a:gd name="T1" fmla="*/ 484 h 484"/>
                <a:gd name="T2" fmla="*/ 0 w 527"/>
                <a:gd name="T3" fmla="*/ 484 h 484"/>
                <a:gd name="T4" fmla="*/ 0 w 527"/>
                <a:gd name="T5" fmla="*/ 0 h 484"/>
                <a:gd name="T6" fmla="*/ 414 w 527"/>
                <a:gd name="T7" fmla="*/ 0 h 484"/>
                <a:gd name="T8" fmla="*/ 527 w 527"/>
                <a:gd name="T9" fmla="*/ 242 h 484"/>
                <a:gd name="T10" fmla="*/ 414 w 527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7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7" y="242"/>
                  </a:lnTo>
                  <a:lnTo>
                    <a:pt x="414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86">
              <a:extLst>
                <a:ext uri="{FF2B5EF4-FFF2-40B4-BE49-F238E27FC236}">
                  <a16:creationId xmlns:a16="http://schemas.microsoft.com/office/drawing/2014/main" id="{B263D911-900A-29E3-7CAB-90CFD460D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7146926"/>
              <a:ext cx="250825" cy="377825"/>
            </a:xfrm>
            <a:custGeom>
              <a:avLst/>
              <a:gdLst>
                <a:gd name="T0" fmla="*/ 158 w 158"/>
                <a:gd name="T1" fmla="*/ 0 h 238"/>
                <a:gd name="T2" fmla="*/ 111 w 158"/>
                <a:gd name="T3" fmla="*/ 0 h 238"/>
                <a:gd name="T4" fmla="*/ 0 w 158"/>
                <a:gd name="T5" fmla="*/ 238 h 238"/>
                <a:gd name="T6" fmla="*/ 43 w 158"/>
                <a:gd name="T7" fmla="*/ 238 h 238"/>
                <a:gd name="T8" fmla="*/ 158 w 158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38">
                  <a:moveTo>
                    <a:pt x="158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3" y="23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87">
              <a:extLst>
                <a:ext uri="{FF2B5EF4-FFF2-40B4-BE49-F238E27FC236}">
                  <a16:creationId xmlns:a16="http://schemas.microsoft.com/office/drawing/2014/main" id="{0F40DD5A-11A6-B891-311F-2EB26DA20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7146926"/>
              <a:ext cx="250825" cy="377825"/>
            </a:xfrm>
            <a:custGeom>
              <a:avLst/>
              <a:gdLst>
                <a:gd name="T0" fmla="*/ 158 w 158"/>
                <a:gd name="T1" fmla="*/ 0 h 238"/>
                <a:gd name="T2" fmla="*/ 111 w 158"/>
                <a:gd name="T3" fmla="*/ 0 h 238"/>
                <a:gd name="T4" fmla="*/ 0 w 158"/>
                <a:gd name="T5" fmla="*/ 238 h 238"/>
                <a:gd name="T6" fmla="*/ 43 w 158"/>
                <a:gd name="T7" fmla="*/ 238 h 238"/>
                <a:gd name="T8" fmla="*/ 158 w 158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38">
                  <a:moveTo>
                    <a:pt x="158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3" y="238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9">
              <a:extLst>
                <a:ext uri="{FF2B5EF4-FFF2-40B4-BE49-F238E27FC236}">
                  <a16:creationId xmlns:a16="http://schemas.microsoft.com/office/drawing/2014/main" id="{0C7E88E2-1414-B4C4-6C44-5C0B42190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1" y="7146926"/>
              <a:ext cx="755650" cy="377825"/>
            </a:xfrm>
            <a:custGeom>
              <a:avLst/>
              <a:gdLst>
                <a:gd name="T0" fmla="*/ 476 w 476"/>
                <a:gd name="T1" fmla="*/ 0 h 238"/>
                <a:gd name="T2" fmla="*/ 113 w 476"/>
                <a:gd name="T3" fmla="*/ 0 h 238"/>
                <a:gd name="T4" fmla="*/ 0 w 476"/>
                <a:gd name="T5" fmla="*/ 238 h 238"/>
                <a:gd name="T6" fmla="*/ 365 w 476"/>
                <a:gd name="T7" fmla="*/ 238 h 238"/>
                <a:gd name="T8" fmla="*/ 476 w 476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238">
                  <a:moveTo>
                    <a:pt x="476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365" y="238"/>
                  </a:lnTo>
                  <a:lnTo>
                    <a:pt x="4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92">
              <a:extLst>
                <a:ext uri="{FF2B5EF4-FFF2-40B4-BE49-F238E27FC236}">
                  <a16:creationId xmlns:a16="http://schemas.microsoft.com/office/drawing/2014/main" id="{938E3132-A393-85C1-8C81-78579B117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6" y="7146926"/>
              <a:ext cx="246063" cy="377825"/>
            </a:xfrm>
            <a:custGeom>
              <a:avLst/>
              <a:gdLst>
                <a:gd name="T0" fmla="*/ 155 w 155"/>
                <a:gd name="T1" fmla="*/ 0 h 238"/>
                <a:gd name="T2" fmla="*/ 111 w 155"/>
                <a:gd name="T3" fmla="*/ 0 h 238"/>
                <a:gd name="T4" fmla="*/ 0 w 155"/>
                <a:gd name="T5" fmla="*/ 238 h 238"/>
                <a:gd name="T6" fmla="*/ 42 w 155"/>
                <a:gd name="T7" fmla="*/ 238 h 238"/>
                <a:gd name="T8" fmla="*/ 155 w 155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38">
                  <a:moveTo>
                    <a:pt x="155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2" y="23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93">
              <a:extLst>
                <a:ext uri="{FF2B5EF4-FFF2-40B4-BE49-F238E27FC236}">
                  <a16:creationId xmlns:a16="http://schemas.microsoft.com/office/drawing/2014/main" id="{8C8B57CF-5D62-AFBC-E1CA-930FD1177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6" y="7146926"/>
              <a:ext cx="246063" cy="377825"/>
            </a:xfrm>
            <a:custGeom>
              <a:avLst/>
              <a:gdLst>
                <a:gd name="T0" fmla="*/ 155 w 155"/>
                <a:gd name="T1" fmla="*/ 0 h 238"/>
                <a:gd name="T2" fmla="*/ 111 w 155"/>
                <a:gd name="T3" fmla="*/ 0 h 238"/>
                <a:gd name="T4" fmla="*/ 0 w 155"/>
                <a:gd name="T5" fmla="*/ 238 h 238"/>
                <a:gd name="T6" fmla="*/ 42 w 155"/>
                <a:gd name="T7" fmla="*/ 238 h 238"/>
                <a:gd name="T8" fmla="*/ 155 w 155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38">
                  <a:moveTo>
                    <a:pt x="155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2" y="238"/>
                  </a:lnTo>
                  <a:lnTo>
                    <a:pt x="1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95">
              <a:extLst>
                <a:ext uri="{FF2B5EF4-FFF2-40B4-BE49-F238E27FC236}">
                  <a16:creationId xmlns:a16="http://schemas.microsoft.com/office/drawing/2014/main" id="{AD0C3185-6C2F-D06B-B8D9-47474BFF6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413" y="7146926"/>
              <a:ext cx="752475" cy="377825"/>
            </a:xfrm>
            <a:custGeom>
              <a:avLst/>
              <a:gdLst>
                <a:gd name="T0" fmla="*/ 474 w 474"/>
                <a:gd name="T1" fmla="*/ 0 h 238"/>
                <a:gd name="T2" fmla="*/ 115 w 474"/>
                <a:gd name="T3" fmla="*/ 0 h 238"/>
                <a:gd name="T4" fmla="*/ 0 w 474"/>
                <a:gd name="T5" fmla="*/ 238 h 238"/>
                <a:gd name="T6" fmla="*/ 361 w 474"/>
                <a:gd name="T7" fmla="*/ 238 h 238"/>
                <a:gd name="T8" fmla="*/ 474 w 474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238">
                  <a:moveTo>
                    <a:pt x="474" y="0"/>
                  </a:moveTo>
                  <a:lnTo>
                    <a:pt x="115" y="0"/>
                  </a:lnTo>
                  <a:lnTo>
                    <a:pt x="0" y="238"/>
                  </a:lnTo>
                  <a:lnTo>
                    <a:pt x="361" y="238"/>
                  </a:lnTo>
                  <a:lnTo>
                    <a:pt x="4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98">
              <a:extLst>
                <a:ext uri="{FF2B5EF4-FFF2-40B4-BE49-F238E27FC236}">
                  <a16:creationId xmlns:a16="http://schemas.microsoft.com/office/drawing/2014/main" id="{A87BF383-38E4-5790-E3F8-C583E8137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8" y="7146926"/>
              <a:ext cx="255588" cy="377825"/>
            </a:xfrm>
            <a:custGeom>
              <a:avLst/>
              <a:gdLst>
                <a:gd name="T0" fmla="*/ 161 w 161"/>
                <a:gd name="T1" fmla="*/ 0 h 238"/>
                <a:gd name="T2" fmla="*/ 113 w 161"/>
                <a:gd name="T3" fmla="*/ 0 h 238"/>
                <a:gd name="T4" fmla="*/ 0 w 161"/>
                <a:gd name="T5" fmla="*/ 238 h 238"/>
                <a:gd name="T6" fmla="*/ 46 w 161"/>
                <a:gd name="T7" fmla="*/ 238 h 238"/>
                <a:gd name="T8" fmla="*/ 161 w 161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8">
                  <a:moveTo>
                    <a:pt x="161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46" y="238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99">
              <a:extLst>
                <a:ext uri="{FF2B5EF4-FFF2-40B4-BE49-F238E27FC236}">
                  <a16:creationId xmlns:a16="http://schemas.microsoft.com/office/drawing/2014/main" id="{BD860BF5-92C7-7544-F9D4-D0A59BA74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8" y="7146926"/>
              <a:ext cx="255588" cy="377825"/>
            </a:xfrm>
            <a:custGeom>
              <a:avLst/>
              <a:gdLst>
                <a:gd name="T0" fmla="*/ 161 w 161"/>
                <a:gd name="T1" fmla="*/ 0 h 238"/>
                <a:gd name="T2" fmla="*/ 113 w 161"/>
                <a:gd name="T3" fmla="*/ 0 h 238"/>
                <a:gd name="T4" fmla="*/ 0 w 161"/>
                <a:gd name="T5" fmla="*/ 238 h 238"/>
                <a:gd name="T6" fmla="*/ 46 w 161"/>
                <a:gd name="T7" fmla="*/ 238 h 238"/>
                <a:gd name="T8" fmla="*/ 161 w 161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8">
                  <a:moveTo>
                    <a:pt x="161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46" y="238"/>
                  </a:ln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01">
              <a:extLst>
                <a:ext uri="{FF2B5EF4-FFF2-40B4-BE49-F238E27FC236}">
                  <a16:creationId xmlns:a16="http://schemas.microsoft.com/office/drawing/2014/main" id="{43B99F03-0819-2B59-9FC8-712AF5327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88" y="7146926"/>
              <a:ext cx="825500" cy="377825"/>
            </a:xfrm>
            <a:custGeom>
              <a:avLst/>
              <a:gdLst>
                <a:gd name="T0" fmla="*/ 520 w 520"/>
                <a:gd name="T1" fmla="*/ 0 h 238"/>
                <a:gd name="T2" fmla="*/ 0 w 520"/>
                <a:gd name="T3" fmla="*/ 0 h 238"/>
                <a:gd name="T4" fmla="*/ 0 w 520"/>
                <a:gd name="T5" fmla="*/ 238 h 238"/>
                <a:gd name="T6" fmla="*/ 408 w 520"/>
                <a:gd name="T7" fmla="*/ 238 h 238"/>
                <a:gd name="T8" fmla="*/ 520 w 520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238">
                  <a:moveTo>
                    <a:pt x="520" y="0"/>
                  </a:moveTo>
                  <a:lnTo>
                    <a:pt x="0" y="0"/>
                  </a:lnTo>
                  <a:lnTo>
                    <a:pt x="0" y="238"/>
                  </a:lnTo>
                  <a:lnTo>
                    <a:pt x="408" y="238"/>
                  </a:lnTo>
                  <a:lnTo>
                    <a:pt x="5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87">
              <a:extLst>
                <a:ext uri="{FF2B5EF4-FFF2-40B4-BE49-F238E27FC236}">
                  <a16:creationId xmlns:a16="http://schemas.microsoft.com/office/drawing/2014/main" id="{002BB5E8-54BB-64CB-09B3-84013D85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25" y="7151688"/>
              <a:ext cx="2832100" cy="382587"/>
            </a:xfrm>
            <a:custGeom>
              <a:avLst/>
              <a:gdLst>
                <a:gd name="T0" fmla="*/ 1784 w 1784"/>
                <a:gd name="T1" fmla="*/ 0 h 241"/>
                <a:gd name="T2" fmla="*/ 0 w 1784"/>
                <a:gd name="T3" fmla="*/ 0 h 241"/>
                <a:gd name="T4" fmla="*/ 0 w 1784"/>
                <a:gd name="T5" fmla="*/ 241 h 241"/>
                <a:gd name="T6" fmla="*/ 1672 w 1784"/>
                <a:gd name="T7" fmla="*/ 241 h 241"/>
                <a:gd name="T8" fmla="*/ 1784 w 1784"/>
                <a:gd name="T9" fmla="*/ 0 h 241"/>
                <a:gd name="T10" fmla="*/ 1784 w 1784"/>
                <a:gd name="T11" fmla="*/ 0 h 241"/>
                <a:gd name="T12" fmla="*/ 1784 w 1784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4" h="241">
                  <a:moveTo>
                    <a:pt x="1784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1672" y="241"/>
                  </a:lnTo>
                  <a:lnTo>
                    <a:pt x="1784" y="0"/>
                  </a:lnTo>
                  <a:moveTo>
                    <a:pt x="1784" y="0"/>
                  </a:moveTo>
                  <a:lnTo>
                    <a:pt x="17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8" name="Subtitle 2">
            <a:extLst>
              <a:ext uri="{FF2B5EF4-FFF2-40B4-BE49-F238E27FC236}">
                <a16:creationId xmlns:a16="http://schemas.microsoft.com/office/drawing/2014/main" id="{E536DF98-A2B0-5AE3-F4BD-43B29845A337}"/>
              </a:ext>
            </a:extLst>
          </p:cNvPr>
          <p:cNvSpPr txBox="1">
            <a:spLocks/>
          </p:cNvSpPr>
          <p:nvPr/>
        </p:nvSpPr>
        <p:spPr>
          <a:xfrm>
            <a:off x="7364390" y="4456912"/>
            <a:ext cx="4198065" cy="793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>
                <a:solidFill>
                  <a:schemeClr val="tx2"/>
                </a:solidFill>
              </a:rPr>
              <a:t>Three current designated sites in Paraparaumu, Waikanae and </a:t>
            </a:r>
            <a:r>
              <a:rPr lang="mi-NZ" sz="1800">
                <a:solidFill>
                  <a:schemeClr val="tx2"/>
                </a:solidFill>
              </a:rPr>
              <a:t>Ōtaki </a:t>
            </a:r>
            <a:r>
              <a:rPr lang="en-GB" sz="1800">
                <a:solidFill>
                  <a:schemeClr val="tx2"/>
                </a:solidFill>
              </a:rPr>
              <a:t>are no longer available for camping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9EBDAD7-CED0-B0ED-4D1C-1738D2FD10BF}"/>
              </a:ext>
            </a:extLst>
          </p:cNvPr>
          <p:cNvSpPr txBox="1"/>
          <p:nvPr/>
        </p:nvSpPr>
        <p:spPr>
          <a:xfrm>
            <a:off x="455626" y="1118154"/>
            <a:ext cx="166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2000" b="1">
                <a:solidFill>
                  <a:schemeClr val="tx2"/>
                </a:solidFill>
              </a:rPr>
              <a:t>BENEFITS</a:t>
            </a:r>
            <a:endParaRPr lang="en-NZ" b="1">
              <a:solidFill>
                <a:schemeClr val="tx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23FDD94A-7BC3-6FF7-AA6F-5C4EB34E0658}"/>
              </a:ext>
            </a:extLst>
          </p:cNvPr>
          <p:cNvSpPr txBox="1"/>
          <p:nvPr/>
        </p:nvSpPr>
        <p:spPr>
          <a:xfrm>
            <a:off x="7305966" y="1165989"/>
            <a:ext cx="166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2000" b="1">
                <a:solidFill>
                  <a:schemeClr val="tx2"/>
                </a:solidFill>
              </a:rPr>
              <a:t>IMPACTS</a:t>
            </a:r>
            <a:endParaRPr lang="en-NZ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22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1556640-2536-58A8-FE21-69322B1F0B51}"/>
              </a:ext>
            </a:extLst>
          </p:cNvPr>
          <p:cNvSpPr txBox="1">
            <a:spLocks/>
          </p:cNvSpPr>
          <p:nvPr/>
        </p:nvSpPr>
        <p:spPr>
          <a:xfrm>
            <a:off x="410198" y="89486"/>
            <a:ext cx="11371601" cy="7794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3600" b="1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EA8971-6378-236F-B9F4-399316BB9E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857875"/>
            <a:ext cx="12192000" cy="10001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27028C-D54A-A5FA-8731-CCEC410B6BB3}"/>
              </a:ext>
            </a:extLst>
          </p:cNvPr>
          <p:cNvCxnSpPr/>
          <p:nvPr/>
        </p:nvCxnSpPr>
        <p:spPr>
          <a:xfrm>
            <a:off x="996406" y="4607168"/>
            <a:ext cx="9916357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34241B13-4B6F-5267-85E9-6EA4E1ACD8CB}"/>
              </a:ext>
            </a:extLst>
          </p:cNvPr>
          <p:cNvSpPr/>
          <p:nvPr/>
        </p:nvSpPr>
        <p:spPr>
          <a:xfrm>
            <a:off x="657025" y="4402981"/>
            <a:ext cx="443884" cy="40837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5C705A1-27FA-9213-739E-2BED6D052925}"/>
              </a:ext>
            </a:extLst>
          </p:cNvPr>
          <p:cNvSpPr/>
          <p:nvPr/>
        </p:nvSpPr>
        <p:spPr>
          <a:xfrm>
            <a:off x="10716334" y="4399670"/>
            <a:ext cx="443884" cy="40837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9CCFD06-7374-192C-C6A8-D2121A570206}"/>
              </a:ext>
            </a:extLst>
          </p:cNvPr>
          <p:cNvSpPr/>
          <p:nvPr/>
        </p:nvSpPr>
        <p:spPr>
          <a:xfrm>
            <a:off x="2619036" y="4402981"/>
            <a:ext cx="443884" cy="40837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572535E-4818-4094-DECB-540EE61579DD}"/>
              </a:ext>
            </a:extLst>
          </p:cNvPr>
          <p:cNvSpPr/>
          <p:nvPr/>
        </p:nvSpPr>
        <p:spPr>
          <a:xfrm>
            <a:off x="4566289" y="4402981"/>
            <a:ext cx="443884" cy="40837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97B92DF-580D-F0E6-3992-828025088465}"/>
              </a:ext>
            </a:extLst>
          </p:cNvPr>
          <p:cNvSpPr/>
          <p:nvPr/>
        </p:nvSpPr>
        <p:spPr>
          <a:xfrm>
            <a:off x="6609950" y="4390057"/>
            <a:ext cx="443884" cy="40837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D3DB81B-10F4-819D-CCC9-66BDF172A490}"/>
              </a:ext>
            </a:extLst>
          </p:cNvPr>
          <p:cNvSpPr/>
          <p:nvPr/>
        </p:nvSpPr>
        <p:spPr>
          <a:xfrm>
            <a:off x="8748767" y="4402980"/>
            <a:ext cx="443884" cy="40837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429465-CB8C-525A-6649-7790E7F846E8}"/>
              </a:ext>
            </a:extLst>
          </p:cNvPr>
          <p:cNvSpPr/>
          <p:nvPr/>
        </p:nvSpPr>
        <p:spPr>
          <a:xfrm>
            <a:off x="3113945" y="1759793"/>
            <a:ext cx="1460863" cy="266745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Stage 2: </a:t>
            </a:r>
          </a:p>
          <a:p>
            <a:pPr algn="ctr"/>
            <a:endParaRPr lang="en-US" sz="1400">
              <a:solidFill>
                <a:schemeClr val="tx1"/>
              </a:solidFill>
            </a:endParaRPr>
          </a:p>
          <a:p>
            <a:pPr algn="ctr"/>
            <a:endParaRPr lang="en-US" sz="1400">
              <a:solidFill>
                <a:schemeClr val="tx1"/>
              </a:solidFill>
            </a:endParaRPr>
          </a:p>
          <a:p>
            <a:pPr algn="ctr"/>
            <a:r>
              <a:rPr lang="en-US" sz="1400">
                <a:solidFill>
                  <a:schemeClr val="tx1"/>
                </a:solidFill>
              </a:rPr>
              <a:t>Bylaw analysis; developing draft options for consultation</a:t>
            </a:r>
          </a:p>
          <a:p>
            <a:pPr algn="ctr"/>
            <a:endParaRPr lang="en-US" sz="1400">
              <a:solidFill>
                <a:schemeClr val="tx1"/>
              </a:solidFill>
            </a:endParaRPr>
          </a:p>
          <a:p>
            <a:pPr algn="ctr"/>
            <a:endParaRPr lang="en-US" sz="1400" i="1">
              <a:solidFill>
                <a:schemeClr val="tx1"/>
              </a:solidFill>
            </a:endParaRPr>
          </a:p>
          <a:p>
            <a:pPr algn="ctr"/>
            <a:endParaRPr lang="en-US" sz="1400" i="1">
              <a:solidFill>
                <a:schemeClr val="tx1"/>
              </a:solidFill>
            </a:endParaRPr>
          </a:p>
          <a:p>
            <a:pPr algn="ctr"/>
            <a:r>
              <a:rPr lang="en-US" sz="1400" i="1">
                <a:solidFill>
                  <a:schemeClr val="tx1"/>
                </a:solidFill>
              </a:rPr>
              <a:t>September 2024 – January 2025</a:t>
            </a:r>
            <a:endParaRPr lang="en-NZ" sz="1400" i="1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E72811-CE41-E76C-B6E4-F7368257EC54}"/>
              </a:ext>
            </a:extLst>
          </p:cNvPr>
          <p:cNvSpPr/>
          <p:nvPr/>
        </p:nvSpPr>
        <p:spPr>
          <a:xfrm>
            <a:off x="7156561" y="1743617"/>
            <a:ext cx="1460863" cy="270280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Stage 4: 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Proposed changes for adoption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 </a:t>
            </a:r>
          </a:p>
          <a:p>
            <a:pPr algn="ctr"/>
            <a:endParaRPr lang="en-US" sz="1400" i="1" dirty="0">
              <a:solidFill>
                <a:schemeClr val="tx1"/>
              </a:solidFill>
            </a:endParaRPr>
          </a:p>
          <a:p>
            <a:pPr algn="ctr"/>
            <a:endParaRPr lang="en-US" sz="1400" i="1" dirty="0">
              <a:solidFill>
                <a:schemeClr val="tx1"/>
              </a:solidFill>
            </a:endParaRPr>
          </a:p>
          <a:p>
            <a:pPr algn="ctr"/>
            <a:endParaRPr lang="en-US" sz="1400" i="1" dirty="0">
              <a:solidFill>
                <a:schemeClr val="tx1"/>
              </a:solidFill>
            </a:endParaRPr>
          </a:p>
          <a:p>
            <a:pPr algn="ctr"/>
            <a:r>
              <a:rPr lang="en-US" sz="1400" i="1" dirty="0">
                <a:solidFill>
                  <a:schemeClr val="tx1"/>
                </a:solidFill>
              </a:rPr>
              <a:t>Mid-2025</a:t>
            </a:r>
            <a:endParaRPr lang="en-NZ" sz="1400" i="1" dirty="0">
              <a:solidFill>
                <a:schemeClr val="tx1"/>
              </a:solidFill>
            </a:endParaRPr>
          </a:p>
          <a:p>
            <a:pPr algn="ctr"/>
            <a:endParaRPr lang="en-NZ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3729DC-2452-E79A-10E5-CC63AD3FCA2B}"/>
              </a:ext>
            </a:extLst>
          </p:cNvPr>
          <p:cNvSpPr/>
          <p:nvPr/>
        </p:nvSpPr>
        <p:spPr>
          <a:xfrm>
            <a:off x="1100909" y="1759793"/>
            <a:ext cx="1467102" cy="27028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Stage 1</a:t>
            </a:r>
            <a:r>
              <a:rPr lang="en-GB" sz="1400" dirty="0">
                <a:solidFill>
                  <a:schemeClr val="tx1"/>
                </a:solidFill>
              </a:rPr>
              <a:t>: 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Early engagement, evidence gathering &amp; analysis; report back on issues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400" i="1" dirty="0">
              <a:solidFill>
                <a:schemeClr val="tx1"/>
              </a:solidFill>
            </a:endParaRPr>
          </a:p>
          <a:p>
            <a:pPr algn="ctr"/>
            <a:r>
              <a:rPr lang="en-GB" sz="1400" i="1" dirty="0">
                <a:solidFill>
                  <a:schemeClr val="tx1"/>
                </a:solidFill>
              </a:rPr>
              <a:t>March – August 2024</a:t>
            </a:r>
            <a:endParaRPr lang="en-NZ" sz="1400" i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6E3C4B-2FAF-E2A3-9306-200E92E8DACD}"/>
              </a:ext>
            </a:extLst>
          </p:cNvPr>
          <p:cNvSpPr/>
          <p:nvPr/>
        </p:nvSpPr>
        <p:spPr>
          <a:xfrm>
            <a:off x="5047481" y="1759793"/>
            <a:ext cx="1418818" cy="26809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Stage 3:</a:t>
            </a:r>
          </a:p>
          <a:p>
            <a:pPr algn="ctr"/>
            <a:endParaRPr lang="en-US" sz="1400">
              <a:solidFill>
                <a:schemeClr val="tx1"/>
              </a:solidFill>
            </a:endParaRPr>
          </a:p>
          <a:p>
            <a:pPr algn="ctr"/>
            <a:endParaRPr lang="en-US" sz="1400">
              <a:solidFill>
                <a:schemeClr val="tx1"/>
              </a:solidFill>
            </a:endParaRPr>
          </a:p>
          <a:p>
            <a:pPr algn="ctr"/>
            <a:r>
              <a:rPr lang="en-US" sz="1400">
                <a:solidFill>
                  <a:schemeClr val="tx1"/>
                </a:solidFill>
              </a:rPr>
              <a:t>Consultation &amp; hearings</a:t>
            </a:r>
          </a:p>
          <a:p>
            <a:pPr algn="ctr"/>
            <a:endParaRPr lang="en-US" sz="1400">
              <a:solidFill>
                <a:schemeClr val="tx1"/>
              </a:solidFill>
            </a:endParaRPr>
          </a:p>
          <a:p>
            <a:pPr algn="ctr"/>
            <a:endParaRPr lang="en-US" sz="1400">
              <a:solidFill>
                <a:schemeClr val="tx1"/>
              </a:solidFill>
            </a:endParaRPr>
          </a:p>
          <a:p>
            <a:pPr algn="ctr"/>
            <a:endParaRPr lang="en-US" sz="1400">
              <a:solidFill>
                <a:schemeClr val="tx1"/>
              </a:solidFill>
            </a:endParaRPr>
          </a:p>
          <a:p>
            <a:pPr algn="ctr"/>
            <a:endParaRPr lang="en-US" sz="1400" i="1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algn="ctr"/>
            <a:endParaRPr lang="en-US" sz="1400" i="1">
              <a:solidFill>
                <a:schemeClr val="tx1"/>
              </a:solidFill>
            </a:endParaRPr>
          </a:p>
          <a:p>
            <a:pPr algn="ctr"/>
            <a:r>
              <a:rPr lang="en-US" sz="1400" i="1">
                <a:solidFill>
                  <a:schemeClr val="tx1"/>
                </a:solidFill>
              </a:rPr>
              <a:t>February – March 2025</a:t>
            </a:r>
          </a:p>
          <a:p>
            <a:pPr algn="ctr"/>
            <a:endParaRPr lang="en-NZ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18ED39-A380-EDCD-A9B2-48F87E4A8A5D}"/>
              </a:ext>
            </a:extLst>
          </p:cNvPr>
          <p:cNvSpPr/>
          <p:nvPr/>
        </p:nvSpPr>
        <p:spPr>
          <a:xfrm>
            <a:off x="9218164" y="1737929"/>
            <a:ext cx="1460862" cy="27028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Stage 5: </a:t>
            </a:r>
          </a:p>
          <a:p>
            <a:pPr algn="ctr"/>
            <a:endParaRPr lang="en-US" sz="1400">
              <a:solidFill>
                <a:schemeClr val="tx1"/>
              </a:solidFill>
            </a:endParaRPr>
          </a:p>
          <a:p>
            <a:pPr algn="ctr"/>
            <a:endParaRPr lang="en-US" sz="1400">
              <a:solidFill>
                <a:schemeClr val="tx1"/>
              </a:solidFill>
            </a:endParaRPr>
          </a:p>
          <a:p>
            <a:pPr algn="ctr"/>
            <a:r>
              <a:rPr lang="en-US" sz="1400">
                <a:solidFill>
                  <a:schemeClr val="tx1"/>
                </a:solidFill>
              </a:rPr>
              <a:t>Implementation</a:t>
            </a:r>
          </a:p>
          <a:p>
            <a:pPr algn="ctr"/>
            <a:endParaRPr lang="en-US" sz="1400">
              <a:solidFill>
                <a:schemeClr val="tx1"/>
              </a:solidFill>
            </a:endParaRPr>
          </a:p>
          <a:p>
            <a:pPr algn="ctr"/>
            <a:endParaRPr lang="en-US" sz="1400" i="1">
              <a:solidFill>
                <a:schemeClr val="tx1"/>
              </a:solidFill>
            </a:endParaRPr>
          </a:p>
          <a:p>
            <a:pPr algn="ctr"/>
            <a:endParaRPr lang="en-US" sz="1400" i="1">
              <a:solidFill>
                <a:schemeClr val="tx1"/>
              </a:solidFill>
            </a:endParaRPr>
          </a:p>
          <a:p>
            <a:pPr algn="ctr"/>
            <a:endParaRPr lang="en-US" sz="1400" i="1">
              <a:solidFill>
                <a:schemeClr val="tx1"/>
              </a:solidFill>
            </a:endParaRPr>
          </a:p>
          <a:p>
            <a:pPr algn="ctr"/>
            <a:endParaRPr lang="en-US" sz="1400" i="1">
              <a:solidFill>
                <a:schemeClr val="tx1"/>
              </a:solidFill>
            </a:endParaRPr>
          </a:p>
          <a:p>
            <a:pPr algn="ctr"/>
            <a:endParaRPr lang="en-US" sz="1400" i="1">
              <a:solidFill>
                <a:schemeClr val="tx1"/>
              </a:solidFill>
            </a:endParaRPr>
          </a:p>
          <a:p>
            <a:pPr algn="ctr"/>
            <a:r>
              <a:rPr lang="en-US" sz="1400" i="1">
                <a:solidFill>
                  <a:schemeClr val="tx1"/>
                </a:solidFill>
              </a:rPr>
              <a:t>2025/2026</a:t>
            </a:r>
            <a:endParaRPr lang="en-NZ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157CF4-01C9-94E5-EA3B-BB20280CA43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391030" y="5917297"/>
            <a:ext cx="4477697" cy="881279"/>
            <a:chOff x="7391030" y="5917297"/>
            <a:chExt cx="4477697" cy="881279"/>
          </a:xfrm>
        </p:grpSpPr>
        <p:pic>
          <p:nvPicPr>
            <p:cNvPr id="30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71B23FF2-E0F5-9F4C-D740-9201B37F2F5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800" y="5917297"/>
              <a:ext cx="1911927" cy="881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637A570F-5154-8778-4759-762B6854E0B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41" t="33845" r="23163" b="36830"/>
            <a:stretch/>
          </p:blipFill>
          <p:spPr>
            <a:xfrm>
              <a:off x="7391030" y="5977403"/>
              <a:ext cx="2101421" cy="762591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9A96778-192C-CBC8-291F-642FE858BA1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9698491" y="5957457"/>
              <a:ext cx="0" cy="78201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6F8BF9-2F85-9B38-9BAA-6AEFA1EA636B}"/>
              </a:ext>
            </a:extLst>
          </p:cNvPr>
          <p:cNvSpPr txBox="1">
            <a:spLocks/>
          </p:cNvSpPr>
          <p:nvPr/>
        </p:nvSpPr>
        <p:spPr>
          <a:xfrm>
            <a:off x="562598" y="176644"/>
            <a:ext cx="11371601" cy="779463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3600" b="1">
                <a:solidFill>
                  <a:schemeClr val="bg1"/>
                </a:solidFill>
              </a:rPr>
              <a:t>Next steps and timeline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1073E3EF-204D-7523-A442-CD7329F6AB99}"/>
              </a:ext>
            </a:extLst>
          </p:cNvPr>
          <p:cNvSpPr txBox="1">
            <a:spLocks/>
          </p:cNvSpPr>
          <p:nvPr/>
        </p:nvSpPr>
        <p:spPr>
          <a:xfrm>
            <a:off x="5047481" y="4891473"/>
            <a:ext cx="1494721" cy="608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i="1">
                <a:solidFill>
                  <a:schemeClr val="tx2"/>
                </a:solidFill>
              </a:rPr>
              <a:t>Approval to consult scheduled for February 2025</a:t>
            </a:r>
          </a:p>
        </p:txBody>
      </p:sp>
    </p:spTree>
    <p:extLst>
      <p:ext uri="{BB962C8B-B14F-4D97-AF65-F5344CB8AC3E}">
        <p14:creationId xmlns:p14="http://schemas.microsoft.com/office/powerpoint/2010/main" val="1273003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86403A-2567-989F-3105-54C3BA4AB2A4}"/>
              </a:ext>
            </a:extLst>
          </p:cNvPr>
          <p:cNvSpPr/>
          <p:nvPr/>
        </p:nvSpPr>
        <p:spPr>
          <a:xfrm>
            <a:off x="0" y="5857875"/>
            <a:ext cx="12192000" cy="10001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80A7F-A985-9EAA-AAE1-F3087508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165100"/>
            <a:ext cx="10991847" cy="779463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GB" sz="3600" b="1">
                <a:solidFill>
                  <a:schemeClr val="bg1"/>
                </a:solidFill>
              </a:rPr>
              <a:t>Questions for discussion at 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D9318-30A4-4C2A-3AFB-58A5FD034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49" y="1201474"/>
            <a:ext cx="10991847" cy="4399489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>
                <a:solidFill>
                  <a:schemeClr val="tx2"/>
                </a:solidFill>
              </a:rPr>
              <a:t>Not seeking decision today but proposed sites will form part of draft bylaw, so:</a:t>
            </a:r>
          </a:p>
          <a:p>
            <a:pPr lvl="1"/>
            <a:endParaRPr lang="en-GB" sz="2000">
              <a:solidFill>
                <a:schemeClr val="tx2"/>
              </a:solidFill>
            </a:endParaRPr>
          </a:p>
          <a:p>
            <a:pPr lvl="1"/>
            <a:r>
              <a:rPr lang="en-GB" sz="2000">
                <a:solidFill>
                  <a:schemeClr val="tx2"/>
                </a:solidFill>
              </a:rPr>
              <a:t>Do you agree with the restricted sites and conditions?</a:t>
            </a:r>
          </a:p>
          <a:p>
            <a:pPr lvl="1"/>
            <a:endParaRPr lang="en-GB" sz="2000">
              <a:solidFill>
                <a:schemeClr val="tx2"/>
              </a:solidFill>
            </a:endParaRPr>
          </a:p>
          <a:p>
            <a:pPr lvl="1"/>
            <a:r>
              <a:rPr lang="en-GB" sz="2000">
                <a:solidFill>
                  <a:schemeClr val="tx2"/>
                </a:solidFill>
              </a:rPr>
              <a:t>Do you agree with the prohibited sites?</a:t>
            </a:r>
          </a:p>
          <a:p>
            <a:pPr lvl="1"/>
            <a:endParaRPr lang="en-GB" sz="2000">
              <a:solidFill>
                <a:schemeClr val="tx2"/>
              </a:solidFill>
            </a:endParaRPr>
          </a:p>
          <a:p>
            <a:pPr lvl="1"/>
            <a:r>
              <a:rPr lang="en-GB" sz="2000">
                <a:solidFill>
                  <a:schemeClr val="tx2"/>
                </a:solidFill>
              </a:rPr>
              <a:t>Do you agree with the general provisions around town centre prohibitions and roadside restrictions?</a:t>
            </a:r>
          </a:p>
          <a:p>
            <a:pPr lvl="1"/>
            <a:endParaRPr lang="en-GB" sz="2000">
              <a:solidFill>
                <a:schemeClr val="tx2"/>
              </a:solidFill>
            </a:endParaRPr>
          </a:p>
          <a:p>
            <a:pPr lvl="1"/>
            <a:r>
              <a:rPr lang="en-GB" sz="2000">
                <a:solidFill>
                  <a:schemeClr val="tx2"/>
                </a:solidFill>
              </a:rPr>
              <a:t>Do you have any comments around proposed implementation?</a:t>
            </a:r>
          </a:p>
          <a:p>
            <a:pPr lvl="1"/>
            <a:endParaRPr lang="en-GB" sz="2000">
              <a:solidFill>
                <a:schemeClr val="tx2"/>
              </a:solidFill>
            </a:endParaRPr>
          </a:p>
          <a:p>
            <a:pPr lvl="1"/>
            <a:r>
              <a:rPr lang="en-GB" sz="2000">
                <a:solidFill>
                  <a:schemeClr val="tx2"/>
                </a:solidFill>
              </a:rPr>
              <a:t>Do you have any feedback on our priorities for tourism links?</a:t>
            </a:r>
          </a:p>
          <a:p>
            <a:pPr marL="457200" lvl="1" indent="0">
              <a:buNone/>
            </a:pPr>
            <a:endParaRPr lang="en-GB" sz="200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GB" sz="2000">
              <a:solidFill>
                <a:schemeClr val="tx2"/>
              </a:solidFill>
            </a:endParaRPr>
          </a:p>
          <a:p>
            <a:pPr lvl="1"/>
            <a:endParaRPr lang="en-GB" sz="2000">
              <a:solidFill>
                <a:schemeClr val="tx2"/>
              </a:solidFill>
            </a:endParaRPr>
          </a:p>
        </p:txBody>
      </p:sp>
      <p:pic>
        <p:nvPicPr>
          <p:cNvPr id="6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94F63E61-BABA-485C-6DE6-6D793E6C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979" y="5917297"/>
            <a:ext cx="1911927" cy="88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E001713-2E85-CA28-9FD2-1CA29DDDD9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33845" r="23163" b="36830"/>
          <a:stretch/>
        </p:blipFill>
        <p:spPr>
          <a:xfrm>
            <a:off x="7305966" y="5977403"/>
            <a:ext cx="2101421" cy="76259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243577-128F-7275-6334-9D42CCC9ED04}"/>
              </a:ext>
            </a:extLst>
          </p:cNvPr>
          <p:cNvCxnSpPr>
            <a:cxnSpLocks/>
          </p:cNvCxnSpPr>
          <p:nvPr/>
        </p:nvCxnSpPr>
        <p:spPr>
          <a:xfrm>
            <a:off x="9698491" y="5957457"/>
            <a:ext cx="0" cy="78201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68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86403A-2567-989F-3105-54C3BA4AB2A4}"/>
              </a:ext>
            </a:extLst>
          </p:cNvPr>
          <p:cNvSpPr/>
          <p:nvPr/>
        </p:nvSpPr>
        <p:spPr>
          <a:xfrm>
            <a:off x="0" y="5857875"/>
            <a:ext cx="12192000" cy="10001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80A7F-A985-9EAA-AAE1-F3087508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165100"/>
            <a:ext cx="10515600" cy="779463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The need for a Bylaw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D9318-30A4-4C2A-3AFB-58A5FD034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059751"/>
            <a:ext cx="5113564" cy="473870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>
                <a:solidFill>
                  <a:schemeClr val="tx2"/>
                </a:solidFill>
              </a:rPr>
              <a:t>Benefits</a:t>
            </a:r>
          </a:p>
          <a:p>
            <a:pPr lvl="1"/>
            <a:r>
              <a:rPr lang="en-GB" sz="2000">
                <a:solidFill>
                  <a:schemeClr val="tx2"/>
                </a:solidFill>
              </a:rPr>
              <a:t>Can be made under the FCA but must meet tests:</a:t>
            </a:r>
          </a:p>
          <a:p>
            <a:pPr lvl="2"/>
            <a:r>
              <a:rPr lang="en-GB" sz="1800">
                <a:solidFill>
                  <a:schemeClr val="tx2"/>
                </a:solidFill>
              </a:rPr>
              <a:t>restrict or prohibit freedom camping at sites based on </a:t>
            </a:r>
            <a:r>
              <a:rPr lang="en-GB" sz="1800" b="1">
                <a:solidFill>
                  <a:schemeClr val="tx2"/>
                </a:solidFill>
              </a:rPr>
              <a:t>protection</a:t>
            </a:r>
            <a:r>
              <a:rPr lang="en-GB" sz="1800">
                <a:solidFill>
                  <a:schemeClr val="tx2"/>
                </a:solidFill>
              </a:rPr>
              <a:t>;</a:t>
            </a:r>
          </a:p>
          <a:p>
            <a:pPr lvl="2"/>
            <a:r>
              <a:rPr lang="en-GB" sz="1800">
                <a:solidFill>
                  <a:schemeClr val="tx2"/>
                </a:solidFill>
              </a:rPr>
              <a:t>must be most appropriate/proportionate way of addressing problem; and</a:t>
            </a:r>
          </a:p>
          <a:p>
            <a:pPr lvl="2"/>
            <a:r>
              <a:rPr lang="en-GB" sz="1800">
                <a:solidFill>
                  <a:schemeClr val="tx2"/>
                </a:solidFill>
              </a:rPr>
              <a:t>not inconsistent with the NZ Bill of Rights.</a:t>
            </a:r>
            <a:endParaRPr lang="en-GB" sz="2000">
              <a:solidFill>
                <a:schemeClr val="tx2"/>
              </a:solidFill>
            </a:endParaRPr>
          </a:p>
          <a:p>
            <a:pPr lvl="1"/>
            <a:r>
              <a:rPr lang="en-GB" sz="2000">
                <a:solidFill>
                  <a:schemeClr val="tx2"/>
                </a:solidFill>
              </a:rPr>
              <a:t>Must be reviewed initially after five years (then every 10 years) or in response to any Government changes to the FCA.</a:t>
            </a:r>
          </a:p>
          <a:p>
            <a:pPr lvl="1"/>
            <a:r>
              <a:rPr lang="en-GB" sz="2000">
                <a:solidFill>
                  <a:schemeClr val="tx2"/>
                </a:solidFill>
              </a:rPr>
              <a:t>Council must have the capacity to resource compliance with the bylaw.</a:t>
            </a:r>
          </a:p>
        </p:txBody>
      </p:sp>
      <p:pic>
        <p:nvPicPr>
          <p:cNvPr id="6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94F63E61-BABA-485C-6DE6-6D793E6C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979" y="5917297"/>
            <a:ext cx="1911927" cy="88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E001713-2E85-CA28-9FD2-1CA29DDDD9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33845" r="23163" b="36830"/>
          <a:stretch/>
        </p:blipFill>
        <p:spPr>
          <a:xfrm>
            <a:off x="7305966" y="5977403"/>
            <a:ext cx="2101421" cy="76259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243577-128F-7275-6334-9D42CCC9ED04}"/>
              </a:ext>
            </a:extLst>
          </p:cNvPr>
          <p:cNvCxnSpPr>
            <a:cxnSpLocks/>
          </p:cNvCxnSpPr>
          <p:nvPr/>
        </p:nvCxnSpPr>
        <p:spPr>
          <a:xfrm>
            <a:off x="9698491" y="5957457"/>
            <a:ext cx="0" cy="78201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5587E48A-F467-D367-0B97-914022FF1FA7}"/>
              </a:ext>
            </a:extLst>
          </p:cNvPr>
          <p:cNvSpPr txBox="1">
            <a:spLocks/>
          </p:cNvSpPr>
          <p:nvPr/>
        </p:nvSpPr>
        <p:spPr>
          <a:xfrm>
            <a:off x="5992586" y="1059751"/>
            <a:ext cx="5113564" cy="4738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>
                <a:solidFill>
                  <a:schemeClr val="tx2"/>
                </a:solidFill>
              </a:rPr>
              <a:t>Impacts:</a:t>
            </a:r>
          </a:p>
          <a:p>
            <a:pPr lvl="1"/>
            <a:r>
              <a:rPr lang="en-GB" sz="2200">
                <a:solidFill>
                  <a:schemeClr val="tx2"/>
                </a:solidFill>
              </a:rPr>
              <a:t>Can </a:t>
            </a:r>
            <a:r>
              <a:rPr lang="en-GB" sz="2200" b="1">
                <a:solidFill>
                  <a:schemeClr val="tx2"/>
                </a:solidFill>
              </a:rPr>
              <a:t>restrict </a:t>
            </a:r>
            <a:r>
              <a:rPr lang="en-GB" sz="2200">
                <a:solidFill>
                  <a:schemeClr val="tx2"/>
                </a:solidFill>
              </a:rPr>
              <a:t>or </a:t>
            </a:r>
            <a:r>
              <a:rPr lang="en-GB" sz="2200" b="1">
                <a:solidFill>
                  <a:schemeClr val="tx2"/>
                </a:solidFill>
              </a:rPr>
              <a:t>prohibit </a:t>
            </a:r>
            <a:r>
              <a:rPr lang="en-GB" sz="2200">
                <a:solidFill>
                  <a:schemeClr val="tx2"/>
                </a:solidFill>
              </a:rPr>
              <a:t>where freedom camping may occur in certified self-contained vehicles and </a:t>
            </a:r>
            <a:r>
              <a:rPr lang="en-GB" sz="2200" b="1">
                <a:solidFill>
                  <a:schemeClr val="tx2"/>
                </a:solidFill>
              </a:rPr>
              <a:t>permit </a:t>
            </a:r>
            <a:r>
              <a:rPr lang="en-GB" sz="2200">
                <a:solidFill>
                  <a:schemeClr val="tx2"/>
                </a:solidFill>
              </a:rPr>
              <a:t>not self-contained freedom camping.</a:t>
            </a:r>
          </a:p>
          <a:p>
            <a:pPr lvl="1"/>
            <a:r>
              <a:rPr lang="en-GB" sz="2200">
                <a:solidFill>
                  <a:schemeClr val="tx2"/>
                </a:solidFill>
              </a:rPr>
              <a:t>Can specify the restrictions/conditions that relate to restricted, prohibited or permitted areas.</a:t>
            </a:r>
          </a:p>
          <a:p>
            <a:pPr lvl="1"/>
            <a:r>
              <a:rPr lang="en-GB" sz="2200">
                <a:solidFill>
                  <a:schemeClr val="tx2"/>
                </a:solidFill>
              </a:rPr>
              <a:t>Opens up a wide range of offences to enforce.</a:t>
            </a:r>
          </a:p>
          <a:p>
            <a:pPr lvl="2">
              <a:lnSpc>
                <a:spcPct val="110000"/>
              </a:lnSpc>
            </a:pPr>
            <a:r>
              <a:rPr lang="en-GB" sz="1900">
                <a:solidFill>
                  <a:schemeClr val="tx2"/>
                </a:solidFill>
              </a:rPr>
              <a:t>Infringement offences specific to breach of bylaw. </a:t>
            </a:r>
          </a:p>
          <a:p>
            <a:pPr lvl="1"/>
            <a:r>
              <a:rPr lang="en-GB" sz="2200">
                <a:solidFill>
                  <a:schemeClr val="tx2"/>
                </a:solidFill>
              </a:rPr>
              <a:t>Results in safe and practical sites that are not over-subscribed with minimal impact to local environment as compliance officers are empowered to manage.</a:t>
            </a:r>
          </a:p>
        </p:txBody>
      </p:sp>
    </p:spTree>
    <p:extLst>
      <p:ext uri="{BB962C8B-B14F-4D97-AF65-F5344CB8AC3E}">
        <p14:creationId xmlns:p14="http://schemas.microsoft.com/office/powerpoint/2010/main" val="29955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86403A-2567-989F-3105-54C3BA4AB2A4}"/>
              </a:ext>
            </a:extLst>
          </p:cNvPr>
          <p:cNvSpPr/>
          <p:nvPr/>
        </p:nvSpPr>
        <p:spPr>
          <a:xfrm>
            <a:off x="0" y="5857875"/>
            <a:ext cx="12192000" cy="10001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B881F498-B823-2203-98C8-C6CE12A03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52" y="5917297"/>
            <a:ext cx="1911927" cy="88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9262BE9-7100-21BB-7AA9-A7CAB28231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33845" r="23163" b="36830"/>
          <a:stretch/>
        </p:blipFill>
        <p:spPr>
          <a:xfrm>
            <a:off x="7305966" y="5977403"/>
            <a:ext cx="2101421" cy="76259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72EF7D-5C0B-BA47-A458-6A89F383172B}"/>
              </a:ext>
            </a:extLst>
          </p:cNvPr>
          <p:cNvCxnSpPr>
            <a:cxnSpLocks/>
          </p:cNvCxnSpPr>
          <p:nvPr/>
        </p:nvCxnSpPr>
        <p:spPr>
          <a:xfrm>
            <a:off x="9698491" y="5957457"/>
            <a:ext cx="0" cy="78201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 descr="circles connected by bars">
            <a:extLst>
              <a:ext uri="{FF2B5EF4-FFF2-40B4-BE49-F238E27FC236}">
                <a16:creationId xmlns:a16="http://schemas.microsoft.com/office/drawing/2014/main" id="{442D8847-B187-3F66-DA01-B11343E90342}"/>
              </a:ext>
            </a:extLst>
          </p:cNvPr>
          <p:cNvGrpSpPr/>
          <p:nvPr/>
        </p:nvGrpSpPr>
        <p:grpSpPr>
          <a:xfrm>
            <a:off x="5543715" y="1104951"/>
            <a:ext cx="5268685" cy="4414157"/>
            <a:chOff x="4940506" y="1652088"/>
            <a:chExt cx="2318586" cy="2319539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2039EA8-8FA2-59AF-C912-AF1D93810FAD}"/>
                </a:ext>
              </a:extLst>
            </p:cNvPr>
            <p:cNvGrpSpPr/>
            <p:nvPr userDrawn="1"/>
          </p:nvGrpSpPr>
          <p:grpSpPr>
            <a:xfrm>
              <a:off x="5550934" y="2279789"/>
              <a:ext cx="1094700" cy="1101406"/>
              <a:chOff x="5550934" y="2279789"/>
              <a:chExt cx="1094700" cy="1101406"/>
            </a:xfrm>
          </p:grpSpPr>
          <p:sp>
            <p:nvSpPr>
              <p:cNvPr id="65" name="Freeform 109">
                <a:extLst>
                  <a:ext uri="{FF2B5EF4-FFF2-40B4-BE49-F238E27FC236}">
                    <a16:creationId xmlns:a16="http://schemas.microsoft.com/office/drawing/2014/main" id="{7B1094CC-B913-C913-537D-7F52A25DE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0934" y="3010395"/>
                <a:ext cx="370800" cy="370800"/>
              </a:xfrm>
              <a:custGeom>
                <a:avLst/>
                <a:gdLst>
                  <a:gd name="T0" fmla="*/ 274 w 274"/>
                  <a:gd name="T1" fmla="*/ 133 h 274"/>
                  <a:gd name="T2" fmla="*/ 142 w 274"/>
                  <a:gd name="T3" fmla="*/ 0 h 274"/>
                  <a:gd name="T4" fmla="*/ 0 w 274"/>
                  <a:gd name="T5" fmla="*/ 142 h 274"/>
                  <a:gd name="T6" fmla="*/ 132 w 274"/>
                  <a:gd name="T7" fmla="*/ 274 h 274"/>
                  <a:gd name="T8" fmla="*/ 274 w 274"/>
                  <a:gd name="T9" fmla="*/ 13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274">
                    <a:moveTo>
                      <a:pt x="274" y="133"/>
                    </a:moveTo>
                    <a:lnTo>
                      <a:pt x="142" y="0"/>
                    </a:lnTo>
                    <a:lnTo>
                      <a:pt x="0" y="142"/>
                    </a:lnTo>
                    <a:lnTo>
                      <a:pt x="132" y="274"/>
                    </a:lnTo>
                    <a:lnTo>
                      <a:pt x="274" y="13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09">
                <a:extLst>
                  <a:ext uri="{FF2B5EF4-FFF2-40B4-BE49-F238E27FC236}">
                    <a16:creationId xmlns:a16="http://schemas.microsoft.com/office/drawing/2014/main" id="{E1F40458-50AE-BB63-333C-DDB7B88FE0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 flipV="1">
                <a:off x="6274834" y="2279789"/>
                <a:ext cx="370800" cy="370800"/>
              </a:xfrm>
              <a:custGeom>
                <a:avLst/>
                <a:gdLst>
                  <a:gd name="T0" fmla="*/ 274 w 274"/>
                  <a:gd name="T1" fmla="*/ 133 h 274"/>
                  <a:gd name="T2" fmla="*/ 142 w 274"/>
                  <a:gd name="T3" fmla="*/ 0 h 274"/>
                  <a:gd name="T4" fmla="*/ 0 w 274"/>
                  <a:gd name="T5" fmla="*/ 142 h 274"/>
                  <a:gd name="T6" fmla="*/ 132 w 274"/>
                  <a:gd name="T7" fmla="*/ 274 h 274"/>
                  <a:gd name="T8" fmla="*/ 274 w 274"/>
                  <a:gd name="T9" fmla="*/ 13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274">
                    <a:moveTo>
                      <a:pt x="274" y="133"/>
                    </a:moveTo>
                    <a:lnTo>
                      <a:pt x="142" y="0"/>
                    </a:lnTo>
                    <a:lnTo>
                      <a:pt x="0" y="142"/>
                    </a:lnTo>
                    <a:lnTo>
                      <a:pt x="132" y="274"/>
                    </a:lnTo>
                    <a:lnTo>
                      <a:pt x="274" y="13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09">
                <a:extLst>
                  <a:ext uri="{FF2B5EF4-FFF2-40B4-BE49-F238E27FC236}">
                    <a16:creationId xmlns:a16="http://schemas.microsoft.com/office/drawing/2014/main" id="{5F9FB44B-20F3-723D-69D9-66DEA58048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 flipV="1">
                <a:off x="6274834" y="3010395"/>
                <a:ext cx="370800" cy="370800"/>
              </a:xfrm>
              <a:custGeom>
                <a:avLst/>
                <a:gdLst>
                  <a:gd name="T0" fmla="*/ 274 w 274"/>
                  <a:gd name="T1" fmla="*/ 133 h 274"/>
                  <a:gd name="T2" fmla="*/ 142 w 274"/>
                  <a:gd name="T3" fmla="*/ 0 h 274"/>
                  <a:gd name="T4" fmla="*/ 0 w 274"/>
                  <a:gd name="T5" fmla="*/ 142 h 274"/>
                  <a:gd name="T6" fmla="*/ 132 w 274"/>
                  <a:gd name="T7" fmla="*/ 274 h 274"/>
                  <a:gd name="T8" fmla="*/ 274 w 274"/>
                  <a:gd name="T9" fmla="*/ 13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274">
                    <a:moveTo>
                      <a:pt x="274" y="133"/>
                    </a:moveTo>
                    <a:lnTo>
                      <a:pt x="142" y="0"/>
                    </a:lnTo>
                    <a:lnTo>
                      <a:pt x="0" y="142"/>
                    </a:lnTo>
                    <a:lnTo>
                      <a:pt x="132" y="274"/>
                    </a:lnTo>
                    <a:lnTo>
                      <a:pt x="274" y="1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09">
                <a:extLst>
                  <a:ext uri="{FF2B5EF4-FFF2-40B4-BE49-F238E27FC236}">
                    <a16:creationId xmlns:a16="http://schemas.microsoft.com/office/drawing/2014/main" id="{C995D4F8-C89A-0CE9-14EC-8CC4A10A2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0934" y="2279789"/>
                <a:ext cx="370800" cy="370800"/>
              </a:xfrm>
              <a:custGeom>
                <a:avLst/>
                <a:gdLst>
                  <a:gd name="T0" fmla="*/ 274 w 274"/>
                  <a:gd name="T1" fmla="*/ 133 h 274"/>
                  <a:gd name="T2" fmla="*/ 142 w 274"/>
                  <a:gd name="T3" fmla="*/ 0 h 274"/>
                  <a:gd name="T4" fmla="*/ 0 w 274"/>
                  <a:gd name="T5" fmla="*/ 142 h 274"/>
                  <a:gd name="T6" fmla="*/ 132 w 274"/>
                  <a:gd name="T7" fmla="*/ 274 h 274"/>
                  <a:gd name="T8" fmla="*/ 274 w 274"/>
                  <a:gd name="T9" fmla="*/ 13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274">
                    <a:moveTo>
                      <a:pt x="274" y="133"/>
                    </a:moveTo>
                    <a:lnTo>
                      <a:pt x="142" y="0"/>
                    </a:lnTo>
                    <a:lnTo>
                      <a:pt x="0" y="142"/>
                    </a:lnTo>
                    <a:lnTo>
                      <a:pt x="132" y="274"/>
                    </a:lnTo>
                    <a:lnTo>
                      <a:pt x="274" y="13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F3B063A-A562-B2F0-8A93-4974D3AE34E8}"/>
                </a:ext>
              </a:extLst>
            </p:cNvPr>
            <p:cNvGrpSpPr/>
            <p:nvPr userDrawn="1"/>
          </p:nvGrpSpPr>
          <p:grpSpPr>
            <a:xfrm>
              <a:off x="4940506" y="2385257"/>
              <a:ext cx="2318586" cy="853200"/>
              <a:chOff x="4940506" y="2403582"/>
              <a:chExt cx="2318586" cy="853200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040B1E3-B0C8-357F-85A4-2196039796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4940506" y="2403582"/>
                <a:ext cx="853200" cy="853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9CEFAA6-8F6E-8217-1D21-19281A5663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5026906" y="2489982"/>
                <a:ext cx="680400" cy="680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7ADBCB83-4E93-245A-B37F-B0309D0F8234}"/>
                  </a:ext>
                </a:extLst>
              </p:cNvPr>
              <p:cNvGrpSpPr/>
              <p:nvPr userDrawn="1"/>
            </p:nvGrpSpPr>
            <p:grpSpPr>
              <a:xfrm>
                <a:off x="6405892" y="2403582"/>
                <a:ext cx="853200" cy="853200"/>
                <a:chOff x="5885192" y="2937065"/>
                <a:chExt cx="853200" cy="853200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4B824400-3409-D6C6-8709-C483BA5966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 userDrawn="1"/>
              </p:nvSpPr>
              <p:spPr>
                <a:xfrm>
                  <a:off x="5885192" y="2937065"/>
                  <a:ext cx="853200" cy="853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D9C71747-6F8E-2F54-1F6C-4EB03AF0113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 userDrawn="1"/>
              </p:nvSpPr>
              <p:spPr>
                <a:xfrm>
                  <a:off x="5971592" y="3023465"/>
                  <a:ext cx="680400" cy="680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E9159F8-815D-DD82-7529-21AFBE5854AC}"/>
                </a:ext>
              </a:extLst>
            </p:cNvPr>
            <p:cNvGrpSpPr/>
            <p:nvPr userDrawn="1"/>
          </p:nvGrpSpPr>
          <p:grpSpPr>
            <a:xfrm>
              <a:off x="5671684" y="1652088"/>
              <a:ext cx="853200" cy="2319539"/>
              <a:chOff x="5649934" y="1652088"/>
              <a:chExt cx="853200" cy="2319539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01EEE274-7DFB-52DB-763B-189A52FDAA50}"/>
                  </a:ext>
                </a:extLst>
              </p:cNvPr>
              <p:cNvGrpSpPr/>
              <p:nvPr userDrawn="1"/>
            </p:nvGrpSpPr>
            <p:grpSpPr>
              <a:xfrm>
                <a:off x="5649934" y="3118427"/>
                <a:ext cx="853200" cy="853200"/>
                <a:chOff x="5736334" y="3239077"/>
                <a:chExt cx="853200" cy="853200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8A509396-0B9B-C90E-3215-64AD00FE53D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 userDrawn="1"/>
              </p:nvSpPr>
              <p:spPr>
                <a:xfrm>
                  <a:off x="5736334" y="3239077"/>
                  <a:ext cx="853200" cy="8532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412DCDA-8BE8-ED41-B682-0AF9B64CD1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 userDrawn="1"/>
              </p:nvSpPr>
              <p:spPr>
                <a:xfrm>
                  <a:off x="5822734" y="3325477"/>
                  <a:ext cx="680400" cy="680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8455895-B320-A213-5494-8100A9FDAFFF}"/>
                  </a:ext>
                </a:extLst>
              </p:cNvPr>
              <p:cNvGrpSpPr/>
              <p:nvPr userDrawn="1"/>
            </p:nvGrpSpPr>
            <p:grpSpPr>
              <a:xfrm>
                <a:off x="5649934" y="1652088"/>
                <a:ext cx="853200" cy="853200"/>
                <a:chOff x="5649934" y="1652088"/>
                <a:chExt cx="853200" cy="853200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AECD313E-56B9-A9F8-32D6-4E4BBD5B3E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 userDrawn="1"/>
              </p:nvSpPr>
              <p:spPr>
                <a:xfrm>
                  <a:off x="5649934" y="1652088"/>
                  <a:ext cx="853200" cy="8532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6D3AEABB-82F7-40B0-0DC1-4669399263E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 userDrawn="1"/>
              </p:nvSpPr>
              <p:spPr>
                <a:xfrm>
                  <a:off x="5736334" y="1738488"/>
                  <a:ext cx="680400" cy="680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DC0A4742-8FA5-65FE-CBB6-D2309274628B}"/>
              </a:ext>
            </a:extLst>
          </p:cNvPr>
          <p:cNvSpPr txBox="1"/>
          <p:nvPr/>
        </p:nvSpPr>
        <p:spPr>
          <a:xfrm>
            <a:off x="7381357" y="1639809"/>
            <a:ext cx="152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b="1">
                <a:solidFill>
                  <a:schemeClr val="accent2"/>
                </a:solidFill>
              </a:rPr>
              <a:t>Compliance &amp; enforcement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20A8D35-3BF3-B3E0-F68D-7EC93D29A4A5}"/>
              </a:ext>
            </a:extLst>
          </p:cNvPr>
          <p:cNvSpPr txBox="1"/>
          <p:nvPr/>
        </p:nvSpPr>
        <p:spPr>
          <a:xfrm>
            <a:off x="8757789" y="3013865"/>
            <a:ext cx="210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i-NZ" sz="1400" b="1">
                <a:solidFill>
                  <a:schemeClr val="accent2"/>
                </a:solidFill>
              </a:rPr>
              <a:t>Impacts</a:t>
            </a:r>
            <a:r>
              <a:rPr lang="mi-NZ" sz="2400"/>
              <a:t>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440A133-9643-87C3-94A9-F14DB1E2CCED}"/>
              </a:ext>
            </a:extLst>
          </p:cNvPr>
          <p:cNvSpPr txBox="1"/>
          <p:nvPr/>
        </p:nvSpPr>
        <p:spPr>
          <a:xfrm>
            <a:off x="7437837" y="4600389"/>
            <a:ext cx="1435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r>
              <a:rPr lang="en-NZ"/>
              <a:t>Tourism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44C2965-0813-6DF1-0D4D-467F60277113}"/>
              </a:ext>
            </a:extLst>
          </p:cNvPr>
          <p:cNvSpPr txBox="1"/>
          <p:nvPr/>
        </p:nvSpPr>
        <p:spPr>
          <a:xfrm>
            <a:off x="5838877" y="2937248"/>
            <a:ext cx="12877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r>
              <a:rPr lang="mi-NZ"/>
              <a:t>Freedom camping sites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9FE7DFA-9197-7418-62F7-CDDB02C39B46}"/>
              </a:ext>
            </a:extLst>
          </p:cNvPr>
          <p:cNvSpPr/>
          <p:nvPr/>
        </p:nvSpPr>
        <p:spPr>
          <a:xfrm>
            <a:off x="4531610" y="1314380"/>
            <a:ext cx="2125463" cy="848649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u="sng">
                <a:solidFill>
                  <a:schemeClr val="tx1"/>
                </a:solidFill>
              </a:rPr>
              <a:t>Policy vs Bylaw </a:t>
            </a:r>
            <a:r>
              <a:rPr lang="en-NZ" sz="120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en-NZ" sz="1200">
                <a:solidFill>
                  <a:schemeClr val="tx1"/>
                </a:solidFill>
              </a:rPr>
              <a:t>our proposed approach is to proceed with a </a:t>
            </a:r>
            <a:r>
              <a:rPr lang="en-NZ" sz="1200" b="1">
                <a:solidFill>
                  <a:schemeClr val="tx1"/>
                </a:solidFill>
              </a:rPr>
              <a:t>Bylaw only</a:t>
            </a:r>
            <a:endParaRPr lang="en-NZ" sz="1200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4D3A564-DD9F-BCA3-0919-8DB1B8B24F63}"/>
              </a:ext>
            </a:extLst>
          </p:cNvPr>
          <p:cNvSpPr/>
          <p:nvPr/>
        </p:nvSpPr>
        <p:spPr>
          <a:xfrm>
            <a:off x="4718289" y="4570792"/>
            <a:ext cx="1938785" cy="97282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lumOff val="2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u="sng">
                <a:solidFill>
                  <a:schemeClr val="tx1"/>
                </a:solidFill>
              </a:rPr>
              <a:t>Site assessment criteria </a:t>
            </a:r>
          </a:p>
          <a:p>
            <a:pPr algn="ctr"/>
            <a:r>
              <a:rPr lang="en-NZ" sz="1200" u="sng">
                <a:solidFill>
                  <a:schemeClr val="tx1"/>
                </a:solidFill>
              </a:rPr>
              <a:t>and analysis</a:t>
            </a:r>
            <a:r>
              <a:rPr lang="en-NZ" sz="1200">
                <a:solidFill>
                  <a:schemeClr val="tx1"/>
                </a:solidFill>
              </a:rPr>
              <a:t> –</a:t>
            </a:r>
          </a:p>
          <a:p>
            <a:pPr algn="ctr"/>
            <a:r>
              <a:rPr lang="en-NZ" sz="1200">
                <a:solidFill>
                  <a:schemeClr val="tx1"/>
                </a:solidFill>
              </a:rPr>
              <a:t>today’s focus on camping restrictions, conditions, and prohibitions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5CDE6CB-6429-9611-8C19-DC99DBCEED7F}"/>
              </a:ext>
            </a:extLst>
          </p:cNvPr>
          <p:cNvSpPr/>
          <p:nvPr/>
        </p:nvSpPr>
        <p:spPr>
          <a:xfrm>
            <a:off x="10125076" y="1455981"/>
            <a:ext cx="1810904" cy="86149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u="sng">
                <a:solidFill>
                  <a:schemeClr val="tx1"/>
                </a:solidFill>
              </a:rPr>
              <a:t>Minimising through implementation</a:t>
            </a:r>
            <a:r>
              <a:rPr lang="en-NZ" sz="1200">
                <a:solidFill>
                  <a:schemeClr val="tx1"/>
                </a:solidFill>
              </a:rPr>
              <a:t> –</a:t>
            </a:r>
          </a:p>
          <a:p>
            <a:pPr algn="ctr"/>
            <a:r>
              <a:rPr lang="en-NZ" sz="1200">
                <a:solidFill>
                  <a:schemeClr val="tx1"/>
                </a:solidFill>
              </a:rPr>
              <a:t>further discussion today on tools and costs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7F223BE-DD13-5B44-E38C-843E6F891BC3}"/>
              </a:ext>
            </a:extLst>
          </p:cNvPr>
          <p:cNvSpPr/>
          <p:nvPr/>
        </p:nvSpPr>
        <p:spPr>
          <a:xfrm>
            <a:off x="9564089" y="4699818"/>
            <a:ext cx="1938786" cy="93359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u="sng">
                <a:solidFill>
                  <a:schemeClr val="tx1"/>
                </a:solidFill>
              </a:rPr>
              <a:t>Opportunities to explore</a:t>
            </a:r>
            <a:r>
              <a:rPr lang="en-NZ" sz="1200">
                <a:solidFill>
                  <a:schemeClr val="tx1"/>
                </a:solidFill>
              </a:rPr>
              <a:t> – further discussion today on priorities to link tourism with camping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EA1BA77-978E-16A6-774F-2ECF2C109664}"/>
              </a:ext>
            </a:extLst>
          </p:cNvPr>
          <p:cNvCxnSpPr>
            <a:cxnSpLocks/>
            <a:stCxn id="56" idx="2"/>
            <a:endCxn id="73" idx="3"/>
          </p:cNvCxnSpPr>
          <p:nvPr/>
        </p:nvCxnSpPr>
        <p:spPr>
          <a:xfrm flipH="1" flipV="1">
            <a:off x="6657073" y="1738705"/>
            <a:ext cx="548149" cy="178080"/>
          </a:xfrm>
          <a:prstGeom prst="straightConnector1">
            <a:avLst/>
          </a:prstGeom>
          <a:ln>
            <a:solidFill>
              <a:schemeClr val="accent4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722DC7F-0207-8E89-C2AB-DC470C876562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9031927" y="5077117"/>
            <a:ext cx="532162" cy="89499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9FCD213-DA1A-08B1-0A72-F4AE10F07FBA}"/>
              </a:ext>
            </a:extLst>
          </p:cNvPr>
          <p:cNvCxnSpPr>
            <a:cxnSpLocks/>
            <a:endCxn id="74" idx="0"/>
          </p:cNvCxnSpPr>
          <p:nvPr/>
        </p:nvCxnSpPr>
        <p:spPr>
          <a:xfrm flipH="1">
            <a:off x="5687682" y="4123862"/>
            <a:ext cx="617868" cy="44693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B494985-8FCD-6337-0880-BABA180D8A79}"/>
              </a:ext>
            </a:extLst>
          </p:cNvPr>
          <p:cNvCxnSpPr>
            <a:cxnSpLocks/>
            <a:stCxn id="63" idx="7"/>
            <a:endCxn id="75" idx="2"/>
          </p:cNvCxnSpPr>
          <p:nvPr/>
        </p:nvCxnSpPr>
        <p:spPr>
          <a:xfrm flipV="1">
            <a:off x="10528471" y="2317473"/>
            <a:ext cx="502057" cy="420503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Title 1">
            <a:extLst>
              <a:ext uri="{FF2B5EF4-FFF2-40B4-BE49-F238E27FC236}">
                <a16:creationId xmlns:a16="http://schemas.microsoft.com/office/drawing/2014/main" id="{6FF40C02-DD15-F3D6-539B-37E30C51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14" y="211181"/>
            <a:ext cx="10515600" cy="779463"/>
          </a:xfrm>
        </p:spPr>
        <p:txBody>
          <a:bodyPr>
            <a:normAutofit fontScale="90000"/>
          </a:bodyPr>
          <a:lstStyle/>
          <a:p>
            <a:r>
              <a:rPr lang="en-GB" sz="3600" b="1">
                <a:solidFill>
                  <a:schemeClr val="accent2">
                    <a:lumMod val="50000"/>
                  </a:schemeClr>
                </a:solidFill>
              </a:rPr>
              <a:t>Today’s workshop focuses on the site assessment and implementation/tourism links  (3 tables – 10 minutes each)</a:t>
            </a:r>
            <a:endParaRPr lang="en-NZ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691528-4C1D-AC73-8418-69E46A40CAEE}"/>
              </a:ext>
            </a:extLst>
          </p:cNvPr>
          <p:cNvSpPr/>
          <p:nvPr/>
        </p:nvSpPr>
        <p:spPr>
          <a:xfrm>
            <a:off x="239623" y="1411987"/>
            <a:ext cx="4001060" cy="37146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i-NZ" sz="1600" b="1">
                <a:solidFill>
                  <a:schemeClr val="tx1"/>
                </a:solidFill>
              </a:rPr>
              <a:t>TABLE</a:t>
            </a:r>
            <a:r>
              <a:rPr lang="mi-NZ" sz="1600">
                <a:solidFill>
                  <a:schemeClr val="tx2">
                    <a:lumMod val="90000"/>
                    <a:lumOff val="10000"/>
                  </a:schemeClr>
                </a:solidFill>
              </a:rPr>
              <a:t> 	</a:t>
            </a:r>
            <a:r>
              <a:rPr lang="mi-NZ" sz="1600" b="1">
                <a:solidFill>
                  <a:schemeClr val="tx1"/>
                </a:solidFill>
              </a:rPr>
              <a:t>  - CAMPING RESTRICTIONS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mi-NZ" sz="1600">
                <a:solidFill>
                  <a:schemeClr val="tx2">
                    <a:lumMod val="90000"/>
                    <a:lumOff val="10000"/>
                  </a:schemeClr>
                </a:solidFill>
              </a:rPr>
              <a:t>Restricted sites &amp; conditions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mi-NZ" sz="1600">
                <a:solidFill>
                  <a:schemeClr val="tx2">
                    <a:lumMod val="90000"/>
                    <a:lumOff val="10000"/>
                  </a:schemeClr>
                </a:solidFill>
              </a:rPr>
              <a:t>Roadside restrictions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mi-NZ" sz="1600">
                <a:solidFill>
                  <a:schemeClr val="tx2">
                    <a:lumMod val="90000"/>
                    <a:lumOff val="10000"/>
                  </a:schemeClr>
                </a:solidFill>
              </a:rPr>
              <a:t>Not self-contained camping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mi-NZ" sz="1600">
                <a:solidFill>
                  <a:schemeClr val="tx2">
                    <a:lumMod val="90000"/>
                    <a:lumOff val="10000"/>
                  </a:schemeClr>
                </a:solidFill>
              </a:rPr>
              <a:t>Tenting</a:t>
            </a:r>
          </a:p>
          <a:p>
            <a:endParaRPr lang="mi-NZ" sz="160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mi-NZ" sz="1600" b="1">
                <a:solidFill>
                  <a:schemeClr val="tx1"/>
                </a:solidFill>
              </a:rPr>
              <a:t>TABLE</a:t>
            </a:r>
            <a:r>
              <a:rPr lang="mi-NZ" sz="1600">
                <a:solidFill>
                  <a:schemeClr val="tx2">
                    <a:lumMod val="90000"/>
                    <a:lumOff val="10000"/>
                  </a:schemeClr>
                </a:solidFill>
              </a:rPr>
              <a:t>  	  </a:t>
            </a:r>
            <a:r>
              <a:rPr lang="mi-NZ" sz="1600" b="1">
                <a:solidFill>
                  <a:schemeClr val="tx1"/>
                </a:solidFill>
              </a:rPr>
              <a:t>- CAMPING PROHIBITIONS</a:t>
            </a:r>
            <a:endParaRPr lang="mi-NZ" sz="160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mi-NZ" sz="1600">
                <a:solidFill>
                  <a:schemeClr val="tx2">
                    <a:lumMod val="90000"/>
                    <a:lumOff val="10000"/>
                  </a:schemeClr>
                </a:solidFill>
              </a:rPr>
              <a:t>Prohibited sites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mi-NZ" sz="1600">
                <a:solidFill>
                  <a:schemeClr val="tx2">
                    <a:lumMod val="90000"/>
                    <a:lumOff val="10000"/>
                  </a:schemeClr>
                </a:solidFill>
              </a:rPr>
              <a:t>Town centre prohibitions</a:t>
            </a:r>
          </a:p>
          <a:p>
            <a:endParaRPr lang="mi-NZ" sz="160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mi-NZ" sz="1600" b="1">
                <a:solidFill>
                  <a:schemeClr val="tx1"/>
                </a:solidFill>
              </a:rPr>
              <a:t>TABLE	  - IMPLEMENTATION </a:t>
            </a:r>
          </a:p>
          <a:p>
            <a:r>
              <a:rPr lang="mi-NZ" sz="1600" b="1">
                <a:solidFill>
                  <a:schemeClr val="tx1"/>
                </a:solidFill>
              </a:rPr>
              <a:t>	    MEASURES &amp; TOURISM LINKS</a:t>
            </a:r>
            <a:endParaRPr lang="mi-NZ" sz="160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mi-NZ" sz="1600">
                <a:solidFill>
                  <a:schemeClr val="tx2">
                    <a:lumMod val="90000"/>
                    <a:lumOff val="10000"/>
                  </a:schemeClr>
                </a:solidFill>
              </a:rPr>
              <a:t>Implementation tools and costs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mi-NZ" sz="1600">
                <a:solidFill>
                  <a:schemeClr val="tx2">
                    <a:lumMod val="90000"/>
                    <a:lumOff val="10000"/>
                  </a:schemeClr>
                </a:solidFill>
              </a:rPr>
              <a:t>Priorities for linking to tourism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DE199A1-D7FD-5E32-D6C5-733898599A14}"/>
              </a:ext>
            </a:extLst>
          </p:cNvPr>
          <p:cNvSpPr/>
          <p:nvPr/>
        </p:nvSpPr>
        <p:spPr>
          <a:xfrm>
            <a:off x="981937" y="1548553"/>
            <a:ext cx="298724" cy="2667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/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FC9735B-3A46-3213-D309-8358F1614CAC}"/>
              </a:ext>
            </a:extLst>
          </p:cNvPr>
          <p:cNvSpPr/>
          <p:nvPr/>
        </p:nvSpPr>
        <p:spPr>
          <a:xfrm>
            <a:off x="972412" y="3013865"/>
            <a:ext cx="298724" cy="2667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/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40CDB60-10C0-D95C-65FC-8A2EF7E466E0}"/>
              </a:ext>
            </a:extLst>
          </p:cNvPr>
          <p:cNvSpPr/>
          <p:nvPr/>
        </p:nvSpPr>
        <p:spPr>
          <a:xfrm>
            <a:off x="954224" y="4011754"/>
            <a:ext cx="298724" cy="2667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8399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descr="hexagons">
            <a:extLst>
              <a:ext uri="{FF2B5EF4-FFF2-40B4-BE49-F238E27FC236}">
                <a16:creationId xmlns:a16="http://schemas.microsoft.com/office/drawing/2014/main" id="{AD00040B-2A11-C709-7246-39C195E59EA3}"/>
              </a:ext>
            </a:extLst>
          </p:cNvPr>
          <p:cNvGrpSpPr/>
          <p:nvPr/>
        </p:nvGrpSpPr>
        <p:grpSpPr>
          <a:xfrm>
            <a:off x="5043637" y="790209"/>
            <a:ext cx="6121665" cy="5312207"/>
            <a:chOff x="2390776" y="4491038"/>
            <a:chExt cx="2054225" cy="2062163"/>
          </a:xfrm>
        </p:grpSpPr>
        <p:sp>
          <p:nvSpPr>
            <p:cNvPr id="10" name="Freeform 246">
              <a:extLst>
                <a:ext uri="{FF2B5EF4-FFF2-40B4-BE49-F238E27FC236}">
                  <a16:creationId xmlns:a16="http://schemas.microsoft.com/office/drawing/2014/main" id="{6799FFDA-181F-7BC7-80E8-961204F6C4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776" y="4491038"/>
              <a:ext cx="1000125" cy="1154113"/>
            </a:xfrm>
            <a:custGeom>
              <a:avLst/>
              <a:gdLst>
                <a:gd name="T0" fmla="*/ 0 w 630"/>
                <a:gd name="T1" fmla="*/ 182 h 727"/>
                <a:gd name="T2" fmla="*/ 0 w 630"/>
                <a:gd name="T3" fmla="*/ 546 h 727"/>
                <a:gd name="T4" fmla="*/ 314 w 630"/>
                <a:gd name="T5" fmla="*/ 727 h 727"/>
                <a:gd name="T6" fmla="*/ 630 w 630"/>
                <a:gd name="T7" fmla="*/ 546 h 727"/>
                <a:gd name="T8" fmla="*/ 630 w 630"/>
                <a:gd name="T9" fmla="*/ 182 h 727"/>
                <a:gd name="T10" fmla="*/ 314 w 630"/>
                <a:gd name="T11" fmla="*/ 0 h 727"/>
                <a:gd name="T12" fmla="*/ 0 w 630"/>
                <a:gd name="T13" fmla="*/ 182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0" h="727">
                  <a:moveTo>
                    <a:pt x="0" y="182"/>
                  </a:moveTo>
                  <a:lnTo>
                    <a:pt x="0" y="546"/>
                  </a:lnTo>
                  <a:lnTo>
                    <a:pt x="314" y="727"/>
                  </a:lnTo>
                  <a:lnTo>
                    <a:pt x="630" y="546"/>
                  </a:lnTo>
                  <a:lnTo>
                    <a:pt x="630" y="182"/>
                  </a:lnTo>
                  <a:lnTo>
                    <a:pt x="314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47">
              <a:extLst>
                <a:ext uri="{FF2B5EF4-FFF2-40B4-BE49-F238E27FC236}">
                  <a16:creationId xmlns:a16="http://schemas.microsoft.com/office/drawing/2014/main" id="{9EC17C29-4CBE-FCD0-F501-CC67ECFE27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826" y="5395913"/>
              <a:ext cx="1000125" cy="1157288"/>
            </a:xfrm>
            <a:custGeom>
              <a:avLst/>
              <a:gdLst>
                <a:gd name="T0" fmla="*/ 0 w 630"/>
                <a:gd name="T1" fmla="*/ 181 h 729"/>
                <a:gd name="T2" fmla="*/ 0 w 630"/>
                <a:gd name="T3" fmla="*/ 545 h 729"/>
                <a:gd name="T4" fmla="*/ 314 w 630"/>
                <a:gd name="T5" fmla="*/ 729 h 729"/>
                <a:gd name="T6" fmla="*/ 630 w 630"/>
                <a:gd name="T7" fmla="*/ 545 h 729"/>
                <a:gd name="T8" fmla="*/ 630 w 630"/>
                <a:gd name="T9" fmla="*/ 181 h 729"/>
                <a:gd name="T10" fmla="*/ 314 w 630"/>
                <a:gd name="T11" fmla="*/ 0 h 729"/>
                <a:gd name="T12" fmla="*/ 0 w 630"/>
                <a:gd name="T13" fmla="*/ 181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0" h="729">
                  <a:moveTo>
                    <a:pt x="0" y="181"/>
                  </a:moveTo>
                  <a:lnTo>
                    <a:pt x="0" y="545"/>
                  </a:lnTo>
                  <a:lnTo>
                    <a:pt x="314" y="729"/>
                  </a:lnTo>
                  <a:lnTo>
                    <a:pt x="630" y="545"/>
                  </a:lnTo>
                  <a:lnTo>
                    <a:pt x="630" y="181"/>
                  </a:lnTo>
                  <a:lnTo>
                    <a:pt x="314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48">
              <a:extLst>
                <a:ext uri="{FF2B5EF4-FFF2-40B4-BE49-F238E27FC236}">
                  <a16:creationId xmlns:a16="http://schemas.microsoft.com/office/drawing/2014/main" id="{EB41ECA3-42B0-457B-C461-F271163D6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6" y="4491038"/>
              <a:ext cx="1000125" cy="1154113"/>
            </a:xfrm>
            <a:custGeom>
              <a:avLst/>
              <a:gdLst>
                <a:gd name="T0" fmla="*/ 0 w 630"/>
                <a:gd name="T1" fmla="*/ 182 h 727"/>
                <a:gd name="T2" fmla="*/ 0 w 630"/>
                <a:gd name="T3" fmla="*/ 546 h 727"/>
                <a:gd name="T4" fmla="*/ 314 w 630"/>
                <a:gd name="T5" fmla="*/ 727 h 727"/>
                <a:gd name="T6" fmla="*/ 630 w 630"/>
                <a:gd name="T7" fmla="*/ 546 h 727"/>
                <a:gd name="T8" fmla="*/ 630 w 630"/>
                <a:gd name="T9" fmla="*/ 182 h 727"/>
                <a:gd name="T10" fmla="*/ 314 w 630"/>
                <a:gd name="T11" fmla="*/ 0 h 727"/>
                <a:gd name="T12" fmla="*/ 0 w 630"/>
                <a:gd name="T13" fmla="*/ 182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0" h="727">
                  <a:moveTo>
                    <a:pt x="0" y="182"/>
                  </a:moveTo>
                  <a:lnTo>
                    <a:pt x="0" y="546"/>
                  </a:lnTo>
                  <a:lnTo>
                    <a:pt x="314" y="727"/>
                  </a:lnTo>
                  <a:lnTo>
                    <a:pt x="630" y="546"/>
                  </a:lnTo>
                  <a:lnTo>
                    <a:pt x="630" y="182"/>
                  </a:lnTo>
                  <a:lnTo>
                    <a:pt x="314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9">
              <a:extLst>
                <a:ext uri="{FF2B5EF4-FFF2-40B4-BE49-F238E27FC236}">
                  <a16:creationId xmlns:a16="http://schemas.microsoft.com/office/drawing/2014/main" id="{A4AAEA79-219D-F7B9-FDF0-F9A2CC351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676" y="4595813"/>
              <a:ext cx="822325" cy="947738"/>
            </a:xfrm>
            <a:custGeom>
              <a:avLst/>
              <a:gdLst>
                <a:gd name="T0" fmla="*/ 4 w 518"/>
                <a:gd name="T1" fmla="*/ 446 h 597"/>
                <a:gd name="T2" fmla="*/ 8 w 518"/>
                <a:gd name="T3" fmla="*/ 446 h 597"/>
                <a:gd name="T4" fmla="*/ 8 w 518"/>
                <a:gd name="T5" fmla="*/ 154 h 597"/>
                <a:gd name="T6" fmla="*/ 258 w 518"/>
                <a:gd name="T7" fmla="*/ 10 h 597"/>
                <a:gd name="T8" fmla="*/ 510 w 518"/>
                <a:gd name="T9" fmla="*/ 154 h 597"/>
                <a:gd name="T10" fmla="*/ 510 w 518"/>
                <a:gd name="T11" fmla="*/ 444 h 597"/>
                <a:gd name="T12" fmla="*/ 258 w 518"/>
                <a:gd name="T13" fmla="*/ 587 h 597"/>
                <a:gd name="T14" fmla="*/ 6 w 518"/>
                <a:gd name="T15" fmla="*/ 442 h 597"/>
                <a:gd name="T16" fmla="*/ 4 w 518"/>
                <a:gd name="T17" fmla="*/ 446 h 597"/>
                <a:gd name="T18" fmla="*/ 8 w 518"/>
                <a:gd name="T19" fmla="*/ 446 h 597"/>
                <a:gd name="T20" fmla="*/ 4 w 518"/>
                <a:gd name="T21" fmla="*/ 446 h 597"/>
                <a:gd name="T22" fmla="*/ 2 w 518"/>
                <a:gd name="T23" fmla="*/ 450 h 597"/>
                <a:gd name="T24" fmla="*/ 258 w 518"/>
                <a:gd name="T25" fmla="*/ 597 h 597"/>
                <a:gd name="T26" fmla="*/ 518 w 518"/>
                <a:gd name="T27" fmla="*/ 448 h 597"/>
                <a:gd name="T28" fmla="*/ 518 w 518"/>
                <a:gd name="T29" fmla="*/ 150 h 597"/>
                <a:gd name="T30" fmla="*/ 258 w 518"/>
                <a:gd name="T31" fmla="*/ 0 h 597"/>
                <a:gd name="T32" fmla="*/ 0 w 518"/>
                <a:gd name="T33" fmla="*/ 150 h 597"/>
                <a:gd name="T34" fmla="*/ 0 w 518"/>
                <a:gd name="T35" fmla="*/ 448 h 597"/>
                <a:gd name="T36" fmla="*/ 2 w 518"/>
                <a:gd name="T37" fmla="*/ 450 h 597"/>
                <a:gd name="T38" fmla="*/ 4 w 518"/>
                <a:gd name="T39" fmla="*/ 446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597">
                  <a:moveTo>
                    <a:pt x="4" y="446"/>
                  </a:moveTo>
                  <a:lnTo>
                    <a:pt x="8" y="446"/>
                  </a:lnTo>
                  <a:lnTo>
                    <a:pt x="8" y="154"/>
                  </a:lnTo>
                  <a:lnTo>
                    <a:pt x="258" y="10"/>
                  </a:lnTo>
                  <a:lnTo>
                    <a:pt x="510" y="154"/>
                  </a:lnTo>
                  <a:lnTo>
                    <a:pt x="510" y="444"/>
                  </a:lnTo>
                  <a:lnTo>
                    <a:pt x="258" y="587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8" y="446"/>
                  </a:lnTo>
                  <a:lnTo>
                    <a:pt x="4" y="446"/>
                  </a:lnTo>
                  <a:lnTo>
                    <a:pt x="2" y="450"/>
                  </a:lnTo>
                  <a:lnTo>
                    <a:pt x="258" y="597"/>
                  </a:lnTo>
                  <a:lnTo>
                    <a:pt x="518" y="448"/>
                  </a:lnTo>
                  <a:lnTo>
                    <a:pt x="518" y="150"/>
                  </a:lnTo>
                  <a:lnTo>
                    <a:pt x="258" y="0"/>
                  </a:lnTo>
                  <a:lnTo>
                    <a:pt x="0" y="150"/>
                  </a:lnTo>
                  <a:lnTo>
                    <a:pt x="0" y="448"/>
                  </a:lnTo>
                  <a:lnTo>
                    <a:pt x="2" y="450"/>
                  </a:lnTo>
                  <a:lnTo>
                    <a:pt x="4" y="4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50">
              <a:extLst>
                <a:ext uri="{FF2B5EF4-FFF2-40B4-BE49-F238E27FC236}">
                  <a16:creationId xmlns:a16="http://schemas.microsoft.com/office/drawing/2014/main" id="{9F4B6799-6B36-3F5D-DFAB-D646AE8DE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726" y="5500688"/>
              <a:ext cx="822325" cy="947738"/>
            </a:xfrm>
            <a:custGeom>
              <a:avLst/>
              <a:gdLst>
                <a:gd name="T0" fmla="*/ 4 w 518"/>
                <a:gd name="T1" fmla="*/ 445 h 597"/>
                <a:gd name="T2" fmla="*/ 8 w 518"/>
                <a:gd name="T3" fmla="*/ 445 h 597"/>
                <a:gd name="T4" fmla="*/ 8 w 518"/>
                <a:gd name="T5" fmla="*/ 153 h 597"/>
                <a:gd name="T6" fmla="*/ 258 w 518"/>
                <a:gd name="T7" fmla="*/ 10 h 597"/>
                <a:gd name="T8" fmla="*/ 510 w 518"/>
                <a:gd name="T9" fmla="*/ 153 h 597"/>
                <a:gd name="T10" fmla="*/ 510 w 518"/>
                <a:gd name="T11" fmla="*/ 443 h 597"/>
                <a:gd name="T12" fmla="*/ 258 w 518"/>
                <a:gd name="T13" fmla="*/ 587 h 597"/>
                <a:gd name="T14" fmla="*/ 6 w 518"/>
                <a:gd name="T15" fmla="*/ 441 h 597"/>
                <a:gd name="T16" fmla="*/ 4 w 518"/>
                <a:gd name="T17" fmla="*/ 445 h 597"/>
                <a:gd name="T18" fmla="*/ 8 w 518"/>
                <a:gd name="T19" fmla="*/ 445 h 597"/>
                <a:gd name="T20" fmla="*/ 4 w 518"/>
                <a:gd name="T21" fmla="*/ 445 h 597"/>
                <a:gd name="T22" fmla="*/ 2 w 518"/>
                <a:gd name="T23" fmla="*/ 449 h 597"/>
                <a:gd name="T24" fmla="*/ 258 w 518"/>
                <a:gd name="T25" fmla="*/ 597 h 597"/>
                <a:gd name="T26" fmla="*/ 518 w 518"/>
                <a:gd name="T27" fmla="*/ 447 h 597"/>
                <a:gd name="T28" fmla="*/ 518 w 518"/>
                <a:gd name="T29" fmla="*/ 149 h 597"/>
                <a:gd name="T30" fmla="*/ 258 w 518"/>
                <a:gd name="T31" fmla="*/ 0 h 597"/>
                <a:gd name="T32" fmla="*/ 0 w 518"/>
                <a:gd name="T33" fmla="*/ 149 h 597"/>
                <a:gd name="T34" fmla="*/ 0 w 518"/>
                <a:gd name="T35" fmla="*/ 447 h 597"/>
                <a:gd name="T36" fmla="*/ 2 w 518"/>
                <a:gd name="T37" fmla="*/ 449 h 597"/>
                <a:gd name="T38" fmla="*/ 4 w 518"/>
                <a:gd name="T39" fmla="*/ 44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597">
                  <a:moveTo>
                    <a:pt x="4" y="445"/>
                  </a:moveTo>
                  <a:lnTo>
                    <a:pt x="8" y="445"/>
                  </a:lnTo>
                  <a:lnTo>
                    <a:pt x="8" y="153"/>
                  </a:lnTo>
                  <a:lnTo>
                    <a:pt x="258" y="10"/>
                  </a:lnTo>
                  <a:lnTo>
                    <a:pt x="510" y="153"/>
                  </a:lnTo>
                  <a:lnTo>
                    <a:pt x="510" y="443"/>
                  </a:lnTo>
                  <a:lnTo>
                    <a:pt x="258" y="587"/>
                  </a:lnTo>
                  <a:lnTo>
                    <a:pt x="6" y="441"/>
                  </a:lnTo>
                  <a:lnTo>
                    <a:pt x="4" y="445"/>
                  </a:lnTo>
                  <a:lnTo>
                    <a:pt x="8" y="445"/>
                  </a:lnTo>
                  <a:lnTo>
                    <a:pt x="4" y="445"/>
                  </a:lnTo>
                  <a:lnTo>
                    <a:pt x="2" y="449"/>
                  </a:lnTo>
                  <a:lnTo>
                    <a:pt x="258" y="597"/>
                  </a:lnTo>
                  <a:lnTo>
                    <a:pt x="518" y="447"/>
                  </a:lnTo>
                  <a:lnTo>
                    <a:pt x="518" y="149"/>
                  </a:lnTo>
                  <a:lnTo>
                    <a:pt x="258" y="0"/>
                  </a:lnTo>
                  <a:lnTo>
                    <a:pt x="0" y="149"/>
                  </a:lnTo>
                  <a:lnTo>
                    <a:pt x="0" y="447"/>
                  </a:lnTo>
                  <a:lnTo>
                    <a:pt x="2" y="449"/>
                  </a:lnTo>
                  <a:lnTo>
                    <a:pt x="4" y="4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1">
              <a:extLst>
                <a:ext uri="{FF2B5EF4-FFF2-40B4-BE49-F238E27FC236}">
                  <a16:creationId xmlns:a16="http://schemas.microsoft.com/office/drawing/2014/main" id="{E401A4E2-0D84-8159-05A1-6BAC26027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776" y="4595813"/>
              <a:ext cx="822325" cy="947738"/>
            </a:xfrm>
            <a:custGeom>
              <a:avLst/>
              <a:gdLst>
                <a:gd name="T0" fmla="*/ 4 w 518"/>
                <a:gd name="T1" fmla="*/ 446 h 597"/>
                <a:gd name="T2" fmla="*/ 8 w 518"/>
                <a:gd name="T3" fmla="*/ 446 h 597"/>
                <a:gd name="T4" fmla="*/ 8 w 518"/>
                <a:gd name="T5" fmla="*/ 154 h 597"/>
                <a:gd name="T6" fmla="*/ 258 w 518"/>
                <a:gd name="T7" fmla="*/ 10 h 597"/>
                <a:gd name="T8" fmla="*/ 510 w 518"/>
                <a:gd name="T9" fmla="*/ 154 h 597"/>
                <a:gd name="T10" fmla="*/ 510 w 518"/>
                <a:gd name="T11" fmla="*/ 444 h 597"/>
                <a:gd name="T12" fmla="*/ 258 w 518"/>
                <a:gd name="T13" fmla="*/ 587 h 597"/>
                <a:gd name="T14" fmla="*/ 6 w 518"/>
                <a:gd name="T15" fmla="*/ 442 h 597"/>
                <a:gd name="T16" fmla="*/ 4 w 518"/>
                <a:gd name="T17" fmla="*/ 446 h 597"/>
                <a:gd name="T18" fmla="*/ 8 w 518"/>
                <a:gd name="T19" fmla="*/ 446 h 597"/>
                <a:gd name="T20" fmla="*/ 4 w 518"/>
                <a:gd name="T21" fmla="*/ 446 h 597"/>
                <a:gd name="T22" fmla="*/ 2 w 518"/>
                <a:gd name="T23" fmla="*/ 450 h 597"/>
                <a:gd name="T24" fmla="*/ 258 w 518"/>
                <a:gd name="T25" fmla="*/ 597 h 597"/>
                <a:gd name="T26" fmla="*/ 518 w 518"/>
                <a:gd name="T27" fmla="*/ 448 h 597"/>
                <a:gd name="T28" fmla="*/ 518 w 518"/>
                <a:gd name="T29" fmla="*/ 150 h 597"/>
                <a:gd name="T30" fmla="*/ 258 w 518"/>
                <a:gd name="T31" fmla="*/ 0 h 597"/>
                <a:gd name="T32" fmla="*/ 0 w 518"/>
                <a:gd name="T33" fmla="*/ 150 h 597"/>
                <a:gd name="T34" fmla="*/ 0 w 518"/>
                <a:gd name="T35" fmla="*/ 448 h 597"/>
                <a:gd name="T36" fmla="*/ 2 w 518"/>
                <a:gd name="T37" fmla="*/ 450 h 597"/>
                <a:gd name="T38" fmla="*/ 4 w 518"/>
                <a:gd name="T39" fmla="*/ 446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597">
                  <a:moveTo>
                    <a:pt x="4" y="446"/>
                  </a:moveTo>
                  <a:lnTo>
                    <a:pt x="8" y="446"/>
                  </a:lnTo>
                  <a:lnTo>
                    <a:pt x="8" y="154"/>
                  </a:lnTo>
                  <a:lnTo>
                    <a:pt x="258" y="10"/>
                  </a:lnTo>
                  <a:lnTo>
                    <a:pt x="510" y="154"/>
                  </a:lnTo>
                  <a:lnTo>
                    <a:pt x="510" y="444"/>
                  </a:lnTo>
                  <a:lnTo>
                    <a:pt x="258" y="587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8" y="446"/>
                  </a:lnTo>
                  <a:lnTo>
                    <a:pt x="4" y="446"/>
                  </a:lnTo>
                  <a:lnTo>
                    <a:pt x="2" y="450"/>
                  </a:lnTo>
                  <a:lnTo>
                    <a:pt x="258" y="597"/>
                  </a:lnTo>
                  <a:lnTo>
                    <a:pt x="518" y="448"/>
                  </a:lnTo>
                  <a:lnTo>
                    <a:pt x="518" y="150"/>
                  </a:lnTo>
                  <a:lnTo>
                    <a:pt x="258" y="0"/>
                  </a:lnTo>
                  <a:lnTo>
                    <a:pt x="0" y="150"/>
                  </a:lnTo>
                  <a:lnTo>
                    <a:pt x="0" y="448"/>
                  </a:lnTo>
                  <a:lnTo>
                    <a:pt x="2" y="450"/>
                  </a:lnTo>
                  <a:lnTo>
                    <a:pt x="4" y="4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D86403A-2567-989F-3105-54C3BA4AB2A4}"/>
              </a:ext>
            </a:extLst>
          </p:cNvPr>
          <p:cNvSpPr/>
          <p:nvPr/>
        </p:nvSpPr>
        <p:spPr>
          <a:xfrm>
            <a:off x="0" y="5857875"/>
            <a:ext cx="12192000" cy="10001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80A7F-A985-9EAA-AAE1-F3087508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165100"/>
            <a:ext cx="10786911" cy="779463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NZ" sz="3600" b="1">
                <a:solidFill>
                  <a:schemeClr val="bg1"/>
                </a:solidFill>
              </a:rPr>
              <a:t>Site assessment criteria &amp;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D9318-30A4-4C2A-3AFB-58A5FD034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556982"/>
            <a:ext cx="4030436" cy="3332652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Consultants assessed appropriateness of Council land for freedom camping.</a:t>
            </a:r>
          </a:p>
          <a:p>
            <a:r>
              <a:rPr lang="en-GB" sz="2000" dirty="0">
                <a:solidFill>
                  <a:schemeClr val="tx2"/>
                </a:solidFill>
              </a:rPr>
              <a:t>Includes council reserves to inform reserve management planning process.</a:t>
            </a:r>
          </a:p>
          <a:p>
            <a:r>
              <a:rPr lang="en-GB" sz="2000" dirty="0">
                <a:solidFill>
                  <a:schemeClr val="tx2"/>
                </a:solidFill>
              </a:rPr>
              <a:t>Internal project team has undertaken additional assessment of sites.</a:t>
            </a:r>
          </a:p>
          <a:p>
            <a:r>
              <a:rPr lang="en-GB" sz="2000" dirty="0">
                <a:solidFill>
                  <a:schemeClr val="tx2"/>
                </a:solidFill>
              </a:rPr>
              <a:t>Iwi engagement through iwi partnerships team. </a:t>
            </a:r>
          </a:p>
          <a:p>
            <a:pPr marL="457200" lvl="1" indent="0">
              <a:buNone/>
            </a:pP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6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94F63E61-BABA-485C-6DE6-6D793E6C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979" y="5917297"/>
            <a:ext cx="1911927" cy="88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E001713-2E85-CA28-9FD2-1CA29DDDD9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33845" r="23163" b="36830"/>
          <a:stretch/>
        </p:blipFill>
        <p:spPr>
          <a:xfrm>
            <a:off x="7305966" y="5977403"/>
            <a:ext cx="2101421" cy="76259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243577-128F-7275-6334-9D42CCC9ED04}"/>
              </a:ext>
            </a:extLst>
          </p:cNvPr>
          <p:cNvCxnSpPr>
            <a:cxnSpLocks/>
          </p:cNvCxnSpPr>
          <p:nvPr/>
        </p:nvCxnSpPr>
        <p:spPr>
          <a:xfrm>
            <a:off x="9698491" y="5957457"/>
            <a:ext cx="0" cy="78201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CA215BC-13D2-BD24-0184-C42AA1F77CCE}"/>
              </a:ext>
            </a:extLst>
          </p:cNvPr>
          <p:cNvSpPr txBox="1"/>
          <p:nvPr/>
        </p:nvSpPr>
        <p:spPr>
          <a:xfrm>
            <a:off x="5262032" y="1611711"/>
            <a:ext cx="2606437" cy="142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>
              <a:buAutoNum type="arabicParenR"/>
            </a:pPr>
            <a:r>
              <a:rPr lang="en-NZ" sz="1400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NZ" sz="1400" kern="10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reedom </a:t>
            </a:r>
            <a:r>
              <a:rPr lang="en-NZ" sz="1400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Camping Act “criteria” to restrict/prohibit:</a:t>
            </a:r>
          </a:p>
          <a:p>
            <a:pPr marL="182563" lvl="0" indent="173038">
              <a:buFont typeface="Wingdings" panose="05000000000000000000" pitchFamily="2" charset="2"/>
              <a:buChar char="§"/>
            </a:pPr>
            <a:r>
              <a:rPr lang="en-NZ" sz="1400" b="1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Protect the area</a:t>
            </a:r>
            <a:endParaRPr lang="en-NZ" sz="1400" kern="10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82563" lvl="0" indent="173038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NZ" sz="1400" b="1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Protect access to area</a:t>
            </a:r>
            <a:endParaRPr lang="en-NZ" sz="1400" kern="10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82563" lvl="0" indent="173038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NZ" sz="1400" b="1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Protect health &amp; safety</a:t>
            </a:r>
          </a:p>
          <a:p>
            <a:pPr marL="182563" lvl="0" indent="173038">
              <a:lnSpc>
                <a:spcPct val="107000"/>
              </a:lnSpc>
            </a:pPr>
            <a:r>
              <a:rPr lang="en-NZ" sz="1400" b="1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 people visiting area</a:t>
            </a:r>
            <a:endParaRPr lang="en-NZ" sz="1400" kern="10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2D827-F510-7E91-5997-B4C634387E68}"/>
              </a:ext>
            </a:extLst>
          </p:cNvPr>
          <p:cNvSpPr txBox="1"/>
          <p:nvPr/>
        </p:nvSpPr>
        <p:spPr>
          <a:xfrm>
            <a:off x="8503426" y="1650457"/>
            <a:ext cx="2405160" cy="1237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1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2) </a:t>
            </a:r>
            <a:r>
              <a:rPr lang="en-NZ" sz="1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n-NZ" sz="1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roximity to amenities, recreational opportunities (CWB), tourist attractions </a:t>
            </a:r>
            <a:r>
              <a:rPr lang="en-NZ" sz="1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eateries</a:t>
            </a:r>
            <a:r>
              <a:rPr lang="en-NZ" sz="1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visual appeal; natural surroundings etc.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5AF2CC-907F-9A1A-259C-8A49C26B28DB}"/>
              </a:ext>
            </a:extLst>
          </p:cNvPr>
          <p:cNvSpPr txBox="1"/>
          <p:nvPr/>
        </p:nvSpPr>
        <p:spPr>
          <a:xfrm>
            <a:off x="6911285" y="3951256"/>
            <a:ext cx="2386367" cy="545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3) Iwi values including proximity to </a:t>
            </a:r>
            <a:r>
              <a:rPr lang="en-NZ" sz="1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NZ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aahi</a:t>
            </a:r>
            <a:r>
              <a:rPr lang="en-NZ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NZ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tapu</a:t>
            </a:r>
            <a:r>
              <a:rPr lang="en-NZ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825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86403A-2567-989F-3105-54C3BA4AB2A4}"/>
              </a:ext>
            </a:extLst>
          </p:cNvPr>
          <p:cNvSpPr/>
          <p:nvPr/>
        </p:nvSpPr>
        <p:spPr>
          <a:xfrm>
            <a:off x="0" y="5857875"/>
            <a:ext cx="12192000" cy="10001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80A7F-A985-9EAA-AAE1-F3087508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165100"/>
            <a:ext cx="11024268" cy="779463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NZ" sz="3600" b="1">
                <a:solidFill>
                  <a:schemeClr val="bg1"/>
                </a:solidFill>
              </a:rPr>
              <a:t>Key shifts in the proposed approach to freedom camping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D9318-30A4-4C2A-3AFB-58A5FD034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886" y="2140577"/>
            <a:ext cx="4060291" cy="76117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>
                <a:solidFill>
                  <a:schemeClr val="tx2"/>
                </a:solidFill>
              </a:rPr>
              <a:t>Moving from “</a:t>
            </a:r>
            <a:r>
              <a:rPr lang="en-GB" sz="1800" b="1">
                <a:solidFill>
                  <a:schemeClr val="tx2"/>
                </a:solidFill>
              </a:rPr>
              <a:t>approved</a:t>
            </a:r>
            <a:r>
              <a:rPr lang="en-GB" sz="1800">
                <a:solidFill>
                  <a:schemeClr val="tx2"/>
                </a:solidFill>
              </a:rPr>
              <a:t>”</a:t>
            </a:r>
            <a:r>
              <a:rPr lang="en-GB" sz="1800" b="1">
                <a:solidFill>
                  <a:schemeClr val="tx2"/>
                </a:solidFill>
              </a:rPr>
              <a:t> </a:t>
            </a:r>
            <a:r>
              <a:rPr lang="en-GB" sz="1800">
                <a:solidFill>
                  <a:schemeClr val="tx2"/>
                </a:solidFill>
              </a:rPr>
              <a:t>sites  by Policy (not enforceable) to...</a:t>
            </a:r>
          </a:p>
        </p:txBody>
      </p:sp>
      <p:pic>
        <p:nvPicPr>
          <p:cNvPr id="6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94F63E61-BABA-485C-6DE6-6D793E6C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979" y="5917297"/>
            <a:ext cx="1911927" cy="88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E001713-2E85-CA28-9FD2-1CA29DDDD9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33845" r="23163" b="36830"/>
          <a:stretch/>
        </p:blipFill>
        <p:spPr>
          <a:xfrm>
            <a:off x="7305966" y="5977403"/>
            <a:ext cx="2101421" cy="76259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243577-128F-7275-6334-9D42CCC9ED04}"/>
              </a:ext>
            </a:extLst>
          </p:cNvPr>
          <p:cNvCxnSpPr>
            <a:cxnSpLocks/>
          </p:cNvCxnSpPr>
          <p:nvPr/>
        </p:nvCxnSpPr>
        <p:spPr>
          <a:xfrm>
            <a:off x="9698491" y="5957457"/>
            <a:ext cx="0" cy="78201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CA215BC-13D2-BD24-0184-C42AA1F77CCE}"/>
              </a:ext>
            </a:extLst>
          </p:cNvPr>
          <p:cNvSpPr txBox="1"/>
          <p:nvPr/>
        </p:nvSpPr>
        <p:spPr>
          <a:xfrm>
            <a:off x="4739269" y="1145726"/>
            <a:ext cx="3424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400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Self-contained freedom camping at any site within 200m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2D827-F510-7E91-5997-B4C634387E68}"/>
              </a:ext>
            </a:extLst>
          </p:cNvPr>
          <p:cNvSpPr txBox="1"/>
          <p:nvPr/>
        </p:nvSpPr>
        <p:spPr>
          <a:xfrm>
            <a:off x="4773385" y="3480974"/>
            <a:ext cx="2198916" cy="1172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1100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2) Amenity value; proximity to recreational opportunities (CWB), tourist attractions and eateries etc.; visual appeal; natural surroundings/ interplay of flora &amp; fauna etc.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5AF2CC-907F-9A1A-259C-8A49C26B28DB}"/>
              </a:ext>
            </a:extLst>
          </p:cNvPr>
          <p:cNvSpPr txBox="1"/>
          <p:nvPr/>
        </p:nvSpPr>
        <p:spPr>
          <a:xfrm>
            <a:off x="9071885" y="1165989"/>
            <a:ext cx="1574347" cy="267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1100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3) Iwi values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06F0CC0-018E-1021-8F5C-2D9C7D2E658E}"/>
              </a:ext>
            </a:extLst>
          </p:cNvPr>
          <p:cNvSpPr txBox="1">
            <a:spLocks/>
          </p:cNvSpPr>
          <p:nvPr/>
        </p:nvSpPr>
        <p:spPr>
          <a:xfrm>
            <a:off x="7396120" y="1222300"/>
            <a:ext cx="4220289" cy="7781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>
                <a:solidFill>
                  <a:schemeClr val="tx2"/>
                </a:solidFill>
              </a:rPr>
              <a:t>…self-contained freedom camping is permitted anywhere under the Freedom Camping Act 2011</a:t>
            </a:r>
          </a:p>
        </p:txBody>
      </p:sp>
      <p:grpSp>
        <p:nvGrpSpPr>
          <p:cNvPr id="23" name="Group 22" descr="arrows sequence to the right">
            <a:extLst>
              <a:ext uri="{FF2B5EF4-FFF2-40B4-BE49-F238E27FC236}">
                <a16:creationId xmlns:a16="http://schemas.microsoft.com/office/drawing/2014/main" id="{69CB746B-A3EF-7812-C37E-EF2A41AA891C}"/>
              </a:ext>
            </a:extLst>
          </p:cNvPr>
          <p:cNvGrpSpPr/>
          <p:nvPr/>
        </p:nvGrpSpPr>
        <p:grpSpPr>
          <a:xfrm>
            <a:off x="4592590" y="1237991"/>
            <a:ext cx="2833687" cy="771524"/>
            <a:chOff x="528638" y="6762751"/>
            <a:chExt cx="2833687" cy="771524"/>
          </a:xfrm>
        </p:grpSpPr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2E10243D-C7B5-97EE-8F7E-E3E22D052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6762751"/>
              <a:ext cx="839788" cy="768350"/>
            </a:xfrm>
            <a:custGeom>
              <a:avLst/>
              <a:gdLst>
                <a:gd name="T0" fmla="*/ 414 w 529"/>
                <a:gd name="T1" fmla="*/ 484 h 484"/>
                <a:gd name="T2" fmla="*/ 0 w 529"/>
                <a:gd name="T3" fmla="*/ 484 h 484"/>
                <a:gd name="T4" fmla="*/ 0 w 529"/>
                <a:gd name="T5" fmla="*/ 0 h 484"/>
                <a:gd name="T6" fmla="*/ 414 w 529"/>
                <a:gd name="T7" fmla="*/ 0 h 484"/>
                <a:gd name="T8" fmla="*/ 529 w 529"/>
                <a:gd name="T9" fmla="*/ 242 h 484"/>
                <a:gd name="T10" fmla="*/ 414 w 529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9" y="242"/>
                  </a:lnTo>
                  <a:lnTo>
                    <a:pt x="414" y="484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90B85B7-17EF-79CB-5204-19F84E9DC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1" y="6762751"/>
              <a:ext cx="838200" cy="768350"/>
            </a:xfrm>
            <a:custGeom>
              <a:avLst/>
              <a:gdLst>
                <a:gd name="T0" fmla="*/ 415 w 528"/>
                <a:gd name="T1" fmla="*/ 484 h 484"/>
                <a:gd name="T2" fmla="*/ 0 w 528"/>
                <a:gd name="T3" fmla="*/ 484 h 484"/>
                <a:gd name="T4" fmla="*/ 0 w 528"/>
                <a:gd name="T5" fmla="*/ 0 h 484"/>
                <a:gd name="T6" fmla="*/ 415 w 528"/>
                <a:gd name="T7" fmla="*/ 0 h 484"/>
                <a:gd name="T8" fmla="*/ 528 w 528"/>
                <a:gd name="T9" fmla="*/ 242 h 484"/>
                <a:gd name="T10" fmla="*/ 415 w 528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8" h="484">
                  <a:moveTo>
                    <a:pt x="415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5" y="0"/>
                  </a:lnTo>
                  <a:lnTo>
                    <a:pt x="528" y="242"/>
                  </a:lnTo>
                  <a:lnTo>
                    <a:pt x="415" y="484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FED83C6E-4A0C-C895-D8F9-64596EFBC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6762751"/>
              <a:ext cx="841375" cy="768350"/>
            </a:xfrm>
            <a:custGeom>
              <a:avLst/>
              <a:gdLst>
                <a:gd name="T0" fmla="*/ 417 w 530"/>
                <a:gd name="T1" fmla="*/ 484 h 484"/>
                <a:gd name="T2" fmla="*/ 0 w 530"/>
                <a:gd name="T3" fmla="*/ 484 h 484"/>
                <a:gd name="T4" fmla="*/ 0 w 530"/>
                <a:gd name="T5" fmla="*/ 0 h 484"/>
                <a:gd name="T6" fmla="*/ 417 w 530"/>
                <a:gd name="T7" fmla="*/ 0 h 484"/>
                <a:gd name="T8" fmla="*/ 530 w 530"/>
                <a:gd name="T9" fmla="*/ 242 h 484"/>
                <a:gd name="T10" fmla="*/ 417 w 530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484">
                  <a:moveTo>
                    <a:pt x="417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7" y="0"/>
                  </a:lnTo>
                  <a:lnTo>
                    <a:pt x="530" y="242"/>
                  </a:lnTo>
                  <a:lnTo>
                    <a:pt x="417" y="484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1">
              <a:extLst>
                <a:ext uri="{FF2B5EF4-FFF2-40B4-BE49-F238E27FC236}">
                  <a16:creationId xmlns:a16="http://schemas.microsoft.com/office/drawing/2014/main" id="{23632692-37DA-7293-EE0B-C30B8AC68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8" y="6762751"/>
              <a:ext cx="836613" cy="768350"/>
            </a:xfrm>
            <a:custGeom>
              <a:avLst/>
              <a:gdLst>
                <a:gd name="T0" fmla="*/ 414 w 527"/>
                <a:gd name="T1" fmla="*/ 484 h 484"/>
                <a:gd name="T2" fmla="*/ 0 w 527"/>
                <a:gd name="T3" fmla="*/ 484 h 484"/>
                <a:gd name="T4" fmla="*/ 0 w 527"/>
                <a:gd name="T5" fmla="*/ 0 h 484"/>
                <a:gd name="T6" fmla="*/ 414 w 527"/>
                <a:gd name="T7" fmla="*/ 0 h 484"/>
                <a:gd name="T8" fmla="*/ 527 w 527"/>
                <a:gd name="T9" fmla="*/ 242 h 484"/>
                <a:gd name="T10" fmla="*/ 414 w 527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7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7" y="242"/>
                  </a:lnTo>
                  <a:lnTo>
                    <a:pt x="414" y="48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6">
              <a:extLst>
                <a:ext uri="{FF2B5EF4-FFF2-40B4-BE49-F238E27FC236}">
                  <a16:creationId xmlns:a16="http://schemas.microsoft.com/office/drawing/2014/main" id="{9D6AF5D5-1494-EBAE-2F1F-DD85EA8CB9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742" y="7143426"/>
              <a:ext cx="2799184" cy="382587"/>
            </a:xfrm>
            <a:custGeom>
              <a:avLst/>
              <a:gdLst>
                <a:gd name="T0" fmla="*/ 1784 w 1784"/>
                <a:gd name="T1" fmla="*/ 0 h 241"/>
                <a:gd name="T2" fmla="*/ 0 w 1784"/>
                <a:gd name="T3" fmla="*/ 0 h 241"/>
                <a:gd name="T4" fmla="*/ 0 w 1784"/>
                <a:gd name="T5" fmla="*/ 241 h 241"/>
                <a:gd name="T6" fmla="*/ 1672 w 1784"/>
                <a:gd name="T7" fmla="*/ 241 h 241"/>
                <a:gd name="T8" fmla="*/ 1784 w 1784"/>
                <a:gd name="T9" fmla="*/ 0 h 241"/>
                <a:gd name="T10" fmla="*/ 1784 w 1784"/>
                <a:gd name="T11" fmla="*/ 0 h 241"/>
                <a:gd name="T12" fmla="*/ 1784 w 1784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4" h="241">
                  <a:moveTo>
                    <a:pt x="1784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1672" y="241"/>
                  </a:lnTo>
                  <a:lnTo>
                    <a:pt x="1784" y="0"/>
                  </a:lnTo>
                  <a:close/>
                  <a:moveTo>
                    <a:pt x="1784" y="0"/>
                  </a:moveTo>
                  <a:lnTo>
                    <a:pt x="178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44404672-8C1C-AE17-E8FD-C670FAAA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6762751"/>
              <a:ext cx="839788" cy="768350"/>
            </a:xfrm>
            <a:custGeom>
              <a:avLst/>
              <a:gdLst>
                <a:gd name="T0" fmla="*/ 414 w 529"/>
                <a:gd name="T1" fmla="*/ 484 h 484"/>
                <a:gd name="T2" fmla="*/ 0 w 529"/>
                <a:gd name="T3" fmla="*/ 484 h 484"/>
                <a:gd name="T4" fmla="*/ 0 w 529"/>
                <a:gd name="T5" fmla="*/ 0 h 484"/>
                <a:gd name="T6" fmla="*/ 414 w 529"/>
                <a:gd name="T7" fmla="*/ 0 h 484"/>
                <a:gd name="T8" fmla="*/ 529 w 529"/>
                <a:gd name="T9" fmla="*/ 242 h 484"/>
                <a:gd name="T10" fmla="*/ 414 w 529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9" y="242"/>
                  </a:lnTo>
                  <a:lnTo>
                    <a:pt x="414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1D7E2FDB-4874-3C7A-6AF8-ACE71B8C4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6188" y="6772276"/>
              <a:ext cx="250825" cy="752475"/>
            </a:xfrm>
            <a:custGeom>
              <a:avLst/>
              <a:gdLst>
                <a:gd name="T0" fmla="*/ 43 w 158"/>
                <a:gd name="T1" fmla="*/ 474 h 474"/>
                <a:gd name="T2" fmla="*/ 0 w 158"/>
                <a:gd name="T3" fmla="*/ 474 h 474"/>
                <a:gd name="T4" fmla="*/ 0 w 158"/>
                <a:gd name="T5" fmla="*/ 474 h 474"/>
                <a:gd name="T6" fmla="*/ 43 w 158"/>
                <a:gd name="T7" fmla="*/ 474 h 474"/>
                <a:gd name="T8" fmla="*/ 43 w 158"/>
                <a:gd name="T9" fmla="*/ 474 h 474"/>
                <a:gd name="T10" fmla="*/ 43 w 158"/>
                <a:gd name="T11" fmla="*/ 0 h 474"/>
                <a:gd name="T12" fmla="*/ 0 w 158"/>
                <a:gd name="T13" fmla="*/ 0 h 474"/>
                <a:gd name="T14" fmla="*/ 111 w 158"/>
                <a:gd name="T15" fmla="*/ 236 h 474"/>
                <a:gd name="T16" fmla="*/ 158 w 158"/>
                <a:gd name="T17" fmla="*/ 236 h 474"/>
                <a:gd name="T18" fmla="*/ 43 w 158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74">
                  <a:moveTo>
                    <a:pt x="43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3" y="474"/>
                  </a:lnTo>
                  <a:lnTo>
                    <a:pt x="43" y="474"/>
                  </a:lnTo>
                  <a:close/>
                  <a:moveTo>
                    <a:pt x="43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8" y="23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6CCC703C-98FA-B52C-0B26-5D15E9D2B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6188" y="6772276"/>
              <a:ext cx="250825" cy="752475"/>
            </a:xfrm>
            <a:custGeom>
              <a:avLst/>
              <a:gdLst>
                <a:gd name="T0" fmla="*/ 43 w 158"/>
                <a:gd name="T1" fmla="*/ 474 h 474"/>
                <a:gd name="T2" fmla="*/ 0 w 158"/>
                <a:gd name="T3" fmla="*/ 474 h 474"/>
                <a:gd name="T4" fmla="*/ 0 w 158"/>
                <a:gd name="T5" fmla="*/ 474 h 474"/>
                <a:gd name="T6" fmla="*/ 43 w 158"/>
                <a:gd name="T7" fmla="*/ 474 h 474"/>
                <a:gd name="T8" fmla="*/ 43 w 158"/>
                <a:gd name="T9" fmla="*/ 474 h 474"/>
                <a:gd name="T10" fmla="*/ 43 w 158"/>
                <a:gd name="T11" fmla="*/ 0 h 474"/>
                <a:gd name="T12" fmla="*/ 0 w 158"/>
                <a:gd name="T13" fmla="*/ 0 h 474"/>
                <a:gd name="T14" fmla="*/ 111 w 158"/>
                <a:gd name="T15" fmla="*/ 236 h 474"/>
                <a:gd name="T16" fmla="*/ 158 w 158"/>
                <a:gd name="T17" fmla="*/ 236 h 474"/>
                <a:gd name="T18" fmla="*/ 43 w 158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74">
                  <a:moveTo>
                    <a:pt x="43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3" y="474"/>
                  </a:lnTo>
                  <a:lnTo>
                    <a:pt x="43" y="474"/>
                  </a:lnTo>
                  <a:moveTo>
                    <a:pt x="43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8" y="236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A9D96C87-3AC9-D873-2520-C1636E4C1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1" y="6762751"/>
              <a:ext cx="838200" cy="768350"/>
            </a:xfrm>
            <a:custGeom>
              <a:avLst/>
              <a:gdLst>
                <a:gd name="T0" fmla="*/ 415 w 528"/>
                <a:gd name="T1" fmla="*/ 484 h 484"/>
                <a:gd name="T2" fmla="*/ 0 w 528"/>
                <a:gd name="T3" fmla="*/ 484 h 484"/>
                <a:gd name="T4" fmla="*/ 0 w 528"/>
                <a:gd name="T5" fmla="*/ 0 h 484"/>
                <a:gd name="T6" fmla="*/ 415 w 528"/>
                <a:gd name="T7" fmla="*/ 0 h 484"/>
                <a:gd name="T8" fmla="*/ 528 w 528"/>
                <a:gd name="T9" fmla="*/ 242 h 484"/>
                <a:gd name="T10" fmla="*/ 415 w 528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8" h="484">
                  <a:moveTo>
                    <a:pt x="415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5" y="0"/>
                  </a:lnTo>
                  <a:lnTo>
                    <a:pt x="528" y="242"/>
                  </a:lnTo>
                  <a:lnTo>
                    <a:pt x="415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236CB2DF-79AA-F9E7-DCDC-BD973E47B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376" y="6772276"/>
              <a:ext cx="246063" cy="752475"/>
            </a:xfrm>
            <a:custGeom>
              <a:avLst/>
              <a:gdLst>
                <a:gd name="T0" fmla="*/ 42 w 155"/>
                <a:gd name="T1" fmla="*/ 474 h 474"/>
                <a:gd name="T2" fmla="*/ 0 w 155"/>
                <a:gd name="T3" fmla="*/ 474 h 474"/>
                <a:gd name="T4" fmla="*/ 0 w 155"/>
                <a:gd name="T5" fmla="*/ 474 h 474"/>
                <a:gd name="T6" fmla="*/ 42 w 155"/>
                <a:gd name="T7" fmla="*/ 474 h 474"/>
                <a:gd name="T8" fmla="*/ 42 w 155"/>
                <a:gd name="T9" fmla="*/ 474 h 474"/>
                <a:gd name="T10" fmla="*/ 42 w 155"/>
                <a:gd name="T11" fmla="*/ 0 h 474"/>
                <a:gd name="T12" fmla="*/ 0 w 155"/>
                <a:gd name="T13" fmla="*/ 0 h 474"/>
                <a:gd name="T14" fmla="*/ 111 w 155"/>
                <a:gd name="T15" fmla="*/ 236 h 474"/>
                <a:gd name="T16" fmla="*/ 155 w 155"/>
                <a:gd name="T17" fmla="*/ 236 h 474"/>
                <a:gd name="T18" fmla="*/ 42 w 155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474">
                  <a:moveTo>
                    <a:pt x="42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2" y="474"/>
                  </a:lnTo>
                  <a:lnTo>
                    <a:pt x="42" y="474"/>
                  </a:lnTo>
                  <a:close/>
                  <a:moveTo>
                    <a:pt x="42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5" y="2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E1341020-3953-ECE1-C432-02047778D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376" y="6772276"/>
              <a:ext cx="246063" cy="752475"/>
            </a:xfrm>
            <a:custGeom>
              <a:avLst/>
              <a:gdLst>
                <a:gd name="T0" fmla="*/ 42 w 155"/>
                <a:gd name="T1" fmla="*/ 474 h 474"/>
                <a:gd name="T2" fmla="*/ 0 w 155"/>
                <a:gd name="T3" fmla="*/ 474 h 474"/>
                <a:gd name="T4" fmla="*/ 0 w 155"/>
                <a:gd name="T5" fmla="*/ 474 h 474"/>
                <a:gd name="T6" fmla="*/ 42 w 155"/>
                <a:gd name="T7" fmla="*/ 474 h 474"/>
                <a:gd name="T8" fmla="*/ 42 w 155"/>
                <a:gd name="T9" fmla="*/ 474 h 474"/>
                <a:gd name="T10" fmla="*/ 42 w 155"/>
                <a:gd name="T11" fmla="*/ 0 h 474"/>
                <a:gd name="T12" fmla="*/ 0 w 155"/>
                <a:gd name="T13" fmla="*/ 0 h 474"/>
                <a:gd name="T14" fmla="*/ 111 w 155"/>
                <a:gd name="T15" fmla="*/ 236 h 474"/>
                <a:gd name="T16" fmla="*/ 155 w 155"/>
                <a:gd name="T17" fmla="*/ 236 h 474"/>
                <a:gd name="T18" fmla="*/ 42 w 155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474">
                  <a:moveTo>
                    <a:pt x="42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2" y="474"/>
                  </a:lnTo>
                  <a:lnTo>
                    <a:pt x="42" y="474"/>
                  </a:lnTo>
                  <a:moveTo>
                    <a:pt x="42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5" y="236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B7CA70D4-272F-26C6-5280-9E84510B0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6762751"/>
              <a:ext cx="841375" cy="768350"/>
            </a:xfrm>
            <a:custGeom>
              <a:avLst/>
              <a:gdLst>
                <a:gd name="T0" fmla="*/ 417 w 530"/>
                <a:gd name="T1" fmla="*/ 484 h 484"/>
                <a:gd name="T2" fmla="*/ 0 w 530"/>
                <a:gd name="T3" fmla="*/ 484 h 484"/>
                <a:gd name="T4" fmla="*/ 0 w 530"/>
                <a:gd name="T5" fmla="*/ 0 h 484"/>
                <a:gd name="T6" fmla="*/ 417 w 530"/>
                <a:gd name="T7" fmla="*/ 0 h 484"/>
                <a:gd name="T8" fmla="*/ 530 w 530"/>
                <a:gd name="T9" fmla="*/ 242 h 484"/>
                <a:gd name="T10" fmla="*/ 417 w 530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484">
                  <a:moveTo>
                    <a:pt x="417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7" y="0"/>
                  </a:lnTo>
                  <a:lnTo>
                    <a:pt x="530" y="242"/>
                  </a:lnTo>
                  <a:lnTo>
                    <a:pt x="417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18348634-89B1-7929-07BE-3765C9724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388" y="6772276"/>
              <a:ext cx="255588" cy="752475"/>
            </a:xfrm>
            <a:custGeom>
              <a:avLst/>
              <a:gdLst>
                <a:gd name="T0" fmla="*/ 46 w 161"/>
                <a:gd name="T1" fmla="*/ 474 h 474"/>
                <a:gd name="T2" fmla="*/ 0 w 161"/>
                <a:gd name="T3" fmla="*/ 474 h 474"/>
                <a:gd name="T4" fmla="*/ 0 w 161"/>
                <a:gd name="T5" fmla="*/ 474 h 474"/>
                <a:gd name="T6" fmla="*/ 46 w 161"/>
                <a:gd name="T7" fmla="*/ 474 h 474"/>
                <a:gd name="T8" fmla="*/ 46 w 161"/>
                <a:gd name="T9" fmla="*/ 474 h 474"/>
                <a:gd name="T10" fmla="*/ 46 w 161"/>
                <a:gd name="T11" fmla="*/ 0 h 474"/>
                <a:gd name="T12" fmla="*/ 0 w 161"/>
                <a:gd name="T13" fmla="*/ 0 h 474"/>
                <a:gd name="T14" fmla="*/ 113 w 161"/>
                <a:gd name="T15" fmla="*/ 236 h 474"/>
                <a:gd name="T16" fmla="*/ 161 w 161"/>
                <a:gd name="T17" fmla="*/ 236 h 474"/>
                <a:gd name="T18" fmla="*/ 46 w 161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474">
                  <a:moveTo>
                    <a:pt x="46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6" y="474"/>
                  </a:lnTo>
                  <a:lnTo>
                    <a:pt x="46" y="474"/>
                  </a:lnTo>
                  <a:close/>
                  <a:moveTo>
                    <a:pt x="46" y="0"/>
                  </a:moveTo>
                  <a:lnTo>
                    <a:pt x="0" y="0"/>
                  </a:lnTo>
                  <a:lnTo>
                    <a:pt x="113" y="236"/>
                  </a:lnTo>
                  <a:lnTo>
                    <a:pt x="161" y="23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2572C7B3-42BD-096C-4634-17C1EFB70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388" y="6772276"/>
              <a:ext cx="255588" cy="752475"/>
            </a:xfrm>
            <a:custGeom>
              <a:avLst/>
              <a:gdLst>
                <a:gd name="T0" fmla="*/ 46 w 161"/>
                <a:gd name="T1" fmla="*/ 474 h 474"/>
                <a:gd name="T2" fmla="*/ 0 w 161"/>
                <a:gd name="T3" fmla="*/ 474 h 474"/>
                <a:gd name="T4" fmla="*/ 0 w 161"/>
                <a:gd name="T5" fmla="*/ 474 h 474"/>
                <a:gd name="T6" fmla="*/ 46 w 161"/>
                <a:gd name="T7" fmla="*/ 474 h 474"/>
                <a:gd name="T8" fmla="*/ 46 w 161"/>
                <a:gd name="T9" fmla="*/ 474 h 474"/>
                <a:gd name="T10" fmla="*/ 46 w 161"/>
                <a:gd name="T11" fmla="*/ 0 h 474"/>
                <a:gd name="T12" fmla="*/ 0 w 161"/>
                <a:gd name="T13" fmla="*/ 0 h 474"/>
                <a:gd name="T14" fmla="*/ 113 w 161"/>
                <a:gd name="T15" fmla="*/ 236 h 474"/>
                <a:gd name="T16" fmla="*/ 161 w 161"/>
                <a:gd name="T17" fmla="*/ 236 h 474"/>
                <a:gd name="T18" fmla="*/ 46 w 161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474">
                  <a:moveTo>
                    <a:pt x="46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6" y="474"/>
                  </a:lnTo>
                  <a:lnTo>
                    <a:pt x="46" y="474"/>
                  </a:lnTo>
                  <a:moveTo>
                    <a:pt x="46" y="0"/>
                  </a:moveTo>
                  <a:lnTo>
                    <a:pt x="0" y="0"/>
                  </a:lnTo>
                  <a:lnTo>
                    <a:pt x="113" y="236"/>
                  </a:lnTo>
                  <a:lnTo>
                    <a:pt x="161" y="236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2">
              <a:extLst>
                <a:ext uri="{FF2B5EF4-FFF2-40B4-BE49-F238E27FC236}">
                  <a16:creationId xmlns:a16="http://schemas.microsoft.com/office/drawing/2014/main" id="{071DDA7B-6364-6C97-2F5D-E8EF4F562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8" y="6762751"/>
              <a:ext cx="836613" cy="768350"/>
            </a:xfrm>
            <a:custGeom>
              <a:avLst/>
              <a:gdLst>
                <a:gd name="T0" fmla="*/ 414 w 527"/>
                <a:gd name="T1" fmla="*/ 484 h 484"/>
                <a:gd name="T2" fmla="*/ 0 w 527"/>
                <a:gd name="T3" fmla="*/ 484 h 484"/>
                <a:gd name="T4" fmla="*/ 0 w 527"/>
                <a:gd name="T5" fmla="*/ 0 h 484"/>
                <a:gd name="T6" fmla="*/ 414 w 527"/>
                <a:gd name="T7" fmla="*/ 0 h 484"/>
                <a:gd name="T8" fmla="*/ 527 w 527"/>
                <a:gd name="T9" fmla="*/ 242 h 484"/>
                <a:gd name="T10" fmla="*/ 414 w 527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7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7" y="242"/>
                  </a:lnTo>
                  <a:lnTo>
                    <a:pt x="414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7ECA3328-8750-5005-71CC-D63128FD6C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7146926"/>
              <a:ext cx="250825" cy="377825"/>
            </a:xfrm>
            <a:custGeom>
              <a:avLst/>
              <a:gdLst>
                <a:gd name="T0" fmla="*/ 158 w 158"/>
                <a:gd name="T1" fmla="*/ 0 h 238"/>
                <a:gd name="T2" fmla="*/ 111 w 158"/>
                <a:gd name="T3" fmla="*/ 0 h 238"/>
                <a:gd name="T4" fmla="*/ 0 w 158"/>
                <a:gd name="T5" fmla="*/ 238 h 238"/>
                <a:gd name="T6" fmla="*/ 43 w 158"/>
                <a:gd name="T7" fmla="*/ 238 h 238"/>
                <a:gd name="T8" fmla="*/ 158 w 158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38">
                  <a:moveTo>
                    <a:pt x="158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3" y="23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B7162660-47A5-3D86-12CC-66AF9A064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7146926"/>
              <a:ext cx="250825" cy="377825"/>
            </a:xfrm>
            <a:custGeom>
              <a:avLst/>
              <a:gdLst>
                <a:gd name="T0" fmla="*/ 158 w 158"/>
                <a:gd name="T1" fmla="*/ 0 h 238"/>
                <a:gd name="T2" fmla="*/ 111 w 158"/>
                <a:gd name="T3" fmla="*/ 0 h 238"/>
                <a:gd name="T4" fmla="*/ 0 w 158"/>
                <a:gd name="T5" fmla="*/ 238 h 238"/>
                <a:gd name="T6" fmla="*/ 43 w 158"/>
                <a:gd name="T7" fmla="*/ 238 h 238"/>
                <a:gd name="T8" fmla="*/ 158 w 158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38">
                  <a:moveTo>
                    <a:pt x="158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3" y="238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9">
              <a:extLst>
                <a:ext uri="{FF2B5EF4-FFF2-40B4-BE49-F238E27FC236}">
                  <a16:creationId xmlns:a16="http://schemas.microsoft.com/office/drawing/2014/main" id="{B59931C8-C48F-EB5D-CCA1-ADCBCF1D0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1" y="7146926"/>
              <a:ext cx="755650" cy="377825"/>
            </a:xfrm>
            <a:custGeom>
              <a:avLst/>
              <a:gdLst>
                <a:gd name="T0" fmla="*/ 476 w 476"/>
                <a:gd name="T1" fmla="*/ 0 h 238"/>
                <a:gd name="T2" fmla="*/ 113 w 476"/>
                <a:gd name="T3" fmla="*/ 0 h 238"/>
                <a:gd name="T4" fmla="*/ 0 w 476"/>
                <a:gd name="T5" fmla="*/ 238 h 238"/>
                <a:gd name="T6" fmla="*/ 365 w 476"/>
                <a:gd name="T7" fmla="*/ 238 h 238"/>
                <a:gd name="T8" fmla="*/ 476 w 476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238">
                  <a:moveTo>
                    <a:pt x="476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365" y="238"/>
                  </a:lnTo>
                  <a:lnTo>
                    <a:pt x="4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2">
              <a:extLst>
                <a:ext uri="{FF2B5EF4-FFF2-40B4-BE49-F238E27FC236}">
                  <a16:creationId xmlns:a16="http://schemas.microsoft.com/office/drawing/2014/main" id="{942CEF7E-6F26-F0D8-21CB-9712EAD4D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6" y="7146926"/>
              <a:ext cx="246063" cy="377825"/>
            </a:xfrm>
            <a:custGeom>
              <a:avLst/>
              <a:gdLst>
                <a:gd name="T0" fmla="*/ 155 w 155"/>
                <a:gd name="T1" fmla="*/ 0 h 238"/>
                <a:gd name="T2" fmla="*/ 111 w 155"/>
                <a:gd name="T3" fmla="*/ 0 h 238"/>
                <a:gd name="T4" fmla="*/ 0 w 155"/>
                <a:gd name="T5" fmla="*/ 238 h 238"/>
                <a:gd name="T6" fmla="*/ 42 w 155"/>
                <a:gd name="T7" fmla="*/ 238 h 238"/>
                <a:gd name="T8" fmla="*/ 155 w 155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38">
                  <a:moveTo>
                    <a:pt x="155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2" y="23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3">
              <a:extLst>
                <a:ext uri="{FF2B5EF4-FFF2-40B4-BE49-F238E27FC236}">
                  <a16:creationId xmlns:a16="http://schemas.microsoft.com/office/drawing/2014/main" id="{D1B536E0-D00D-5E1A-6234-C10FD0D54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6" y="7146926"/>
              <a:ext cx="246063" cy="377825"/>
            </a:xfrm>
            <a:custGeom>
              <a:avLst/>
              <a:gdLst>
                <a:gd name="T0" fmla="*/ 155 w 155"/>
                <a:gd name="T1" fmla="*/ 0 h 238"/>
                <a:gd name="T2" fmla="*/ 111 w 155"/>
                <a:gd name="T3" fmla="*/ 0 h 238"/>
                <a:gd name="T4" fmla="*/ 0 w 155"/>
                <a:gd name="T5" fmla="*/ 238 h 238"/>
                <a:gd name="T6" fmla="*/ 42 w 155"/>
                <a:gd name="T7" fmla="*/ 238 h 238"/>
                <a:gd name="T8" fmla="*/ 155 w 155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38">
                  <a:moveTo>
                    <a:pt x="155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2" y="238"/>
                  </a:lnTo>
                  <a:lnTo>
                    <a:pt x="1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5">
              <a:extLst>
                <a:ext uri="{FF2B5EF4-FFF2-40B4-BE49-F238E27FC236}">
                  <a16:creationId xmlns:a16="http://schemas.microsoft.com/office/drawing/2014/main" id="{5F5872ED-8E27-925F-0BD1-F4C67C45E3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413" y="7146926"/>
              <a:ext cx="752475" cy="377825"/>
            </a:xfrm>
            <a:custGeom>
              <a:avLst/>
              <a:gdLst>
                <a:gd name="T0" fmla="*/ 474 w 474"/>
                <a:gd name="T1" fmla="*/ 0 h 238"/>
                <a:gd name="T2" fmla="*/ 115 w 474"/>
                <a:gd name="T3" fmla="*/ 0 h 238"/>
                <a:gd name="T4" fmla="*/ 0 w 474"/>
                <a:gd name="T5" fmla="*/ 238 h 238"/>
                <a:gd name="T6" fmla="*/ 361 w 474"/>
                <a:gd name="T7" fmla="*/ 238 h 238"/>
                <a:gd name="T8" fmla="*/ 474 w 474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238">
                  <a:moveTo>
                    <a:pt x="474" y="0"/>
                  </a:moveTo>
                  <a:lnTo>
                    <a:pt x="115" y="0"/>
                  </a:lnTo>
                  <a:lnTo>
                    <a:pt x="0" y="238"/>
                  </a:lnTo>
                  <a:lnTo>
                    <a:pt x="361" y="238"/>
                  </a:lnTo>
                  <a:lnTo>
                    <a:pt x="4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8">
              <a:extLst>
                <a:ext uri="{FF2B5EF4-FFF2-40B4-BE49-F238E27FC236}">
                  <a16:creationId xmlns:a16="http://schemas.microsoft.com/office/drawing/2014/main" id="{3107A5F0-A2FD-B4D3-A980-D00D0175E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8" y="7146926"/>
              <a:ext cx="255588" cy="377825"/>
            </a:xfrm>
            <a:custGeom>
              <a:avLst/>
              <a:gdLst>
                <a:gd name="T0" fmla="*/ 161 w 161"/>
                <a:gd name="T1" fmla="*/ 0 h 238"/>
                <a:gd name="T2" fmla="*/ 113 w 161"/>
                <a:gd name="T3" fmla="*/ 0 h 238"/>
                <a:gd name="T4" fmla="*/ 0 w 161"/>
                <a:gd name="T5" fmla="*/ 238 h 238"/>
                <a:gd name="T6" fmla="*/ 46 w 161"/>
                <a:gd name="T7" fmla="*/ 238 h 238"/>
                <a:gd name="T8" fmla="*/ 161 w 161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8">
                  <a:moveTo>
                    <a:pt x="161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46" y="238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9">
              <a:extLst>
                <a:ext uri="{FF2B5EF4-FFF2-40B4-BE49-F238E27FC236}">
                  <a16:creationId xmlns:a16="http://schemas.microsoft.com/office/drawing/2014/main" id="{A3A1EA41-670C-79FE-A7E7-CD2EA4547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8" y="7146926"/>
              <a:ext cx="255588" cy="377825"/>
            </a:xfrm>
            <a:custGeom>
              <a:avLst/>
              <a:gdLst>
                <a:gd name="T0" fmla="*/ 161 w 161"/>
                <a:gd name="T1" fmla="*/ 0 h 238"/>
                <a:gd name="T2" fmla="*/ 113 w 161"/>
                <a:gd name="T3" fmla="*/ 0 h 238"/>
                <a:gd name="T4" fmla="*/ 0 w 161"/>
                <a:gd name="T5" fmla="*/ 238 h 238"/>
                <a:gd name="T6" fmla="*/ 46 w 161"/>
                <a:gd name="T7" fmla="*/ 238 h 238"/>
                <a:gd name="T8" fmla="*/ 161 w 161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8">
                  <a:moveTo>
                    <a:pt x="161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46" y="238"/>
                  </a:ln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1">
              <a:extLst>
                <a:ext uri="{FF2B5EF4-FFF2-40B4-BE49-F238E27FC236}">
                  <a16:creationId xmlns:a16="http://schemas.microsoft.com/office/drawing/2014/main" id="{3D91ED3A-297F-0EA3-8ACB-66B72B220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88" y="7146926"/>
              <a:ext cx="825500" cy="377825"/>
            </a:xfrm>
            <a:custGeom>
              <a:avLst/>
              <a:gdLst>
                <a:gd name="T0" fmla="*/ 520 w 520"/>
                <a:gd name="T1" fmla="*/ 0 h 238"/>
                <a:gd name="T2" fmla="*/ 0 w 520"/>
                <a:gd name="T3" fmla="*/ 0 h 238"/>
                <a:gd name="T4" fmla="*/ 0 w 520"/>
                <a:gd name="T5" fmla="*/ 238 h 238"/>
                <a:gd name="T6" fmla="*/ 408 w 520"/>
                <a:gd name="T7" fmla="*/ 238 h 238"/>
                <a:gd name="T8" fmla="*/ 520 w 520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238">
                  <a:moveTo>
                    <a:pt x="520" y="0"/>
                  </a:moveTo>
                  <a:lnTo>
                    <a:pt x="0" y="0"/>
                  </a:lnTo>
                  <a:lnTo>
                    <a:pt x="0" y="238"/>
                  </a:lnTo>
                  <a:lnTo>
                    <a:pt x="408" y="238"/>
                  </a:lnTo>
                  <a:lnTo>
                    <a:pt x="5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7">
              <a:extLst>
                <a:ext uri="{FF2B5EF4-FFF2-40B4-BE49-F238E27FC236}">
                  <a16:creationId xmlns:a16="http://schemas.microsoft.com/office/drawing/2014/main" id="{1BB510F1-9CAE-DC04-6D2C-5CFD57CEB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25" y="7151688"/>
              <a:ext cx="2832100" cy="382587"/>
            </a:xfrm>
            <a:custGeom>
              <a:avLst/>
              <a:gdLst>
                <a:gd name="T0" fmla="*/ 1784 w 1784"/>
                <a:gd name="T1" fmla="*/ 0 h 241"/>
                <a:gd name="T2" fmla="*/ 0 w 1784"/>
                <a:gd name="T3" fmla="*/ 0 h 241"/>
                <a:gd name="T4" fmla="*/ 0 w 1784"/>
                <a:gd name="T5" fmla="*/ 241 h 241"/>
                <a:gd name="T6" fmla="*/ 1672 w 1784"/>
                <a:gd name="T7" fmla="*/ 241 h 241"/>
                <a:gd name="T8" fmla="*/ 1784 w 1784"/>
                <a:gd name="T9" fmla="*/ 0 h 241"/>
                <a:gd name="T10" fmla="*/ 1784 w 1784"/>
                <a:gd name="T11" fmla="*/ 0 h 241"/>
                <a:gd name="T12" fmla="*/ 1784 w 1784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4" h="241">
                  <a:moveTo>
                    <a:pt x="1784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1672" y="241"/>
                  </a:lnTo>
                  <a:lnTo>
                    <a:pt x="1784" y="0"/>
                  </a:lnTo>
                  <a:moveTo>
                    <a:pt x="1784" y="0"/>
                  </a:moveTo>
                  <a:lnTo>
                    <a:pt x="17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" descr="arrows sequence to the right">
            <a:extLst>
              <a:ext uri="{FF2B5EF4-FFF2-40B4-BE49-F238E27FC236}">
                <a16:creationId xmlns:a16="http://schemas.microsoft.com/office/drawing/2014/main" id="{0000C970-9958-3132-C802-8576EE4DD9E1}"/>
              </a:ext>
            </a:extLst>
          </p:cNvPr>
          <p:cNvGrpSpPr/>
          <p:nvPr/>
        </p:nvGrpSpPr>
        <p:grpSpPr>
          <a:xfrm>
            <a:off x="4608464" y="2131254"/>
            <a:ext cx="2833687" cy="771524"/>
            <a:chOff x="528638" y="6762751"/>
            <a:chExt cx="2833687" cy="771524"/>
          </a:xfrm>
        </p:grpSpPr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7E26992D-9D76-9524-2879-A45502580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6762751"/>
              <a:ext cx="839788" cy="768350"/>
            </a:xfrm>
            <a:custGeom>
              <a:avLst/>
              <a:gdLst>
                <a:gd name="T0" fmla="*/ 414 w 529"/>
                <a:gd name="T1" fmla="*/ 484 h 484"/>
                <a:gd name="T2" fmla="*/ 0 w 529"/>
                <a:gd name="T3" fmla="*/ 484 h 484"/>
                <a:gd name="T4" fmla="*/ 0 w 529"/>
                <a:gd name="T5" fmla="*/ 0 h 484"/>
                <a:gd name="T6" fmla="*/ 414 w 529"/>
                <a:gd name="T7" fmla="*/ 0 h 484"/>
                <a:gd name="T8" fmla="*/ 529 w 529"/>
                <a:gd name="T9" fmla="*/ 242 h 484"/>
                <a:gd name="T10" fmla="*/ 414 w 529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9" y="242"/>
                  </a:lnTo>
                  <a:lnTo>
                    <a:pt x="414" y="484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93BB75C9-767A-3A3E-820E-06526CA3D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1" y="6762751"/>
              <a:ext cx="838200" cy="768350"/>
            </a:xfrm>
            <a:custGeom>
              <a:avLst/>
              <a:gdLst>
                <a:gd name="T0" fmla="*/ 415 w 528"/>
                <a:gd name="T1" fmla="*/ 484 h 484"/>
                <a:gd name="T2" fmla="*/ 0 w 528"/>
                <a:gd name="T3" fmla="*/ 484 h 484"/>
                <a:gd name="T4" fmla="*/ 0 w 528"/>
                <a:gd name="T5" fmla="*/ 0 h 484"/>
                <a:gd name="T6" fmla="*/ 415 w 528"/>
                <a:gd name="T7" fmla="*/ 0 h 484"/>
                <a:gd name="T8" fmla="*/ 528 w 528"/>
                <a:gd name="T9" fmla="*/ 242 h 484"/>
                <a:gd name="T10" fmla="*/ 415 w 528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8" h="484">
                  <a:moveTo>
                    <a:pt x="415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5" y="0"/>
                  </a:lnTo>
                  <a:lnTo>
                    <a:pt x="528" y="242"/>
                  </a:lnTo>
                  <a:lnTo>
                    <a:pt x="415" y="484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4">
              <a:extLst>
                <a:ext uri="{FF2B5EF4-FFF2-40B4-BE49-F238E27FC236}">
                  <a16:creationId xmlns:a16="http://schemas.microsoft.com/office/drawing/2014/main" id="{4E73ED28-C82F-528A-162E-7C9A644C6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6762751"/>
              <a:ext cx="841375" cy="768350"/>
            </a:xfrm>
            <a:custGeom>
              <a:avLst/>
              <a:gdLst>
                <a:gd name="T0" fmla="*/ 417 w 530"/>
                <a:gd name="T1" fmla="*/ 484 h 484"/>
                <a:gd name="T2" fmla="*/ 0 w 530"/>
                <a:gd name="T3" fmla="*/ 484 h 484"/>
                <a:gd name="T4" fmla="*/ 0 w 530"/>
                <a:gd name="T5" fmla="*/ 0 h 484"/>
                <a:gd name="T6" fmla="*/ 417 w 530"/>
                <a:gd name="T7" fmla="*/ 0 h 484"/>
                <a:gd name="T8" fmla="*/ 530 w 530"/>
                <a:gd name="T9" fmla="*/ 242 h 484"/>
                <a:gd name="T10" fmla="*/ 417 w 530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484">
                  <a:moveTo>
                    <a:pt x="417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7" y="0"/>
                  </a:lnTo>
                  <a:lnTo>
                    <a:pt x="530" y="242"/>
                  </a:lnTo>
                  <a:lnTo>
                    <a:pt x="417" y="484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049BEE14-87DA-9435-FA27-381D1DB6E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8" y="6762751"/>
              <a:ext cx="836613" cy="768350"/>
            </a:xfrm>
            <a:custGeom>
              <a:avLst/>
              <a:gdLst>
                <a:gd name="T0" fmla="*/ 414 w 527"/>
                <a:gd name="T1" fmla="*/ 484 h 484"/>
                <a:gd name="T2" fmla="*/ 0 w 527"/>
                <a:gd name="T3" fmla="*/ 484 h 484"/>
                <a:gd name="T4" fmla="*/ 0 w 527"/>
                <a:gd name="T5" fmla="*/ 0 h 484"/>
                <a:gd name="T6" fmla="*/ 414 w 527"/>
                <a:gd name="T7" fmla="*/ 0 h 484"/>
                <a:gd name="T8" fmla="*/ 527 w 527"/>
                <a:gd name="T9" fmla="*/ 242 h 484"/>
                <a:gd name="T10" fmla="*/ 414 w 527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7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7" y="242"/>
                  </a:lnTo>
                  <a:lnTo>
                    <a:pt x="414" y="48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6">
              <a:extLst>
                <a:ext uri="{FF2B5EF4-FFF2-40B4-BE49-F238E27FC236}">
                  <a16:creationId xmlns:a16="http://schemas.microsoft.com/office/drawing/2014/main" id="{FD8463C7-192B-AE43-C93F-C8C670680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742" y="7143426"/>
              <a:ext cx="2799184" cy="382587"/>
            </a:xfrm>
            <a:custGeom>
              <a:avLst/>
              <a:gdLst>
                <a:gd name="T0" fmla="*/ 1784 w 1784"/>
                <a:gd name="T1" fmla="*/ 0 h 241"/>
                <a:gd name="T2" fmla="*/ 0 w 1784"/>
                <a:gd name="T3" fmla="*/ 0 h 241"/>
                <a:gd name="T4" fmla="*/ 0 w 1784"/>
                <a:gd name="T5" fmla="*/ 241 h 241"/>
                <a:gd name="T6" fmla="*/ 1672 w 1784"/>
                <a:gd name="T7" fmla="*/ 241 h 241"/>
                <a:gd name="T8" fmla="*/ 1784 w 1784"/>
                <a:gd name="T9" fmla="*/ 0 h 241"/>
                <a:gd name="T10" fmla="*/ 1784 w 1784"/>
                <a:gd name="T11" fmla="*/ 0 h 241"/>
                <a:gd name="T12" fmla="*/ 1784 w 1784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4" h="241">
                  <a:moveTo>
                    <a:pt x="1784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1672" y="241"/>
                  </a:lnTo>
                  <a:lnTo>
                    <a:pt x="1784" y="0"/>
                  </a:lnTo>
                  <a:close/>
                  <a:moveTo>
                    <a:pt x="1784" y="0"/>
                  </a:moveTo>
                  <a:lnTo>
                    <a:pt x="178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57F9D8EC-C51E-E106-5546-D82A6DD70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6762751"/>
              <a:ext cx="839788" cy="768350"/>
            </a:xfrm>
            <a:custGeom>
              <a:avLst/>
              <a:gdLst>
                <a:gd name="T0" fmla="*/ 414 w 529"/>
                <a:gd name="T1" fmla="*/ 484 h 484"/>
                <a:gd name="T2" fmla="*/ 0 w 529"/>
                <a:gd name="T3" fmla="*/ 484 h 484"/>
                <a:gd name="T4" fmla="*/ 0 w 529"/>
                <a:gd name="T5" fmla="*/ 0 h 484"/>
                <a:gd name="T6" fmla="*/ 414 w 529"/>
                <a:gd name="T7" fmla="*/ 0 h 484"/>
                <a:gd name="T8" fmla="*/ 529 w 529"/>
                <a:gd name="T9" fmla="*/ 242 h 484"/>
                <a:gd name="T10" fmla="*/ 414 w 529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9" y="242"/>
                  </a:lnTo>
                  <a:lnTo>
                    <a:pt x="414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3E0022AC-87B4-B908-44ED-C54274CCF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6188" y="6772276"/>
              <a:ext cx="250825" cy="752475"/>
            </a:xfrm>
            <a:custGeom>
              <a:avLst/>
              <a:gdLst>
                <a:gd name="T0" fmla="*/ 43 w 158"/>
                <a:gd name="T1" fmla="*/ 474 h 474"/>
                <a:gd name="T2" fmla="*/ 0 w 158"/>
                <a:gd name="T3" fmla="*/ 474 h 474"/>
                <a:gd name="T4" fmla="*/ 0 w 158"/>
                <a:gd name="T5" fmla="*/ 474 h 474"/>
                <a:gd name="T6" fmla="*/ 43 w 158"/>
                <a:gd name="T7" fmla="*/ 474 h 474"/>
                <a:gd name="T8" fmla="*/ 43 w 158"/>
                <a:gd name="T9" fmla="*/ 474 h 474"/>
                <a:gd name="T10" fmla="*/ 43 w 158"/>
                <a:gd name="T11" fmla="*/ 0 h 474"/>
                <a:gd name="T12" fmla="*/ 0 w 158"/>
                <a:gd name="T13" fmla="*/ 0 h 474"/>
                <a:gd name="T14" fmla="*/ 111 w 158"/>
                <a:gd name="T15" fmla="*/ 236 h 474"/>
                <a:gd name="T16" fmla="*/ 158 w 158"/>
                <a:gd name="T17" fmla="*/ 236 h 474"/>
                <a:gd name="T18" fmla="*/ 43 w 158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74">
                  <a:moveTo>
                    <a:pt x="43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3" y="474"/>
                  </a:lnTo>
                  <a:lnTo>
                    <a:pt x="43" y="474"/>
                  </a:lnTo>
                  <a:close/>
                  <a:moveTo>
                    <a:pt x="43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8" y="23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712B0A7-D1C6-29B2-41AB-33007C214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6188" y="6772276"/>
              <a:ext cx="250825" cy="752475"/>
            </a:xfrm>
            <a:custGeom>
              <a:avLst/>
              <a:gdLst>
                <a:gd name="T0" fmla="*/ 43 w 158"/>
                <a:gd name="T1" fmla="*/ 474 h 474"/>
                <a:gd name="T2" fmla="*/ 0 w 158"/>
                <a:gd name="T3" fmla="*/ 474 h 474"/>
                <a:gd name="T4" fmla="*/ 0 w 158"/>
                <a:gd name="T5" fmla="*/ 474 h 474"/>
                <a:gd name="T6" fmla="*/ 43 w 158"/>
                <a:gd name="T7" fmla="*/ 474 h 474"/>
                <a:gd name="T8" fmla="*/ 43 w 158"/>
                <a:gd name="T9" fmla="*/ 474 h 474"/>
                <a:gd name="T10" fmla="*/ 43 w 158"/>
                <a:gd name="T11" fmla="*/ 0 h 474"/>
                <a:gd name="T12" fmla="*/ 0 w 158"/>
                <a:gd name="T13" fmla="*/ 0 h 474"/>
                <a:gd name="T14" fmla="*/ 111 w 158"/>
                <a:gd name="T15" fmla="*/ 236 h 474"/>
                <a:gd name="T16" fmla="*/ 158 w 158"/>
                <a:gd name="T17" fmla="*/ 236 h 474"/>
                <a:gd name="T18" fmla="*/ 43 w 158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74">
                  <a:moveTo>
                    <a:pt x="43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3" y="474"/>
                  </a:lnTo>
                  <a:lnTo>
                    <a:pt x="43" y="474"/>
                  </a:lnTo>
                  <a:moveTo>
                    <a:pt x="43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8" y="236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A384C91C-7FE4-7562-9031-42EB3931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1" y="6762751"/>
              <a:ext cx="838200" cy="768350"/>
            </a:xfrm>
            <a:custGeom>
              <a:avLst/>
              <a:gdLst>
                <a:gd name="T0" fmla="*/ 415 w 528"/>
                <a:gd name="T1" fmla="*/ 484 h 484"/>
                <a:gd name="T2" fmla="*/ 0 w 528"/>
                <a:gd name="T3" fmla="*/ 484 h 484"/>
                <a:gd name="T4" fmla="*/ 0 w 528"/>
                <a:gd name="T5" fmla="*/ 0 h 484"/>
                <a:gd name="T6" fmla="*/ 415 w 528"/>
                <a:gd name="T7" fmla="*/ 0 h 484"/>
                <a:gd name="T8" fmla="*/ 528 w 528"/>
                <a:gd name="T9" fmla="*/ 242 h 484"/>
                <a:gd name="T10" fmla="*/ 415 w 528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8" h="484">
                  <a:moveTo>
                    <a:pt x="415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5" y="0"/>
                  </a:lnTo>
                  <a:lnTo>
                    <a:pt x="528" y="242"/>
                  </a:lnTo>
                  <a:lnTo>
                    <a:pt x="415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878AC7C3-AFF6-0698-F8C6-5D98CF475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376" y="6772276"/>
              <a:ext cx="246063" cy="752475"/>
            </a:xfrm>
            <a:custGeom>
              <a:avLst/>
              <a:gdLst>
                <a:gd name="T0" fmla="*/ 42 w 155"/>
                <a:gd name="T1" fmla="*/ 474 h 474"/>
                <a:gd name="T2" fmla="*/ 0 w 155"/>
                <a:gd name="T3" fmla="*/ 474 h 474"/>
                <a:gd name="T4" fmla="*/ 0 w 155"/>
                <a:gd name="T5" fmla="*/ 474 h 474"/>
                <a:gd name="T6" fmla="*/ 42 w 155"/>
                <a:gd name="T7" fmla="*/ 474 h 474"/>
                <a:gd name="T8" fmla="*/ 42 w 155"/>
                <a:gd name="T9" fmla="*/ 474 h 474"/>
                <a:gd name="T10" fmla="*/ 42 w 155"/>
                <a:gd name="T11" fmla="*/ 0 h 474"/>
                <a:gd name="T12" fmla="*/ 0 w 155"/>
                <a:gd name="T13" fmla="*/ 0 h 474"/>
                <a:gd name="T14" fmla="*/ 111 w 155"/>
                <a:gd name="T15" fmla="*/ 236 h 474"/>
                <a:gd name="T16" fmla="*/ 155 w 155"/>
                <a:gd name="T17" fmla="*/ 236 h 474"/>
                <a:gd name="T18" fmla="*/ 42 w 155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474">
                  <a:moveTo>
                    <a:pt x="42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2" y="474"/>
                  </a:lnTo>
                  <a:lnTo>
                    <a:pt x="42" y="474"/>
                  </a:lnTo>
                  <a:close/>
                  <a:moveTo>
                    <a:pt x="42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5" y="2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66A3104E-2E31-8557-003D-C1637F3CD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376" y="6772276"/>
              <a:ext cx="246063" cy="752475"/>
            </a:xfrm>
            <a:custGeom>
              <a:avLst/>
              <a:gdLst>
                <a:gd name="T0" fmla="*/ 42 w 155"/>
                <a:gd name="T1" fmla="*/ 474 h 474"/>
                <a:gd name="T2" fmla="*/ 0 w 155"/>
                <a:gd name="T3" fmla="*/ 474 h 474"/>
                <a:gd name="T4" fmla="*/ 0 w 155"/>
                <a:gd name="T5" fmla="*/ 474 h 474"/>
                <a:gd name="T6" fmla="*/ 42 w 155"/>
                <a:gd name="T7" fmla="*/ 474 h 474"/>
                <a:gd name="T8" fmla="*/ 42 w 155"/>
                <a:gd name="T9" fmla="*/ 474 h 474"/>
                <a:gd name="T10" fmla="*/ 42 w 155"/>
                <a:gd name="T11" fmla="*/ 0 h 474"/>
                <a:gd name="T12" fmla="*/ 0 w 155"/>
                <a:gd name="T13" fmla="*/ 0 h 474"/>
                <a:gd name="T14" fmla="*/ 111 w 155"/>
                <a:gd name="T15" fmla="*/ 236 h 474"/>
                <a:gd name="T16" fmla="*/ 155 w 155"/>
                <a:gd name="T17" fmla="*/ 236 h 474"/>
                <a:gd name="T18" fmla="*/ 42 w 155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474">
                  <a:moveTo>
                    <a:pt x="42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2" y="474"/>
                  </a:lnTo>
                  <a:lnTo>
                    <a:pt x="42" y="474"/>
                  </a:lnTo>
                  <a:moveTo>
                    <a:pt x="42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5" y="236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65C260BD-2CEB-AA29-BF4B-DCF9EA150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6762751"/>
              <a:ext cx="841375" cy="768350"/>
            </a:xfrm>
            <a:custGeom>
              <a:avLst/>
              <a:gdLst>
                <a:gd name="T0" fmla="*/ 417 w 530"/>
                <a:gd name="T1" fmla="*/ 484 h 484"/>
                <a:gd name="T2" fmla="*/ 0 w 530"/>
                <a:gd name="T3" fmla="*/ 484 h 484"/>
                <a:gd name="T4" fmla="*/ 0 w 530"/>
                <a:gd name="T5" fmla="*/ 0 h 484"/>
                <a:gd name="T6" fmla="*/ 417 w 530"/>
                <a:gd name="T7" fmla="*/ 0 h 484"/>
                <a:gd name="T8" fmla="*/ 530 w 530"/>
                <a:gd name="T9" fmla="*/ 242 h 484"/>
                <a:gd name="T10" fmla="*/ 417 w 530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484">
                  <a:moveTo>
                    <a:pt x="417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7" y="0"/>
                  </a:lnTo>
                  <a:lnTo>
                    <a:pt x="530" y="242"/>
                  </a:lnTo>
                  <a:lnTo>
                    <a:pt x="417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052FEAEE-15AC-FBFC-EBA3-96CA2FE6C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388" y="6772276"/>
              <a:ext cx="255588" cy="752475"/>
            </a:xfrm>
            <a:custGeom>
              <a:avLst/>
              <a:gdLst>
                <a:gd name="T0" fmla="*/ 46 w 161"/>
                <a:gd name="T1" fmla="*/ 474 h 474"/>
                <a:gd name="T2" fmla="*/ 0 w 161"/>
                <a:gd name="T3" fmla="*/ 474 h 474"/>
                <a:gd name="T4" fmla="*/ 0 w 161"/>
                <a:gd name="T5" fmla="*/ 474 h 474"/>
                <a:gd name="T6" fmla="*/ 46 w 161"/>
                <a:gd name="T7" fmla="*/ 474 h 474"/>
                <a:gd name="T8" fmla="*/ 46 w 161"/>
                <a:gd name="T9" fmla="*/ 474 h 474"/>
                <a:gd name="T10" fmla="*/ 46 w 161"/>
                <a:gd name="T11" fmla="*/ 0 h 474"/>
                <a:gd name="T12" fmla="*/ 0 w 161"/>
                <a:gd name="T13" fmla="*/ 0 h 474"/>
                <a:gd name="T14" fmla="*/ 113 w 161"/>
                <a:gd name="T15" fmla="*/ 236 h 474"/>
                <a:gd name="T16" fmla="*/ 161 w 161"/>
                <a:gd name="T17" fmla="*/ 236 h 474"/>
                <a:gd name="T18" fmla="*/ 46 w 161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474">
                  <a:moveTo>
                    <a:pt x="46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6" y="474"/>
                  </a:lnTo>
                  <a:lnTo>
                    <a:pt x="46" y="474"/>
                  </a:lnTo>
                  <a:close/>
                  <a:moveTo>
                    <a:pt x="46" y="0"/>
                  </a:moveTo>
                  <a:lnTo>
                    <a:pt x="0" y="0"/>
                  </a:lnTo>
                  <a:lnTo>
                    <a:pt x="113" y="236"/>
                  </a:lnTo>
                  <a:lnTo>
                    <a:pt x="161" y="23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7D90DE2E-44CA-AA97-D6E1-98C15FC34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388" y="6772276"/>
              <a:ext cx="255588" cy="752475"/>
            </a:xfrm>
            <a:custGeom>
              <a:avLst/>
              <a:gdLst>
                <a:gd name="T0" fmla="*/ 46 w 161"/>
                <a:gd name="T1" fmla="*/ 474 h 474"/>
                <a:gd name="T2" fmla="*/ 0 w 161"/>
                <a:gd name="T3" fmla="*/ 474 h 474"/>
                <a:gd name="T4" fmla="*/ 0 w 161"/>
                <a:gd name="T5" fmla="*/ 474 h 474"/>
                <a:gd name="T6" fmla="*/ 46 w 161"/>
                <a:gd name="T7" fmla="*/ 474 h 474"/>
                <a:gd name="T8" fmla="*/ 46 w 161"/>
                <a:gd name="T9" fmla="*/ 474 h 474"/>
                <a:gd name="T10" fmla="*/ 46 w 161"/>
                <a:gd name="T11" fmla="*/ 0 h 474"/>
                <a:gd name="T12" fmla="*/ 0 w 161"/>
                <a:gd name="T13" fmla="*/ 0 h 474"/>
                <a:gd name="T14" fmla="*/ 113 w 161"/>
                <a:gd name="T15" fmla="*/ 236 h 474"/>
                <a:gd name="T16" fmla="*/ 161 w 161"/>
                <a:gd name="T17" fmla="*/ 236 h 474"/>
                <a:gd name="T18" fmla="*/ 46 w 161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474">
                  <a:moveTo>
                    <a:pt x="46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6" y="474"/>
                  </a:lnTo>
                  <a:lnTo>
                    <a:pt x="46" y="474"/>
                  </a:lnTo>
                  <a:moveTo>
                    <a:pt x="46" y="0"/>
                  </a:moveTo>
                  <a:lnTo>
                    <a:pt x="0" y="0"/>
                  </a:lnTo>
                  <a:lnTo>
                    <a:pt x="113" y="236"/>
                  </a:lnTo>
                  <a:lnTo>
                    <a:pt x="161" y="236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2">
              <a:extLst>
                <a:ext uri="{FF2B5EF4-FFF2-40B4-BE49-F238E27FC236}">
                  <a16:creationId xmlns:a16="http://schemas.microsoft.com/office/drawing/2014/main" id="{DFC8B9BA-D2C2-5156-AC03-F48E2DD74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8" y="6762751"/>
              <a:ext cx="836613" cy="768350"/>
            </a:xfrm>
            <a:custGeom>
              <a:avLst/>
              <a:gdLst>
                <a:gd name="T0" fmla="*/ 414 w 527"/>
                <a:gd name="T1" fmla="*/ 484 h 484"/>
                <a:gd name="T2" fmla="*/ 0 w 527"/>
                <a:gd name="T3" fmla="*/ 484 h 484"/>
                <a:gd name="T4" fmla="*/ 0 w 527"/>
                <a:gd name="T5" fmla="*/ 0 h 484"/>
                <a:gd name="T6" fmla="*/ 414 w 527"/>
                <a:gd name="T7" fmla="*/ 0 h 484"/>
                <a:gd name="T8" fmla="*/ 527 w 527"/>
                <a:gd name="T9" fmla="*/ 242 h 484"/>
                <a:gd name="T10" fmla="*/ 414 w 527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7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7" y="242"/>
                  </a:lnTo>
                  <a:lnTo>
                    <a:pt x="414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6">
              <a:extLst>
                <a:ext uri="{FF2B5EF4-FFF2-40B4-BE49-F238E27FC236}">
                  <a16:creationId xmlns:a16="http://schemas.microsoft.com/office/drawing/2014/main" id="{C80F862F-33BA-E665-AA07-8E5AA4B4B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7146926"/>
              <a:ext cx="250825" cy="377825"/>
            </a:xfrm>
            <a:custGeom>
              <a:avLst/>
              <a:gdLst>
                <a:gd name="T0" fmla="*/ 158 w 158"/>
                <a:gd name="T1" fmla="*/ 0 h 238"/>
                <a:gd name="T2" fmla="*/ 111 w 158"/>
                <a:gd name="T3" fmla="*/ 0 h 238"/>
                <a:gd name="T4" fmla="*/ 0 w 158"/>
                <a:gd name="T5" fmla="*/ 238 h 238"/>
                <a:gd name="T6" fmla="*/ 43 w 158"/>
                <a:gd name="T7" fmla="*/ 238 h 238"/>
                <a:gd name="T8" fmla="*/ 158 w 158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38">
                  <a:moveTo>
                    <a:pt x="158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3" y="23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7">
              <a:extLst>
                <a:ext uri="{FF2B5EF4-FFF2-40B4-BE49-F238E27FC236}">
                  <a16:creationId xmlns:a16="http://schemas.microsoft.com/office/drawing/2014/main" id="{A7A0C98B-AF24-41CB-6B57-D77D7A8BD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7146926"/>
              <a:ext cx="250825" cy="377825"/>
            </a:xfrm>
            <a:custGeom>
              <a:avLst/>
              <a:gdLst>
                <a:gd name="T0" fmla="*/ 158 w 158"/>
                <a:gd name="T1" fmla="*/ 0 h 238"/>
                <a:gd name="T2" fmla="*/ 111 w 158"/>
                <a:gd name="T3" fmla="*/ 0 h 238"/>
                <a:gd name="T4" fmla="*/ 0 w 158"/>
                <a:gd name="T5" fmla="*/ 238 h 238"/>
                <a:gd name="T6" fmla="*/ 43 w 158"/>
                <a:gd name="T7" fmla="*/ 238 h 238"/>
                <a:gd name="T8" fmla="*/ 158 w 158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38">
                  <a:moveTo>
                    <a:pt x="158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3" y="238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9">
              <a:extLst>
                <a:ext uri="{FF2B5EF4-FFF2-40B4-BE49-F238E27FC236}">
                  <a16:creationId xmlns:a16="http://schemas.microsoft.com/office/drawing/2014/main" id="{5A790A2D-1A43-7D4B-1B44-A6B656D33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1" y="7146926"/>
              <a:ext cx="755650" cy="377825"/>
            </a:xfrm>
            <a:custGeom>
              <a:avLst/>
              <a:gdLst>
                <a:gd name="T0" fmla="*/ 476 w 476"/>
                <a:gd name="T1" fmla="*/ 0 h 238"/>
                <a:gd name="T2" fmla="*/ 113 w 476"/>
                <a:gd name="T3" fmla="*/ 0 h 238"/>
                <a:gd name="T4" fmla="*/ 0 w 476"/>
                <a:gd name="T5" fmla="*/ 238 h 238"/>
                <a:gd name="T6" fmla="*/ 365 w 476"/>
                <a:gd name="T7" fmla="*/ 238 h 238"/>
                <a:gd name="T8" fmla="*/ 476 w 476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238">
                  <a:moveTo>
                    <a:pt x="476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365" y="238"/>
                  </a:lnTo>
                  <a:lnTo>
                    <a:pt x="4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92">
              <a:extLst>
                <a:ext uri="{FF2B5EF4-FFF2-40B4-BE49-F238E27FC236}">
                  <a16:creationId xmlns:a16="http://schemas.microsoft.com/office/drawing/2014/main" id="{06E65465-58D7-83E2-B206-251F87F46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6" y="7146926"/>
              <a:ext cx="246063" cy="377825"/>
            </a:xfrm>
            <a:custGeom>
              <a:avLst/>
              <a:gdLst>
                <a:gd name="T0" fmla="*/ 155 w 155"/>
                <a:gd name="T1" fmla="*/ 0 h 238"/>
                <a:gd name="T2" fmla="*/ 111 w 155"/>
                <a:gd name="T3" fmla="*/ 0 h 238"/>
                <a:gd name="T4" fmla="*/ 0 w 155"/>
                <a:gd name="T5" fmla="*/ 238 h 238"/>
                <a:gd name="T6" fmla="*/ 42 w 155"/>
                <a:gd name="T7" fmla="*/ 238 h 238"/>
                <a:gd name="T8" fmla="*/ 155 w 155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38">
                  <a:moveTo>
                    <a:pt x="155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2" y="23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93">
              <a:extLst>
                <a:ext uri="{FF2B5EF4-FFF2-40B4-BE49-F238E27FC236}">
                  <a16:creationId xmlns:a16="http://schemas.microsoft.com/office/drawing/2014/main" id="{5E1092EB-C930-9668-6504-7A3941D15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6" y="7146926"/>
              <a:ext cx="246063" cy="377825"/>
            </a:xfrm>
            <a:custGeom>
              <a:avLst/>
              <a:gdLst>
                <a:gd name="T0" fmla="*/ 155 w 155"/>
                <a:gd name="T1" fmla="*/ 0 h 238"/>
                <a:gd name="T2" fmla="*/ 111 w 155"/>
                <a:gd name="T3" fmla="*/ 0 h 238"/>
                <a:gd name="T4" fmla="*/ 0 w 155"/>
                <a:gd name="T5" fmla="*/ 238 h 238"/>
                <a:gd name="T6" fmla="*/ 42 w 155"/>
                <a:gd name="T7" fmla="*/ 238 h 238"/>
                <a:gd name="T8" fmla="*/ 155 w 155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38">
                  <a:moveTo>
                    <a:pt x="155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2" y="238"/>
                  </a:lnTo>
                  <a:lnTo>
                    <a:pt x="1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5">
              <a:extLst>
                <a:ext uri="{FF2B5EF4-FFF2-40B4-BE49-F238E27FC236}">
                  <a16:creationId xmlns:a16="http://schemas.microsoft.com/office/drawing/2014/main" id="{A42523D6-D4C1-6175-DC17-828E127CD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413" y="7146926"/>
              <a:ext cx="752475" cy="377825"/>
            </a:xfrm>
            <a:custGeom>
              <a:avLst/>
              <a:gdLst>
                <a:gd name="T0" fmla="*/ 474 w 474"/>
                <a:gd name="T1" fmla="*/ 0 h 238"/>
                <a:gd name="T2" fmla="*/ 115 w 474"/>
                <a:gd name="T3" fmla="*/ 0 h 238"/>
                <a:gd name="T4" fmla="*/ 0 w 474"/>
                <a:gd name="T5" fmla="*/ 238 h 238"/>
                <a:gd name="T6" fmla="*/ 361 w 474"/>
                <a:gd name="T7" fmla="*/ 238 h 238"/>
                <a:gd name="T8" fmla="*/ 474 w 474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238">
                  <a:moveTo>
                    <a:pt x="474" y="0"/>
                  </a:moveTo>
                  <a:lnTo>
                    <a:pt x="115" y="0"/>
                  </a:lnTo>
                  <a:lnTo>
                    <a:pt x="0" y="238"/>
                  </a:lnTo>
                  <a:lnTo>
                    <a:pt x="361" y="238"/>
                  </a:lnTo>
                  <a:lnTo>
                    <a:pt x="4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8">
              <a:extLst>
                <a:ext uri="{FF2B5EF4-FFF2-40B4-BE49-F238E27FC236}">
                  <a16:creationId xmlns:a16="http://schemas.microsoft.com/office/drawing/2014/main" id="{D380ADE5-D0E7-D1BA-49E6-0335DBBA9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8" y="7146926"/>
              <a:ext cx="255588" cy="377825"/>
            </a:xfrm>
            <a:custGeom>
              <a:avLst/>
              <a:gdLst>
                <a:gd name="T0" fmla="*/ 161 w 161"/>
                <a:gd name="T1" fmla="*/ 0 h 238"/>
                <a:gd name="T2" fmla="*/ 113 w 161"/>
                <a:gd name="T3" fmla="*/ 0 h 238"/>
                <a:gd name="T4" fmla="*/ 0 w 161"/>
                <a:gd name="T5" fmla="*/ 238 h 238"/>
                <a:gd name="T6" fmla="*/ 46 w 161"/>
                <a:gd name="T7" fmla="*/ 238 h 238"/>
                <a:gd name="T8" fmla="*/ 161 w 161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8">
                  <a:moveTo>
                    <a:pt x="161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46" y="238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99">
              <a:extLst>
                <a:ext uri="{FF2B5EF4-FFF2-40B4-BE49-F238E27FC236}">
                  <a16:creationId xmlns:a16="http://schemas.microsoft.com/office/drawing/2014/main" id="{B13948DC-CCBB-7B3A-B48C-0704A7CC2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8" y="7146926"/>
              <a:ext cx="255588" cy="377825"/>
            </a:xfrm>
            <a:custGeom>
              <a:avLst/>
              <a:gdLst>
                <a:gd name="T0" fmla="*/ 161 w 161"/>
                <a:gd name="T1" fmla="*/ 0 h 238"/>
                <a:gd name="T2" fmla="*/ 113 w 161"/>
                <a:gd name="T3" fmla="*/ 0 h 238"/>
                <a:gd name="T4" fmla="*/ 0 w 161"/>
                <a:gd name="T5" fmla="*/ 238 h 238"/>
                <a:gd name="T6" fmla="*/ 46 w 161"/>
                <a:gd name="T7" fmla="*/ 238 h 238"/>
                <a:gd name="T8" fmla="*/ 161 w 161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8">
                  <a:moveTo>
                    <a:pt x="161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46" y="238"/>
                  </a:ln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1">
              <a:extLst>
                <a:ext uri="{FF2B5EF4-FFF2-40B4-BE49-F238E27FC236}">
                  <a16:creationId xmlns:a16="http://schemas.microsoft.com/office/drawing/2014/main" id="{B9331D08-E79D-FA94-CF82-3C2199F29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88" y="7146926"/>
              <a:ext cx="825500" cy="377825"/>
            </a:xfrm>
            <a:custGeom>
              <a:avLst/>
              <a:gdLst>
                <a:gd name="T0" fmla="*/ 520 w 520"/>
                <a:gd name="T1" fmla="*/ 0 h 238"/>
                <a:gd name="T2" fmla="*/ 0 w 520"/>
                <a:gd name="T3" fmla="*/ 0 h 238"/>
                <a:gd name="T4" fmla="*/ 0 w 520"/>
                <a:gd name="T5" fmla="*/ 238 h 238"/>
                <a:gd name="T6" fmla="*/ 408 w 520"/>
                <a:gd name="T7" fmla="*/ 238 h 238"/>
                <a:gd name="T8" fmla="*/ 520 w 520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238">
                  <a:moveTo>
                    <a:pt x="520" y="0"/>
                  </a:moveTo>
                  <a:lnTo>
                    <a:pt x="0" y="0"/>
                  </a:lnTo>
                  <a:lnTo>
                    <a:pt x="0" y="238"/>
                  </a:lnTo>
                  <a:lnTo>
                    <a:pt x="408" y="238"/>
                  </a:lnTo>
                  <a:lnTo>
                    <a:pt x="5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87">
              <a:extLst>
                <a:ext uri="{FF2B5EF4-FFF2-40B4-BE49-F238E27FC236}">
                  <a16:creationId xmlns:a16="http://schemas.microsoft.com/office/drawing/2014/main" id="{DE6CBD02-BE60-6936-265A-FBD11EF57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25" y="7151688"/>
              <a:ext cx="2832100" cy="382587"/>
            </a:xfrm>
            <a:custGeom>
              <a:avLst/>
              <a:gdLst>
                <a:gd name="T0" fmla="*/ 1784 w 1784"/>
                <a:gd name="T1" fmla="*/ 0 h 241"/>
                <a:gd name="T2" fmla="*/ 0 w 1784"/>
                <a:gd name="T3" fmla="*/ 0 h 241"/>
                <a:gd name="T4" fmla="*/ 0 w 1784"/>
                <a:gd name="T5" fmla="*/ 241 h 241"/>
                <a:gd name="T6" fmla="*/ 1672 w 1784"/>
                <a:gd name="T7" fmla="*/ 241 h 241"/>
                <a:gd name="T8" fmla="*/ 1784 w 1784"/>
                <a:gd name="T9" fmla="*/ 0 h 241"/>
                <a:gd name="T10" fmla="*/ 1784 w 1784"/>
                <a:gd name="T11" fmla="*/ 0 h 241"/>
                <a:gd name="T12" fmla="*/ 1784 w 1784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4" h="241">
                  <a:moveTo>
                    <a:pt x="1784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1672" y="241"/>
                  </a:lnTo>
                  <a:lnTo>
                    <a:pt x="1784" y="0"/>
                  </a:lnTo>
                  <a:moveTo>
                    <a:pt x="1784" y="0"/>
                  </a:moveTo>
                  <a:lnTo>
                    <a:pt x="17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Subtitle 2">
            <a:extLst>
              <a:ext uri="{FF2B5EF4-FFF2-40B4-BE49-F238E27FC236}">
                <a16:creationId xmlns:a16="http://schemas.microsoft.com/office/drawing/2014/main" id="{E999836A-F7DC-1F20-F8C7-C9EF6C314EAB}"/>
              </a:ext>
            </a:extLst>
          </p:cNvPr>
          <p:cNvSpPr txBox="1">
            <a:spLocks/>
          </p:cNvSpPr>
          <p:nvPr/>
        </p:nvSpPr>
        <p:spPr>
          <a:xfrm>
            <a:off x="7406363" y="2127645"/>
            <a:ext cx="4177577" cy="774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>
                <a:solidFill>
                  <a:schemeClr val="tx2"/>
                </a:solidFill>
              </a:rPr>
              <a:t>…using a Bylaw to prescribe </a:t>
            </a:r>
            <a:r>
              <a:rPr lang="en-GB" sz="1800" b="1">
                <a:solidFill>
                  <a:schemeClr val="tx2"/>
                </a:solidFill>
              </a:rPr>
              <a:t>restrictions </a:t>
            </a:r>
            <a:r>
              <a:rPr lang="en-GB" sz="1800">
                <a:solidFill>
                  <a:schemeClr val="tx2"/>
                </a:solidFill>
              </a:rPr>
              <a:t>and </a:t>
            </a:r>
            <a:r>
              <a:rPr lang="en-GB" sz="1800" b="1">
                <a:solidFill>
                  <a:schemeClr val="tx2"/>
                </a:solidFill>
              </a:rPr>
              <a:t>conditions</a:t>
            </a:r>
            <a:r>
              <a:rPr lang="en-GB" sz="1800">
                <a:solidFill>
                  <a:schemeClr val="tx2"/>
                </a:solidFill>
              </a:rPr>
              <a:t> or </a:t>
            </a:r>
            <a:r>
              <a:rPr lang="en-GB" sz="1800" b="1">
                <a:solidFill>
                  <a:schemeClr val="tx2"/>
                </a:solidFill>
              </a:rPr>
              <a:t>prohibitions </a:t>
            </a:r>
            <a:r>
              <a:rPr lang="en-GB" sz="1800">
                <a:solidFill>
                  <a:schemeClr val="tx2"/>
                </a:solidFill>
              </a:rPr>
              <a:t>to </a:t>
            </a:r>
            <a:r>
              <a:rPr lang="en-GB" sz="1800" b="1">
                <a:solidFill>
                  <a:schemeClr val="tx2"/>
                </a:solidFill>
              </a:rPr>
              <a:t>protect</a:t>
            </a:r>
            <a:r>
              <a:rPr lang="en-GB" sz="1800">
                <a:solidFill>
                  <a:schemeClr val="tx2"/>
                </a:solidFill>
              </a:rPr>
              <a:t> areas (enforceable)</a:t>
            </a:r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id="{78BEFCCB-C72E-5A00-ECF7-78E9E6866AF2}"/>
              </a:ext>
            </a:extLst>
          </p:cNvPr>
          <p:cNvSpPr txBox="1">
            <a:spLocks/>
          </p:cNvSpPr>
          <p:nvPr/>
        </p:nvSpPr>
        <p:spPr>
          <a:xfrm>
            <a:off x="508447" y="1237990"/>
            <a:ext cx="4072190" cy="779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>
                <a:solidFill>
                  <a:schemeClr val="tx2"/>
                </a:solidFill>
              </a:rPr>
              <a:t>Under Policy, freedom camping is not permitted in any public place except for “approved” sites (in self-contained vehicles)</a:t>
            </a:r>
          </a:p>
        </p:txBody>
      </p:sp>
      <p:grpSp>
        <p:nvGrpSpPr>
          <p:cNvPr id="77" name="Group 76" descr="arrows sequence to the right">
            <a:extLst>
              <a:ext uri="{FF2B5EF4-FFF2-40B4-BE49-F238E27FC236}">
                <a16:creationId xmlns:a16="http://schemas.microsoft.com/office/drawing/2014/main" id="{63AC8811-8EFA-A9CB-667E-CB901002E618}"/>
              </a:ext>
            </a:extLst>
          </p:cNvPr>
          <p:cNvGrpSpPr/>
          <p:nvPr/>
        </p:nvGrpSpPr>
        <p:grpSpPr>
          <a:xfrm>
            <a:off x="4602068" y="3037065"/>
            <a:ext cx="2833687" cy="771524"/>
            <a:chOff x="528638" y="6762751"/>
            <a:chExt cx="2833687" cy="771524"/>
          </a:xfrm>
        </p:grpSpPr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A20EF460-A01C-6477-7E88-D470B3680F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6762751"/>
              <a:ext cx="839788" cy="768350"/>
            </a:xfrm>
            <a:custGeom>
              <a:avLst/>
              <a:gdLst>
                <a:gd name="T0" fmla="*/ 414 w 529"/>
                <a:gd name="T1" fmla="*/ 484 h 484"/>
                <a:gd name="T2" fmla="*/ 0 w 529"/>
                <a:gd name="T3" fmla="*/ 484 h 484"/>
                <a:gd name="T4" fmla="*/ 0 w 529"/>
                <a:gd name="T5" fmla="*/ 0 h 484"/>
                <a:gd name="T6" fmla="*/ 414 w 529"/>
                <a:gd name="T7" fmla="*/ 0 h 484"/>
                <a:gd name="T8" fmla="*/ 529 w 529"/>
                <a:gd name="T9" fmla="*/ 242 h 484"/>
                <a:gd name="T10" fmla="*/ 414 w 529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9" y="242"/>
                  </a:lnTo>
                  <a:lnTo>
                    <a:pt x="414" y="484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E0F46685-BF66-3F75-713A-CB213E224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1" y="6762751"/>
              <a:ext cx="838200" cy="768350"/>
            </a:xfrm>
            <a:custGeom>
              <a:avLst/>
              <a:gdLst>
                <a:gd name="T0" fmla="*/ 415 w 528"/>
                <a:gd name="T1" fmla="*/ 484 h 484"/>
                <a:gd name="T2" fmla="*/ 0 w 528"/>
                <a:gd name="T3" fmla="*/ 484 h 484"/>
                <a:gd name="T4" fmla="*/ 0 w 528"/>
                <a:gd name="T5" fmla="*/ 0 h 484"/>
                <a:gd name="T6" fmla="*/ 415 w 528"/>
                <a:gd name="T7" fmla="*/ 0 h 484"/>
                <a:gd name="T8" fmla="*/ 528 w 528"/>
                <a:gd name="T9" fmla="*/ 242 h 484"/>
                <a:gd name="T10" fmla="*/ 415 w 528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8" h="484">
                  <a:moveTo>
                    <a:pt x="415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5" y="0"/>
                  </a:lnTo>
                  <a:lnTo>
                    <a:pt x="528" y="242"/>
                  </a:lnTo>
                  <a:lnTo>
                    <a:pt x="415" y="484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4">
              <a:extLst>
                <a:ext uri="{FF2B5EF4-FFF2-40B4-BE49-F238E27FC236}">
                  <a16:creationId xmlns:a16="http://schemas.microsoft.com/office/drawing/2014/main" id="{AB974DC6-B934-2AD3-A54A-9F354F49B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6762751"/>
              <a:ext cx="841375" cy="768350"/>
            </a:xfrm>
            <a:custGeom>
              <a:avLst/>
              <a:gdLst>
                <a:gd name="T0" fmla="*/ 417 w 530"/>
                <a:gd name="T1" fmla="*/ 484 h 484"/>
                <a:gd name="T2" fmla="*/ 0 w 530"/>
                <a:gd name="T3" fmla="*/ 484 h 484"/>
                <a:gd name="T4" fmla="*/ 0 w 530"/>
                <a:gd name="T5" fmla="*/ 0 h 484"/>
                <a:gd name="T6" fmla="*/ 417 w 530"/>
                <a:gd name="T7" fmla="*/ 0 h 484"/>
                <a:gd name="T8" fmla="*/ 530 w 530"/>
                <a:gd name="T9" fmla="*/ 242 h 484"/>
                <a:gd name="T10" fmla="*/ 417 w 530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484">
                  <a:moveTo>
                    <a:pt x="417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7" y="0"/>
                  </a:lnTo>
                  <a:lnTo>
                    <a:pt x="530" y="242"/>
                  </a:lnTo>
                  <a:lnTo>
                    <a:pt x="417" y="484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C33DE75E-C885-1725-8E05-88651E095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8" y="6762751"/>
              <a:ext cx="836613" cy="768350"/>
            </a:xfrm>
            <a:custGeom>
              <a:avLst/>
              <a:gdLst>
                <a:gd name="T0" fmla="*/ 414 w 527"/>
                <a:gd name="T1" fmla="*/ 484 h 484"/>
                <a:gd name="T2" fmla="*/ 0 w 527"/>
                <a:gd name="T3" fmla="*/ 484 h 484"/>
                <a:gd name="T4" fmla="*/ 0 w 527"/>
                <a:gd name="T5" fmla="*/ 0 h 484"/>
                <a:gd name="T6" fmla="*/ 414 w 527"/>
                <a:gd name="T7" fmla="*/ 0 h 484"/>
                <a:gd name="T8" fmla="*/ 527 w 527"/>
                <a:gd name="T9" fmla="*/ 242 h 484"/>
                <a:gd name="T10" fmla="*/ 414 w 527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7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7" y="242"/>
                  </a:lnTo>
                  <a:lnTo>
                    <a:pt x="414" y="48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86">
              <a:extLst>
                <a:ext uri="{FF2B5EF4-FFF2-40B4-BE49-F238E27FC236}">
                  <a16:creationId xmlns:a16="http://schemas.microsoft.com/office/drawing/2014/main" id="{34C9DE4D-02E9-9F79-A84C-6517D1E2D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742" y="7143426"/>
              <a:ext cx="2799184" cy="382587"/>
            </a:xfrm>
            <a:custGeom>
              <a:avLst/>
              <a:gdLst>
                <a:gd name="T0" fmla="*/ 1784 w 1784"/>
                <a:gd name="T1" fmla="*/ 0 h 241"/>
                <a:gd name="T2" fmla="*/ 0 w 1784"/>
                <a:gd name="T3" fmla="*/ 0 h 241"/>
                <a:gd name="T4" fmla="*/ 0 w 1784"/>
                <a:gd name="T5" fmla="*/ 241 h 241"/>
                <a:gd name="T6" fmla="*/ 1672 w 1784"/>
                <a:gd name="T7" fmla="*/ 241 h 241"/>
                <a:gd name="T8" fmla="*/ 1784 w 1784"/>
                <a:gd name="T9" fmla="*/ 0 h 241"/>
                <a:gd name="T10" fmla="*/ 1784 w 1784"/>
                <a:gd name="T11" fmla="*/ 0 h 241"/>
                <a:gd name="T12" fmla="*/ 1784 w 1784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4" h="241">
                  <a:moveTo>
                    <a:pt x="1784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1672" y="241"/>
                  </a:lnTo>
                  <a:lnTo>
                    <a:pt x="1784" y="0"/>
                  </a:lnTo>
                  <a:close/>
                  <a:moveTo>
                    <a:pt x="1784" y="0"/>
                  </a:moveTo>
                  <a:lnTo>
                    <a:pt x="178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B4D0BB92-D86B-44D1-3C24-E501BAE3E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6762751"/>
              <a:ext cx="839788" cy="768350"/>
            </a:xfrm>
            <a:custGeom>
              <a:avLst/>
              <a:gdLst>
                <a:gd name="T0" fmla="*/ 414 w 529"/>
                <a:gd name="T1" fmla="*/ 484 h 484"/>
                <a:gd name="T2" fmla="*/ 0 w 529"/>
                <a:gd name="T3" fmla="*/ 484 h 484"/>
                <a:gd name="T4" fmla="*/ 0 w 529"/>
                <a:gd name="T5" fmla="*/ 0 h 484"/>
                <a:gd name="T6" fmla="*/ 414 w 529"/>
                <a:gd name="T7" fmla="*/ 0 h 484"/>
                <a:gd name="T8" fmla="*/ 529 w 529"/>
                <a:gd name="T9" fmla="*/ 242 h 484"/>
                <a:gd name="T10" fmla="*/ 414 w 529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9" y="242"/>
                  </a:lnTo>
                  <a:lnTo>
                    <a:pt x="414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14725FB9-F995-89CD-125A-F5528C57C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6188" y="6772276"/>
              <a:ext cx="250825" cy="752475"/>
            </a:xfrm>
            <a:custGeom>
              <a:avLst/>
              <a:gdLst>
                <a:gd name="T0" fmla="*/ 43 w 158"/>
                <a:gd name="T1" fmla="*/ 474 h 474"/>
                <a:gd name="T2" fmla="*/ 0 w 158"/>
                <a:gd name="T3" fmla="*/ 474 h 474"/>
                <a:gd name="T4" fmla="*/ 0 w 158"/>
                <a:gd name="T5" fmla="*/ 474 h 474"/>
                <a:gd name="T6" fmla="*/ 43 w 158"/>
                <a:gd name="T7" fmla="*/ 474 h 474"/>
                <a:gd name="T8" fmla="*/ 43 w 158"/>
                <a:gd name="T9" fmla="*/ 474 h 474"/>
                <a:gd name="T10" fmla="*/ 43 w 158"/>
                <a:gd name="T11" fmla="*/ 0 h 474"/>
                <a:gd name="T12" fmla="*/ 0 w 158"/>
                <a:gd name="T13" fmla="*/ 0 h 474"/>
                <a:gd name="T14" fmla="*/ 111 w 158"/>
                <a:gd name="T15" fmla="*/ 236 h 474"/>
                <a:gd name="T16" fmla="*/ 158 w 158"/>
                <a:gd name="T17" fmla="*/ 236 h 474"/>
                <a:gd name="T18" fmla="*/ 43 w 158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74">
                  <a:moveTo>
                    <a:pt x="43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3" y="474"/>
                  </a:lnTo>
                  <a:lnTo>
                    <a:pt x="43" y="474"/>
                  </a:lnTo>
                  <a:close/>
                  <a:moveTo>
                    <a:pt x="43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8" y="23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BAB8E815-469F-C020-1841-FCB29BB5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6188" y="6772276"/>
              <a:ext cx="250825" cy="752475"/>
            </a:xfrm>
            <a:custGeom>
              <a:avLst/>
              <a:gdLst>
                <a:gd name="T0" fmla="*/ 43 w 158"/>
                <a:gd name="T1" fmla="*/ 474 h 474"/>
                <a:gd name="T2" fmla="*/ 0 w 158"/>
                <a:gd name="T3" fmla="*/ 474 h 474"/>
                <a:gd name="T4" fmla="*/ 0 w 158"/>
                <a:gd name="T5" fmla="*/ 474 h 474"/>
                <a:gd name="T6" fmla="*/ 43 w 158"/>
                <a:gd name="T7" fmla="*/ 474 h 474"/>
                <a:gd name="T8" fmla="*/ 43 w 158"/>
                <a:gd name="T9" fmla="*/ 474 h 474"/>
                <a:gd name="T10" fmla="*/ 43 w 158"/>
                <a:gd name="T11" fmla="*/ 0 h 474"/>
                <a:gd name="T12" fmla="*/ 0 w 158"/>
                <a:gd name="T13" fmla="*/ 0 h 474"/>
                <a:gd name="T14" fmla="*/ 111 w 158"/>
                <a:gd name="T15" fmla="*/ 236 h 474"/>
                <a:gd name="T16" fmla="*/ 158 w 158"/>
                <a:gd name="T17" fmla="*/ 236 h 474"/>
                <a:gd name="T18" fmla="*/ 43 w 158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74">
                  <a:moveTo>
                    <a:pt x="43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3" y="474"/>
                  </a:lnTo>
                  <a:lnTo>
                    <a:pt x="43" y="474"/>
                  </a:lnTo>
                  <a:moveTo>
                    <a:pt x="43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8" y="236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F4DA1952-C160-691B-5B6A-23ED1A3EB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1" y="6762751"/>
              <a:ext cx="838200" cy="768350"/>
            </a:xfrm>
            <a:custGeom>
              <a:avLst/>
              <a:gdLst>
                <a:gd name="T0" fmla="*/ 415 w 528"/>
                <a:gd name="T1" fmla="*/ 484 h 484"/>
                <a:gd name="T2" fmla="*/ 0 w 528"/>
                <a:gd name="T3" fmla="*/ 484 h 484"/>
                <a:gd name="T4" fmla="*/ 0 w 528"/>
                <a:gd name="T5" fmla="*/ 0 h 484"/>
                <a:gd name="T6" fmla="*/ 415 w 528"/>
                <a:gd name="T7" fmla="*/ 0 h 484"/>
                <a:gd name="T8" fmla="*/ 528 w 528"/>
                <a:gd name="T9" fmla="*/ 242 h 484"/>
                <a:gd name="T10" fmla="*/ 415 w 528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8" h="484">
                  <a:moveTo>
                    <a:pt x="415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5" y="0"/>
                  </a:lnTo>
                  <a:lnTo>
                    <a:pt x="528" y="242"/>
                  </a:lnTo>
                  <a:lnTo>
                    <a:pt x="415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0D076C2F-FF34-CA2A-11B4-9E82AE6D58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376" y="6772276"/>
              <a:ext cx="246063" cy="752475"/>
            </a:xfrm>
            <a:custGeom>
              <a:avLst/>
              <a:gdLst>
                <a:gd name="T0" fmla="*/ 42 w 155"/>
                <a:gd name="T1" fmla="*/ 474 h 474"/>
                <a:gd name="T2" fmla="*/ 0 w 155"/>
                <a:gd name="T3" fmla="*/ 474 h 474"/>
                <a:gd name="T4" fmla="*/ 0 w 155"/>
                <a:gd name="T5" fmla="*/ 474 h 474"/>
                <a:gd name="T6" fmla="*/ 42 w 155"/>
                <a:gd name="T7" fmla="*/ 474 h 474"/>
                <a:gd name="T8" fmla="*/ 42 w 155"/>
                <a:gd name="T9" fmla="*/ 474 h 474"/>
                <a:gd name="T10" fmla="*/ 42 w 155"/>
                <a:gd name="T11" fmla="*/ 0 h 474"/>
                <a:gd name="T12" fmla="*/ 0 w 155"/>
                <a:gd name="T13" fmla="*/ 0 h 474"/>
                <a:gd name="T14" fmla="*/ 111 w 155"/>
                <a:gd name="T15" fmla="*/ 236 h 474"/>
                <a:gd name="T16" fmla="*/ 155 w 155"/>
                <a:gd name="T17" fmla="*/ 236 h 474"/>
                <a:gd name="T18" fmla="*/ 42 w 155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474">
                  <a:moveTo>
                    <a:pt x="42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2" y="474"/>
                  </a:lnTo>
                  <a:lnTo>
                    <a:pt x="42" y="474"/>
                  </a:lnTo>
                  <a:close/>
                  <a:moveTo>
                    <a:pt x="42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5" y="2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3">
              <a:extLst>
                <a:ext uri="{FF2B5EF4-FFF2-40B4-BE49-F238E27FC236}">
                  <a16:creationId xmlns:a16="http://schemas.microsoft.com/office/drawing/2014/main" id="{84340585-6426-E0DD-327B-8C070CCBE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376" y="6772276"/>
              <a:ext cx="246063" cy="752475"/>
            </a:xfrm>
            <a:custGeom>
              <a:avLst/>
              <a:gdLst>
                <a:gd name="T0" fmla="*/ 42 w 155"/>
                <a:gd name="T1" fmla="*/ 474 h 474"/>
                <a:gd name="T2" fmla="*/ 0 w 155"/>
                <a:gd name="T3" fmla="*/ 474 h 474"/>
                <a:gd name="T4" fmla="*/ 0 w 155"/>
                <a:gd name="T5" fmla="*/ 474 h 474"/>
                <a:gd name="T6" fmla="*/ 42 w 155"/>
                <a:gd name="T7" fmla="*/ 474 h 474"/>
                <a:gd name="T8" fmla="*/ 42 w 155"/>
                <a:gd name="T9" fmla="*/ 474 h 474"/>
                <a:gd name="T10" fmla="*/ 42 w 155"/>
                <a:gd name="T11" fmla="*/ 0 h 474"/>
                <a:gd name="T12" fmla="*/ 0 w 155"/>
                <a:gd name="T13" fmla="*/ 0 h 474"/>
                <a:gd name="T14" fmla="*/ 111 w 155"/>
                <a:gd name="T15" fmla="*/ 236 h 474"/>
                <a:gd name="T16" fmla="*/ 155 w 155"/>
                <a:gd name="T17" fmla="*/ 236 h 474"/>
                <a:gd name="T18" fmla="*/ 42 w 155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474">
                  <a:moveTo>
                    <a:pt x="42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2" y="474"/>
                  </a:lnTo>
                  <a:lnTo>
                    <a:pt x="42" y="474"/>
                  </a:lnTo>
                  <a:moveTo>
                    <a:pt x="42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5" y="236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D3F01DA5-7F5A-77D2-BFCF-3F2A2E1DB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6762751"/>
              <a:ext cx="841375" cy="768350"/>
            </a:xfrm>
            <a:custGeom>
              <a:avLst/>
              <a:gdLst>
                <a:gd name="T0" fmla="*/ 417 w 530"/>
                <a:gd name="T1" fmla="*/ 484 h 484"/>
                <a:gd name="T2" fmla="*/ 0 w 530"/>
                <a:gd name="T3" fmla="*/ 484 h 484"/>
                <a:gd name="T4" fmla="*/ 0 w 530"/>
                <a:gd name="T5" fmla="*/ 0 h 484"/>
                <a:gd name="T6" fmla="*/ 417 w 530"/>
                <a:gd name="T7" fmla="*/ 0 h 484"/>
                <a:gd name="T8" fmla="*/ 530 w 530"/>
                <a:gd name="T9" fmla="*/ 242 h 484"/>
                <a:gd name="T10" fmla="*/ 417 w 530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484">
                  <a:moveTo>
                    <a:pt x="417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7" y="0"/>
                  </a:lnTo>
                  <a:lnTo>
                    <a:pt x="530" y="242"/>
                  </a:lnTo>
                  <a:lnTo>
                    <a:pt x="417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8">
              <a:extLst>
                <a:ext uri="{FF2B5EF4-FFF2-40B4-BE49-F238E27FC236}">
                  <a16:creationId xmlns:a16="http://schemas.microsoft.com/office/drawing/2014/main" id="{3573BE6B-48EB-EA05-28CA-48F0209B9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388" y="6772276"/>
              <a:ext cx="255588" cy="752475"/>
            </a:xfrm>
            <a:custGeom>
              <a:avLst/>
              <a:gdLst>
                <a:gd name="T0" fmla="*/ 46 w 161"/>
                <a:gd name="T1" fmla="*/ 474 h 474"/>
                <a:gd name="T2" fmla="*/ 0 w 161"/>
                <a:gd name="T3" fmla="*/ 474 h 474"/>
                <a:gd name="T4" fmla="*/ 0 w 161"/>
                <a:gd name="T5" fmla="*/ 474 h 474"/>
                <a:gd name="T6" fmla="*/ 46 w 161"/>
                <a:gd name="T7" fmla="*/ 474 h 474"/>
                <a:gd name="T8" fmla="*/ 46 w 161"/>
                <a:gd name="T9" fmla="*/ 474 h 474"/>
                <a:gd name="T10" fmla="*/ 46 w 161"/>
                <a:gd name="T11" fmla="*/ 0 h 474"/>
                <a:gd name="T12" fmla="*/ 0 w 161"/>
                <a:gd name="T13" fmla="*/ 0 h 474"/>
                <a:gd name="T14" fmla="*/ 113 w 161"/>
                <a:gd name="T15" fmla="*/ 236 h 474"/>
                <a:gd name="T16" fmla="*/ 161 w 161"/>
                <a:gd name="T17" fmla="*/ 236 h 474"/>
                <a:gd name="T18" fmla="*/ 46 w 161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474">
                  <a:moveTo>
                    <a:pt x="46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6" y="474"/>
                  </a:lnTo>
                  <a:lnTo>
                    <a:pt x="46" y="474"/>
                  </a:lnTo>
                  <a:close/>
                  <a:moveTo>
                    <a:pt x="46" y="0"/>
                  </a:moveTo>
                  <a:lnTo>
                    <a:pt x="0" y="0"/>
                  </a:lnTo>
                  <a:lnTo>
                    <a:pt x="113" y="236"/>
                  </a:lnTo>
                  <a:lnTo>
                    <a:pt x="161" y="23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9">
              <a:extLst>
                <a:ext uri="{FF2B5EF4-FFF2-40B4-BE49-F238E27FC236}">
                  <a16:creationId xmlns:a16="http://schemas.microsoft.com/office/drawing/2014/main" id="{7F7248D2-D07F-3267-6147-B167C6FEE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388" y="6772276"/>
              <a:ext cx="255588" cy="752475"/>
            </a:xfrm>
            <a:custGeom>
              <a:avLst/>
              <a:gdLst>
                <a:gd name="T0" fmla="*/ 46 w 161"/>
                <a:gd name="T1" fmla="*/ 474 h 474"/>
                <a:gd name="T2" fmla="*/ 0 w 161"/>
                <a:gd name="T3" fmla="*/ 474 h 474"/>
                <a:gd name="T4" fmla="*/ 0 w 161"/>
                <a:gd name="T5" fmla="*/ 474 h 474"/>
                <a:gd name="T6" fmla="*/ 46 w 161"/>
                <a:gd name="T7" fmla="*/ 474 h 474"/>
                <a:gd name="T8" fmla="*/ 46 w 161"/>
                <a:gd name="T9" fmla="*/ 474 h 474"/>
                <a:gd name="T10" fmla="*/ 46 w 161"/>
                <a:gd name="T11" fmla="*/ 0 h 474"/>
                <a:gd name="T12" fmla="*/ 0 w 161"/>
                <a:gd name="T13" fmla="*/ 0 h 474"/>
                <a:gd name="T14" fmla="*/ 113 w 161"/>
                <a:gd name="T15" fmla="*/ 236 h 474"/>
                <a:gd name="T16" fmla="*/ 161 w 161"/>
                <a:gd name="T17" fmla="*/ 236 h 474"/>
                <a:gd name="T18" fmla="*/ 46 w 161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474">
                  <a:moveTo>
                    <a:pt x="46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6" y="474"/>
                  </a:lnTo>
                  <a:lnTo>
                    <a:pt x="46" y="474"/>
                  </a:lnTo>
                  <a:moveTo>
                    <a:pt x="46" y="0"/>
                  </a:moveTo>
                  <a:lnTo>
                    <a:pt x="0" y="0"/>
                  </a:lnTo>
                  <a:lnTo>
                    <a:pt x="113" y="236"/>
                  </a:lnTo>
                  <a:lnTo>
                    <a:pt x="161" y="236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2">
              <a:extLst>
                <a:ext uri="{FF2B5EF4-FFF2-40B4-BE49-F238E27FC236}">
                  <a16:creationId xmlns:a16="http://schemas.microsoft.com/office/drawing/2014/main" id="{7D450FBA-2420-28FF-B276-34E896A9B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8" y="6762751"/>
              <a:ext cx="836613" cy="768350"/>
            </a:xfrm>
            <a:custGeom>
              <a:avLst/>
              <a:gdLst>
                <a:gd name="T0" fmla="*/ 414 w 527"/>
                <a:gd name="T1" fmla="*/ 484 h 484"/>
                <a:gd name="T2" fmla="*/ 0 w 527"/>
                <a:gd name="T3" fmla="*/ 484 h 484"/>
                <a:gd name="T4" fmla="*/ 0 w 527"/>
                <a:gd name="T5" fmla="*/ 0 h 484"/>
                <a:gd name="T6" fmla="*/ 414 w 527"/>
                <a:gd name="T7" fmla="*/ 0 h 484"/>
                <a:gd name="T8" fmla="*/ 527 w 527"/>
                <a:gd name="T9" fmla="*/ 242 h 484"/>
                <a:gd name="T10" fmla="*/ 414 w 527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7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7" y="242"/>
                  </a:lnTo>
                  <a:lnTo>
                    <a:pt x="414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BB10F226-3E2A-3A9D-58C0-3C5DD27E9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7146926"/>
              <a:ext cx="250825" cy="377825"/>
            </a:xfrm>
            <a:custGeom>
              <a:avLst/>
              <a:gdLst>
                <a:gd name="T0" fmla="*/ 158 w 158"/>
                <a:gd name="T1" fmla="*/ 0 h 238"/>
                <a:gd name="T2" fmla="*/ 111 w 158"/>
                <a:gd name="T3" fmla="*/ 0 h 238"/>
                <a:gd name="T4" fmla="*/ 0 w 158"/>
                <a:gd name="T5" fmla="*/ 238 h 238"/>
                <a:gd name="T6" fmla="*/ 43 w 158"/>
                <a:gd name="T7" fmla="*/ 238 h 238"/>
                <a:gd name="T8" fmla="*/ 158 w 158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38">
                  <a:moveTo>
                    <a:pt x="158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3" y="23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B85BB425-B3F6-26B0-AF8A-629B6BFCE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7146926"/>
              <a:ext cx="250825" cy="377825"/>
            </a:xfrm>
            <a:custGeom>
              <a:avLst/>
              <a:gdLst>
                <a:gd name="T0" fmla="*/ 158 w 158"/>
                <a:gd name="T1" fmla="*/ 0 h 238"/>
                <a:gd name="T2" fmla="*/ 111 w 158"/>
                <a:gd name="T3" fmla="*/ 0 h 238"/>
                <a:gd name="T4" fmla="*/ 0 w 158"/>
                <a:gd name="T5" fmla="*/ 238 h 238"/>
                <a:gd name="T6" fmla="*/ 43 w 158"/>
                <a:gd name="T7" fmla="*/ 238 h 238"/>
                <a:gd name="T8" fmla="*/ 158 w 158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38">
                  <a:moveTo>
                    <a:pt x="158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3" y="238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9">
              <a:extLst>
                <a:ext uri="{FF2B5EF4-FFF2-40B4-BE49-F238E27FC236}">
                  <a16:creationId xmlns:a16="http://schemas.microsoft.com/office/drawing/2014/main" id="{405B8331-6420-AAB4-2517-A991E403C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1" y="7146926"/>
              <a:ext cx="755650" cy="377825"/>
            </a:xfrm>
            <a:custGeom>
              <a:avLst/>
              <a:gdLst>
                <a:gd name="T0" fmla="*/ 476 w 476"/>
                <a:gd name="T1" fmla="*/ 0 h 238"/>
                <a:gd name="T2" fmla="*/ 113 w 476"/>
                <a:gd name="T3" fmla="*/ 0 h 238"/>
                <a:gd name="T4" fmla="*/ 0 w 476"/>
                <a:gd name="T5" fmla="*/ 238 h 238"/>
                <a:gd name="T6" fmla="*/ 365 w 476"/>
                <a:gd name="T7" fmla="*/ 238 h 238"/>
                <a:gd name="T8" fmla="*/ 476 w 476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238">
                  <a:moveTo>
                    <a:pt x="476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365" y="238"/>
                  </a:lnTo>
                  <a:lnTo>
                    <a:pt x="4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2">
              <a:extLst>
                <a:ext uri="{FF2B5EF4-FFF2-40B4-BE49-F238E27FC236}">
                  <a16:creationId xmlns:a16="http://schemas.microsoft.com/office/drawing/2014/main" id="{FB5BD07F-5DB9-5A01-94DD-F7E998B21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6" y="7146926"/>
              <a:ext cx="246063" cy="377825"/>
            </a:xfrm>
            <a:custGeom>
              <a:avLst/>
              <a:gdLst>
                <a:gd name="T0" fmla="*/ 155 w 155"/>
                <a:gd name="T1" fmla="*/ 0 h 238"/>
                <a:gd name="T2" fmla="*/ 111 w 155"/>
                <a:gd name="T3" fmla="*/ 0 h 238"/>
                <a:gd name="T4" fmla="*/ 0 w 155"/>
                <a:gd name="T5" fmla="*/ 238 h 238"/>
                <a:gd name="T6" fmla="*/ 42 w 155"/>
                <a:gd name="T7" fmla="*/ 238 h 238"/>
                <a:gd name="T8" fmla="*/ 155 w 155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38">
                  <a:moveTo>
                    <a:pt x="155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2" y="23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3">
              <a:extLst>
                <a:ext uri="{FF2B5EF4-FFF2-40B4-BE49-F238E27FC236}">
                  <a16:creationId xmlns:a16="http://schemas.microsoft.com/office/drawing/2014/main" id="{BAE47C04-938B-1245-EA1C-4FB44B546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6" y="7146926"/>
              <a:ext cx="246063" cy="377825"/>
            </a:xfrm>
            <a:custGeom>
              <a:avLst/>
              <a:gdLst>
                <a:gd name="T0" fmla="*/ 155 w 155"/>
                <a:gd name="T1" fmla="*/ 0 h 238"/>
                <a:gd name="T2" fmla="*/ 111 w 155"/>
                <a:gd name="T3" fmla="*/ 0 h 238"/>
                <a:gd name="T4" fmla="*/ 0 w 155"/>
                <a:gd name="T5" fmla="*/ 238 h 238"/>
                <a:gd name="T6" fmla="*/ 42 w 155"/>
                <a:gd name="T7" fmla="*/ 238 h 238"/>
                <a:gd name="T8" fmla="*/ 155 w 155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38">
                  <a:moveTo>
                    <a:pt x="155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2" y="238"/>
                  </a:lnTo>
                  <a:lnTo>
                    <a:pt x="1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5">
              <a:extLst>
                <a:ext uri="{FF2B5EF4-FFF2-40B4-BE49-F238E27FC236}">
                  <a16:creationId xmlns:a16="http://schemas.microsoft.com/office/drawing/2014/main" id="{77F0279C-A8BA-C38B-FFAE-F14468E76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413" y="7146926"/>
              <a:ext cx="752475" cy="377825"/>
            </a:xfrm>
            <a:custGeom>
              <a:avLst/>
              <a:gdLst>
                <a:gd name="T0" fmla="*/ 474 w 474"/>
                <a:gd name="T1" fmla="*/ 0 h 238"/>
                <a:gd name="T2" fmla="*/ 115 w 474"/>
                <a:gd name="T3" fmla="*/ 0 h 238"/>
                <a:gd name="T4" fmla="*/ 0 w 474"/>
                <a:gd name="T5" fmla="*/ 238 h 238"/>
                <a:gd name="T6" fmla="*/ 361 w 474"/>
                <a:gd name="T7" fmla="*/ 238 h 238"/>
                <a:gd name="T8" fmla="*/ 474 w 474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238">
                  <a:moveTo>
                    <a:pt x="474" y="0"/>
                  </a:moveTo>
                  <a:lnTo>
                    <a:pt x="115" y="0"/>
                  </a:lnTo>
                  <a:lnTo>
                    <a:pt x="0" y="238"/>
                  </a:lnTo>
                  <a:lnTo>
                    <a:pt x="361" y="238"/>
                  </a:lnTo>
                  <a:lnTo>
                    <a:pt x="4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3BE33508-FA89-2EE6-FD5F-FE84230FC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8" y="7146926"/>
              <a:ext cx="255588" cy="377825"/>
            </a:xfrm>
            <a:custGeom>
              <a:avLst/>
              <a:gdLst>
                <a:gd name="T0" fmla="*/ 161 w 161"/>
                <a:gd name="T1" fmla="*/ 0 h 238"/>
                <a:gd name="T2" fmla="*/ 113 w 161"/>
                <a:gd name="T3" fmla="*/ 0 h 238"/>
                <a:gd name="T4" fmla="*/ 0 w 161"/>
                <a:gd name="T5" fmla="*/ 238 h 238"/>
                <a:gd name="T6" fmla="*/ 46 w 161"/>
                <a:gd name="T7" fmla="*/ 238 h 238"/>
                <a:gd name="T8" fmla="*/ 161 w 161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8">
                  <a:moveTo>
                    <a:pt x="161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46" y="238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5F4513AA-8118-DBE9-6F86-21897590B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8" y="7146926"/>
              <a:ext cx="255588" cy="377825"/>
            </a:xfrm>
            <a:custGeom>
              <a:avLst/>
              <a:gdLst>
                <a:gd name="T0" fmla="*/ 161 w 161"/>
                <a:gd name="T1" fmla="*/ 0 h 238"/>
                <a:gd name="T2" fmla="*/ 113 w 161"/>
                <a:gd name="T3" fmla="*/ 0 h 238"/>
                <a:gd name="T4" fmla="*/ 0 w 161"/>
                <a:gd name="T5" fmla="*/ 238 h 238"/>
                <a:gd name="T6" fmla="*/ 46 w 161"/>
                <a:gd name="T7" fmla="*/ 238 h 238"/>
                <a:gd name="T8" fmla="*/ 161 w 161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8">
                  <a:moveTo>
                    <a:pt x="161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46" y="238"/>
                  </a:ln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CD48E32C-DEA4-C336-F99B-F9C35CD83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88" y="7146926"/>
              <a:ext cx="825500" cy="377825"/>
            </a:xfrm>
            <a:custGeom>
              <a:avLst/>
              <a:gdLst>
                <a:gd name="T0" fmla="*/ 520 w 520"/>
                <a:gd name="T1" fmla="*/ 0 h 238"/>
                <a:gd name="T2" fmla="*/ 0 w 520"/>
                <a:gd name="T3" fmla="*/ 0 h 238"/>
                <a:gd name="T4" fmla="*/ 0 w 520"/>
                <a:gd name="T5" fmla="*/ 238 h 238"/>
                <a:gd name="T6" fmla="*/ 408 w 520"/>
                <a:gd name="T7" fmla="*/ 238 h 238"/>
                <a:gd name="T8" fmla="*/ 520 w 520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238">
                  <a:moveTo>
                    <a:pt x="520" y="0"/>
                  </a:moveTo>
                  <a:lnTo>
                    <a:pt x="0" y="0"/>
                  </a:lnTo>
                  <a:lnTo>
                    <a:pt x="0" y="238"/>
                  </a:lnTo>
                  <a:lnTo>
                    <a:pt x="408" y="238"/>
                  </a:lnTo>
                  <a:lnTo>
                    <a:pt x="5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87">
              <a:extLst>
                <a:ext uri="{FF2B5EF4-FFF2-40B4-BE49-F238E27FC236}">
                  <a16:creationId xmlns:a16="http://schemas.microsoft.com/office/drawing/2014/main" id="{788C2529-E6E8-B9F1-5ACA-152F834FF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25" y="7151688"/>
              <a:ext cx="2832100" cy="382587"/>
            </a:xfrm>
            <a:custGeom>
              <a:avLst/>
              <a:gdLst>
                <a:gd name="T0" fmla="*/ 1784 w 1784"/>
                <a:gd name="T1" fmla="*/ 0 h 241"/>
                <a:gd name="T2" fmla="*/ 0 w 1784"/>
                <a:gd name="T3" fmla="*/ 0 h 241"/>
                <a:gd name="T4" fmla="*/ 0 w 1784"/>
                <a:gd name="T5" fmla="*/ 241 h 241"/>
                <a:gd name="T6" fmla="*/ 1672 w 1784"/>
                <a:gd name="T7" fmla="*/ 241 h 241"/>
                <a:gd name="T8" fmla="*/ 1784 w 1784"/>
                <a:gd name="T9" fmla="*/ 0 h 241"/>
                <a:gd name="T10" fmla="*/ 1784 w 1784"/>
                <a:gd name="T11" fmla="*/ 0 h 241"/>
                <a:gd name="T12" fmla="*/ 1784 w 1784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4" h="241">
                  <a:moveTo>
                    <a:pt x="1784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1672" y="241"/>
                  </a:lnTo>
                  <a:lnTo>
                    <a:pt x="1784" y="0"/>
                  </a:lnTo>
                  <a:moveTo>
                    <a:pt x="1784" y="0"/>
                  </a:moveTo>
                  <a:lnTo>
                    <a:pt x="17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" name="Subtitle 2">
            <a:extLst>
              <a:ext uri="{FF2B5EF4-FFF2-40B4-BE49-F238E27FC236}">
                <a16:creationId xmlns:a16="http://schemas.microsoft.com/office/drawing/2014/main" id="{2B8E0D6D-4C54-5F5D-525D-1A38E746A834}"/>
              </a:ext>
            </a:extLst>
          </p:cNvPr>
          <p:cNvSpPr txBox="1">
            <a:spLocks/>
          </p:cNvSpPr>
          <p:nvPr/>
        </p:nvSpPr>
        <p:spPr>
          <a:xfrm>
            <a:off x="544585" y="3048001"/>
            <a:ext cx="4045091" cy="761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>
                <a:solidFill>
                  <a:schemeClr val="tx2"/>
                </a:solidFill>
              </a:rPr>
              <a:t>Current nine “designated sites” with 24 allocated spaces to…</a:t>
            </a:r>
          </a:p>
        </p:txBody>
      </p:sp>
      <p:sp>
        <p:nvSpPr>
          <p:cNvPr id="104" name="Subtitle 2">
            <a:extLst>
              <a:ext uri="{FF2B5EF4-FFF2-40B4-BE49-F238E27FC236}">
                <a16:creationId xmlns:a16="http://schemas.microsoft.com/office/drawing/2014/main" id="{4CC278B9-A811-B1A0-C34D-6240B09E8F49}"/>
              </a:ext>
            </a:extLst>
          </p:cNvPr>
          <p:cNvSpPr txBox="1">
            <a:spLocks/>
          </p:cNvSpPr>
          <p:nvPr/>
        </p:nvSpPr>
        <p:spPr>
          <a:xfrm>
            <a:off x="7416752" y="3049552"/>
            <a:ext cx="4198065" cy="793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solidFill>
                  <a:schemeClr val="tx2"/>
                </a:solidFill>
              </a:rPr>
              <a:t>…proposed 11 “restricted sites” with 44 allocated spaces (includes tenting only site)</a:t>
            </a:r>
          </a:p>
        </p:txBody>
      </p:sp>
      <p:sp>
        <p:nvSpPr>
          <p:cNvPr id="105" name="Subtitle 2">
            <a:extLst>
              <a:ext uri="{FF2B5EF4-FFF2-40B4-BE49-F238E27FC236}">
                <a16:creationId xmlns:a16="http://schemas.microsoft.com/office/drawing/2014/main" id="{0CE0E7C8-E08D-2419-2F24-0DDA1D6F4016}"/>
              </a:ext>
            </a:extLst>
          </p:cNvPr>
          <p:cNvSpPr txBox="1">
            <a:spLocks/>
          </p:cNvSpPr>
          <p:nvPr/>
        </p:nvSpPr>
        <p:spPr>
          <a:xfrm>
            <a:off x="550642" y="4870022"/>
            <a:ext cx="4022533" cy="768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>
                <a:solidFill>
                  <a:schemeClr val="tx2"/>
                </a:solidFill>
              </a:rPr>
              <a:t>Current maximum stay of 24 hours at any one site (and unlimited no. of stays across district) to…</a:t>
            </a:r>
          </a:p>
        </p:txBody>
      </p:sp>
      <p:grpSp>
        <p:nvGrpSpPr>
          <p:cNvPr id="106" name="Group 105" descr="arrows sequence to the right">
            <a:extLst>
              <a:ext uri="{FF2B5EF4-FFF2-40B4-BE49-F238E27FC236}">
                <a16:creationId xmlns:a16="http://schemas.microsoft.com/office/drawing/2014/main" id="{BE2601AB-75DB-87E3-2307-A01E02CEADA4}"/>
              </a:ext>
            </a:extLst>
          </p:cNvPr>
          <p:cNvGrpSpPr/>
          <p:nvPr/>
        </p:nvGrpSpPr>
        <p:grpSpPr>
          <a:xfrm>
            <a:off x="4580637" y="4868495"/>
            <a:ext cx="2833687" cy="771524"/>
            <a:chOff x="528638" y="6762751"/>
            <a:chExt cx="2833687" cy="771524"/>
          </a:xfrm>
        </p:grpSpPr>
        <p:sp>
          <p:nvSpPr>
            <p:cNvPr id="107" name="Freeform 12">
              <a:extLst>
                <a:ext uri="{FF2B5EF4-FFF2-40B4-BE49-F238E27FC236}">
                  <a16:creationId xmlns:a16="http://schemas.microsoft.com/office/drawing/2014/main" id="{8771A187-0C77-4B5F-336C-A31233A13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6762751"/>
              <a:ext cx="839788" cy="768350"/>
            </a:xfrm>
            <a:custGeom>
              <a:avLst/>
              <a:gdLst>
                <a:gd name="T0" fmla="*/ 414 w 529"/>
                <a:gd name="T1" fmla="*/ 484 h 484"/>
                <a:gd name="T2" fmla="*/ 0 w 529"/>
                <a:gd name="T3" fmla="*/ 484 h 484"/>
                <a:gd name="T4" fmla="*/ 0 w 529"/>
                <a:gd name="T5" fmla="*/ 0 h 484"/>
                <a:gd name="T6" fmla="*/ 414 w 529"/>
                <a:gd name="T7" fmla="*/ 0 h 484"/>
                <a:gd name="T8" fmla="*/ 529 w 529"/>
                <a:gd name="T9" fmla="*/ 242 h 484"/>
                <a:gd name="T10" fmla="*/ 414 w 529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9" y="242"/>
                  </a:lnTo>
                  <a:lnTo>
                    <a:pt x="414" y="484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8">
              <a:extLst>
                <a:ext uri="{FF2B5EF4-FFF2-40B4-BE49-F238E27FC236}">
                  <a16:creationId xmlns:a16="http://schemas.microsoft.com/office/drawing/2014/main" id="{1BDB6CB1-1D37-B936-EC44-9AE72DE02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1" y="6762751"/>
              <a:ext cx="838200" cy="768350"/>
            </a:xfrm>
            <a:custGeom>
              <a:avLst/>
              <a:gdLst>
                <a:gd name="T0" fmla="*/ 415 w 528"/>
                <a:gd name="T1" fmla="*/ 484 h 484"/>
                <a:gd name="T2" fmla="*/ 0 w 528"/>
                <a:gd name="T3" fmla="*/ 484 h 484"/>
                <a:gd name="T4" fmla="*/ 0 w 528"/>
                <a:gd name="T5" fmla="*/ 0 h 484"/>
                <a:gd name="T6" fmla="*/ 415 w 528"/>
                <a:gd name="T7" fmla="*/ 0 h 484"/>
                <a:gd name="T8" fmla="*/ 528 w 528"/>
                <a:gd name="T9" fmla="*/ 242 h 484"/>
                <a:gd name="T10" fmla="*/ 415 w 528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8" h="484">
                  <a:moveTo>
                    <a:pt x="415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5" y="0"/>
                  </a:lnTo>
                  <a:lnTo>
                    <a:pt x="528" y="242"/>
                  </a:lnTo>
                  <a:lnTo>
                    <a:pt x="415" y="484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F7F7F012-53DE-DDC0-B658-2B9F886F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6762751"/>
              <a:ext cx="841375" cy="768350"/>
            </a:xfrm>
            <a:custGeom>
              <a:avLst/>
              <a:gdLst>
                <a:gd name="T0" fmla="*/ 417 w 530"/>
                <a:gd name="T1" fmla="*/ 484 h 484"/>
                <a:gd name="T2" fmla="*/ 0 w 530"/>
                <a:gd name="T3" fmla="*/ 484 h 484"/>
                <a:gd name="T4" fmla="*/ 0 w 530"/>
                <a:gd name="T5" fmla="*/ 0 h 484"/>
                <a:gd name="T6" fmla="*/ 417 w 530"/>
                <a:gd name="T7" fmla="*/ 0 h 484"/>
                <a:gd name="T8" fmla="*/ 530 w 530"/>
                <a:gd name="T9" fmla="*/ 242 h 484"/>
                <a:gd name="T10" fmla="*/ 417 w 530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484">
                  <a:moveTo>
                    <a:pt x="417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7" y="0"/>
                  </a:lnTo>
                  <a:lnTo>
                    <a:pt x="530" y="242"/>
                  </a:lnTo>
                  <a:lnTo>
                    <a:pt x="417" y="484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1">
              <a:extLst>
                <a:ext uri="{FF2B5EF4-FFF2-40B4-BE49-F238E27FC236}">
                  <a16:creationId xmlns:a16="http://schemas.microsoft.com/office/drawing/2014/main" id="{966F310F-7FD8-CB20-7B07-E82B4297B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8" y="6762751"/>
              <a:ext cx="836613" cy="768350"/>
            </a:xfrm>
            <a:custGeom>
              <a:avLst/>
              <a:gdLst>
                <a:gd name="T0" fmla="*/ 414 w 527"/>
                <a:gd name="T1" fmla="*/ 484 h 484"/>
                <a:gd name="T2" fmla="*/ 0 w 527"/>
                <a:gd name="T3" fmla="*/ 484 h 484"/>
                <a:gd name="T4" fmla="*/ 0 w 527"/>
                <a:gd name="T5" fmla="*/ 0 h 484"/>
                <a:gd name="T6" fmla="*/ 414 w 527"/>
                <a:gd name="T7" fmla="*/ 0 h 484"/>
                <a:gd name="T8" fmla="*/ 527 w 527"/>
                <a:gd name="T9" fmla="*/ 242 h 484"/>
                <a:gd name="T10" fmla="*/ 414 w 527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7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7" y="242"/>
                  </a:lnTo>
                  <a:lnTo>
                    <a:pt x="414" y="48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86">
              <a:extLst>
                <a:ext uri="{FF2B5EF4-FFF2-40B4-BE49-F238E27FC236}">
                  <a16:creationId xmlns:a16="http://schemas.microsoft.com/office/drawing/2014/main" id="{5F66F27B-D8DC-0E7B-654B-7796D60DD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742" y="7143426"/>
              <a:ext cx="2799184" cy="382587"/>
            </a:xfrm>
            <a:custGeom>
              <a:avLst/>
              <a:gdLst>
                <a:gd name="T0" fmla="*/ 1784 w 1784"/>
                <a:gd name="T1" fmla="*/ 0 h 241"/>
                <a:gd name="T2" fmla="*/ 0 w 1784"/>
                <a:gd name="T3" fmla="*/ 0 h 241"/>
                <a:gd name="T4" fmla="*/ 0 w 1784"/>
                <a:gd name="T5" fmla="*/ 241 h 241"/>
                <a:gd name="T6" fmla="*/ 1672 w 1784"/>
                <a:gd name="T7" fmla="*/ 241 h 241"/>
                <a:gd name="T8" fmla="*/ 1784 w 1784"/>
                <a:gd name="T9" fmla="*/ 0 h 241"/>
                <a:gd name="T10" fmla="*/ 1784 w 1784"/>
                <a:gd name="T11" fmla="*/ 0 h 241"/>
                <a:gd name="T12" fmla="*/ 1784 w 1784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4" h="241">
                  <a:moveTo>
                    <a:pt x="1784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1672" y="241"/>
                  </a:lnTo>
                  <a:lnTo>
                    <a:pt x="1784" y="0"/>
                  </a:lnTo>
                  <a:close/>
                  <a:moveTo>
                    <a:pt x="1784" y="0"/>
                  </a:moveTo>
                  <a:lnTo>
                    <a:pt x="178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">
              <a:extLst>
                <a:ext uri="{FF2B5EF4-FFF2-40B4-BE49-F238E27FC236}">
                  <a16:creationId xmlns:a16="http://schemas.microsoft.com/office/drawing/2014/main" id="{F687A4BE-20AF-D73E-BEC0-4D90BF124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6762751"/>
              <a:ext cx="839788" cy="768350"/>
            </a:xfrm>
            <a:custGeom>
              <a:avLst/>
              <a:gdLst>
                <a:gd name="T0" fmla="*/ 414 w 529"/>
                <a:gd name="T1" fmla="*/ 484 h 484"/>
                <a:gd name="T2" fmla="*/ 0 w 529"/>
                <a:gd name="T3" fmla="*/ 484 h 484"/>
                <a:gd name="T4" fmla="*/ 0 w 529"/>
                <a:gd name="T5" fmla="*/ 0 h 484"/>
                <a:gd name="T6" fmla="*/ 414 w 529"/>
                <a:gd name="T7" fmla="*/ 0 h 484"/>
                <a:gd name="T8" fmla="*/ 529 w 529"/>
                <a:gd name="T9" fmla="*/ 242 h 484"/>
                <a:gd name="T10" fmla="*/ 414 w 529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9" y="242"/>
                  </a:lnTo>
                  <a:lnTo>
                    <a:pt x="414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DDBD3E99-B1A3-838F-D260-0051E151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6188" y="6772276"/>
              <a:ext cx="250825" cy="752475"/>
            </a:xfrm>
            <a:custGeom>
              <a:avLst/>
              <a:gdLst>
                <a:gd name="T0" fmla="*/ 43 w 158"/>
                <a:gd name="T1" fmla="*/ 474 h 474"/>
                <a:gd name="T2" fmla="*/ 0 w 158"/>
                <a:gd name="T3" fmla="*/ 474 h 474"/>
                <a:gd name="T4" fmla="*/ 0 w 158"/>
                <a:gd name="T5" fmla="*/ 474 h 474"/>
                <a:gd name="T6" fmla="*/ 43 w 158"/>
                <a:gd name="T7" fmla="*/ 474 h 474"/>
                <a:gd name="T8" fmla="*/ 43 w 158"/>
                <a:gd name="T9" fmla="*/ 474 h 474"/>
                <a:gd name="T10" fmla="*/ 43 w 158"/>
                <a:gd name="T11" fmla="*/ 0 h 474"/>
                <a:gd name="T12" fmla="*/ 0 w 158"/>
                <a:gd name="T13" fmla="*/ 0 h 474"/>
                <a:gd name="T14" fmla="*/ 111 w 158"/>
                <a:gd name="T15" fmla="*/ 236 h 474"/>
                <a:gd name="T16" fmla="*/ 158 w 158"/>
                <a:gd name="T17" fmla="*/ 236 h 474"/>
                <a:gd name="T18" fmla="*/ 43 w 158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74">
                  <a:moveTo>
                    <a:pt x="43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3" y="474"/>
                  </a:lnTo>
                  <a:lnTo>
                    <a:pt x="43" y="474"/>
                  </a:lnTo>
                  <a:close/>
                  <a:moveTo>
                    <a:pt x="43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8" y="23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53CED29A-E762-67D9-6D39-ED2A5F8E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6188" y="6772276"/>
              <a:ext cx="250825" cy="752475"/>
            </a:xfrm>
            <a:custGeom>
              <a:avLst/>
              <a:gdLst>
                <a:gd name="T0" fmla="*/ 43 w 158"/>
                <a:gd name="T1" fmla="*/ 474 h 474"/>
                <a:gd name="T2" fmla="*/ 0 w 158"/>
                <a:gd name="T3" fmla="*/ 474 h 474"/>
                <a:gd name="T4" fmla="*/ 0 w 158"/>
                <a:gd name="T5" fmla="*/ 474 h 474"/>
                <a:gd name="T6" fmla="*/ 43 w 158"/>
                <a:gd name="T7" fmla="*/ 474 h 474"/>
                <a:gd name="T8" fmla="*/ 43 w 158"/>
                <a:gd name="T9" fmla="*/ 474 h 474"/>
                <a:gd name="T10" fmla="*/ 43 w 158"/>
                <a:gd name="T11" fmla="*/ 0 h 474"/>
                <a:gd name="T12" fmla="*/ 0 w 158"/>
                <a:gd name="T13" fmla="*/ 0 h 474"/>
                <a:gd name="T14" fmla="*/ 111 w 158"/>
                <a:gd name="T15" fmla="*/ 236 h 474"/>
                <a:gd name="T16" fmla="*/ 158 w 158"/>
                <a:gd name="T17" fmla="*/ 236 h 474"/>
                <a:gd name="T18" fmla="*/ 43 w 158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74">
                  <a:moveTo>
                    <a:pt x="43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3" y="474"/>
                  </a:lnTo>
                  <a:lnTo>
                    <a:pt x="43" y="474"/>
                  </a:lnTo>
                  <a:moveTo>
                    <a:pt x="43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8" y="236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9">
              <a:extLst>
                <a:ext uri="{FF2B5EF4-FFF2-40B4-BE49-F238E27FC236}">
                  <a16:creationId xmlns:a16="http://schemas.microsoft.com/office/drawing/2014/main" id="{BDF2A5A4-34E7-EF50-EC1E-14411FD08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1" y="6762751"/>
              <a:ext cx="838200" cy="768350"/>
            </a:xfrm>
            <a:custGeom>
              <a:avLst/>
              <a:gdLst>
                <a:gd name="T0" fmla="*/ 415 w 528"/>
                <a:gd name="T1" fmla="*/ 484 h 484"/>
                <a:gd name="T2" fmla="*/ 0 w 528"/>
                <a:gd name="T3" fmla="*/ 484 h 484"/>
                <a:gd name="T4" fmla="*/ 0 w 528"/>
                <a:gd name="T5" fmla="*/ 0 h 484"/>
                <a:gd name="T6" fmla="*/ 415 w 528"/>
                <a:gd name="T7" fmla="*/ 0 h 484"/>
                <a:gd name="T8" fmla="*/ 528 w 528"/>
                <a:gd name="T9" fmla="*/ 242 h 484"/>
                <a:gd name="T10" fmla="*/ 415 w 528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8" h="484">
                  <a:moveTo>
                    <a:pt x="415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5" y="0"/>
                  </a:lnTo>
                  <a:lnTo>
                    <a:pt x="528" y="242"/>
                  </a:lnTo>
                  <a:lnTo>
                    <a:pt x="415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2">
              <a:extLst>
                <a:ext uri="{FF2B5EF4-FFF2-40B4-BE49-F238E27FC236}">
                  <a16:creationId xmlns:a16="http://schemas.microsoft.com/office/drawing/2014/main" id="{7C83915B-248A-EC9F-5DF3-9217917AF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376" y="6772276"/>
              <a:ext cx="246063" cy="752475"/>
            </a:xfrm>
            <a:custGeom>
              <a:avLst/>
              <a:gdLst>
                <a:gd name="T0" fmla="*/ 42 w 155"/>
                <a:gd name="T1" fmla="*/ 474 h 474"/>
                <a:gd name="T2" fmla="*/ 0 w 155"/>
                <a:gd name="T3" fmla="*/ 474 h 474"/>
                <a:gd name="T4" fmla="*/ 0 w 155"/>
                <a:gd name="T5" fmla="*/ 474 h 474"/>
                <a:gd name="T6" fmla="*/ 42 w 155"/>
                <a:gd name="T7" fmla="*/ 474 h 474"/>
                <a:gd name="T8" fmla="*/ 42 w 155"/>
                <a:gd name="T9" fmla="*/ 474 h 474"/>
                <a:gd name="T10" fmla="*/ 42 w 155"/>
                <a:gd name="T11" fmla="*/ 0 h 474"/>
                <a:gd name="T12" fmla="*/ 0 w 155"/>
                <a:gd name="T13" fmla="*/ 0 h 474"/>
                <a:gd name="T14" fmla="*/ 111 w 155"/>
                <a:gd name="T15" fmla="*/ 236 h 474"/>
                <a:gd name="T16" fmla="*/ 155 w 155"/>
                <a:gd name="T17" fmla="*/ 236 h 474"/>
                <a:gd name="T18" fmla="*/ 42 w 155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474">
                  <a:moveTo>
                    <a:pt x="42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2" y="474"/>
                  </a:lnTo>
                  <a:lnTo>
                    <a:pt x="42" y="474"/>
                  </a:lnTo>
                  <a:close/>
                  <a:moveTo>
                    <a:pt x="42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5" y="2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3">
              <a:extLst>
                <a:ext uri="{FF2B5EF4-FFF2-40B4-BE49-F238E27FC236}">
                  <a16:creationId xmlns:a16="http://schemas.microsoft.com/office/drawing/2014/main" id="{93AAB083-78EB-D338-6988-2D7F65078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376" y="6772276"/>
              <a:ext cx="246063" cy="752475"/>
            </a:xfrm>
            <a:custGeom>
              <a:avLst/>
              <a:gdLst>
                <a:gd name="T0" fmla="*/ 42 w 155"/>
                <a:gd name="T1" fmla="*/ 474 h 474"/>
                <a:gd name="T2" fmla="*/ 0 w 155"/>
                <a:gd name="T3" fmla="*/ 474 h 474"/>
                <a:gd name="T4" fmla="*/ 0 w 155"/>
                <a:gd name="T5" fmla="*/ 474 h 474"/>
                <a:gd name="T6" fmla="*/ 42 w 155"/>
                <a:gd name="T7" fmla="*/ 474 h 474"/>
                <a:gd name="T8" fmla="*/ 42 w 155"/>
                <a:gd name="T9" fmla="*/ 474 h 474"/>
                <a:gd name="T10" fmla="*/ 42 w 155"/>
                <a:gd name="T11" fmla="*/ 0 h 474"/>
                <a:gd name="T12" fmla="*/ 0 w 155"/>
                <a:gd name="T13" fmla="*/ 0 h 474"/>
                <a:gd name="T14" fmla="*/ 111 w 155"/>
                <a:gd name="T15" fmla="*/ 236 h 474"/>
                <a:gd name="T16" fmla="*/ 155 w 155"/>
                <a:gd name="T17" fmla="*/ 236 h 474"/>
                <a:gd name="T18" fmla="*/ 42 w 155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474">
                  <a:moveTo>
                    <a:pt x="42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2" y="474"/>
                  </a:lnTo>
                  <a:lnTo>
                    <a:pt x="42" y="474"/>
                  </a:lnTo>
                  <a:moveTo>
                    <a:pt x="42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5" y="236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5">
              <a:extLst>
                <a:ext uri="{FF2B5EF4-FFF2-40B4-BE49-F238E27FC236}">
                  <a16:creationId xmlns:a16="http://schemas.microsoft.com/office/drawing/2014/main" id="{63CB858F-A6B0-F59D-2AF8-42AF63EB4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6762751"/>
              <a:ext cx="841375" cy="768350"/>
            </a:xfrm>
            <a:custGeom>
              <a:avLst/>
              <a:gdLst>
                <a:gd name="T0" fmla="*/ 417 w 530"/>
                <a:gd name="T1" fmla="*/ 484 h 484"/>
                <a:gd name="T2" fmla="*/ 0 w 530"/>
                <a:gd name="T3" fmla="*/ 484 h 484"/>
                <a:gd name="T4" fmla="*/ 0 w 530"/>
                <a:gd name="T5" fmla="*/ 0 h 484"/>
                <a:gd name="T6" fmla="*/ 417 w 530"/>
                <a:gd name="T7" fmla="*/ 0 h 484"/>
                <a:gd name="T8" fmla="*/ 530 w 530"/>
                <a:gd name="T9" fmla="*/ 242 h 484"/>
                <a:gd name="T10" fmla="*/ 417 w 530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484">
                  <a:moveTo>
                    <a:pt x="417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7" y="0"/>
                  </a:lnTo>
                  <a:lnTo>
                    <a:pt x="530" y="242"/>
                  </a:lnTo>
                  <a:lnTo>
                    <a:pt x="417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8">
              <a:extLst>
                <a:ext uri="{FF2B5EF4-FFF2-40B4-BE49-F238E27FC236}">
                  <a16:creationId xmlns:a16="http://schemas.microsoft.com/office/drawing/2014/main" id="{33A41EA6-CDE4-2E6A-D5C6-C347D698FA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388" y="6772276"/>
              <a:ext cx="255588" cy="752475"/>
            </a:xfrm>
            <a:custGeom>
              <a:avLst/>
              <a:gdLst>
                <a:gd name="T0" fmla="*/ 46 w 161"/>
                <a:gd name="T1" fmla="*/ 474 h 474"/>
                <a:gd name="T2" fmla="*/ 0 w 161"/>
                <a:gd name="T3" fmla="*/ 474 h 474"/>
                <a:gd name="T4" fmla="*/ 0 w 161"/>
                <a:gd name="T5" fmla="*/ 474 h 474"/>
                <a:gd name="T6" fmla="*/ 46 w 161"/>
                <a:gd name="T7" fmla="*/ 474 h 474"/>
                <a:gd name="T8" fmla="*/ 46 w 161"/>
                <a:gd name="T9" fmla="*/ 474 h 474"/>
                <a:gd name="T10" fmla="*/ 46 w 161"/>
                <a:gd name="T11" fmla="*/ 0 h 474"/>
                <a:gd name="T12" fmla="*/ 0 w 161"/>
                <a:gd name="T13" fmla="*/ 0 h 474"/>
                <a:gd name="T14" fmla="*/ 113 w 161"/>
                <a:gd name="T15" fmla="*/ 236 h 474"/>
                <a:gd name="T16" fmla="*/ 161 w 161"/>
                <a:gd name="T17" fmla="*/ 236 h 474"/>
                <a:gd name="T18" fmla="*/ 46 w 161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474">
                  <a:moveTo>
                    <a:pt x="46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6" y="474"/>
                  </a:lnTo>
                  <a:lnTo>
                    <a:pt x="46" y="474"/>
                  </a:lnTo>
                  <a:close/>
                  <a:moveTo>
                    <a:pt x="46" y="0"/>
                  </a:moveTo>
                  <a:lnTo>
                    <a:pt x="0" y="0"/>
                  </a:lnTo>
                  <a:lnTo>
                    <a:pt x="113" y="236"/>
                  </a:lnTo>
                  <a:lnTo>
                    <a:pt x="161" y="23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9">
              <a:extLst>
                <a:ext uri="{FF2B5EF4-FFF2-40B4-BE49-F238E27FC236}">
                  <a16:creationId xmlns:a16="http://schemas.microsoft.com/office/drawing/2014/main" id="{87E611B9-1BA4-A09A-27BF-DC909B48F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388" y="6772276"/>
              <a:ext cx="255588" cy="752475"/>
            </a:xfrm>
            <a:custGeom>
              <a:avLst/>
              <a:gdLst>
                <a:gd name="T0" fmla="*/ 46 w 161"/>
                <a:gd name="T1" fmla="*/ 474 h 474"/>
                <a:gd name="T2" fmla="*/ 0 w 161"/>
                <a:gd name="T3" fmla="*/ 474 h 474"/>
                <a:gd name="T4" fmla="*/ 0 w 161"/>
                <a:gd name="T5" fmla="*/ 474 h 474"/>
                <a:gd name="T6" fmla="*/ 46 w 161"/>
                <a:gd name="T7" fmla="*/ 474 h 474"/>
                <a:gd name="T8" fmla="*/ 46 w 161"/>
                <a:gd name="T9" fmla="*/ 474 h 474"/>
                <a:gd name="T10" fmla="*/ 46 w 161"/>
                <a:gd name="T11" fmla="*/ 0 h 474"/>
                <a:gd name="T12" fmla="*/ 0 w 161"/>
                <a:gd name="T13" fmla="*/ 0 h 474"/>
                <a:gd name="T14" fmla="*/ 113 w 161"/>
                <a:gd name="T15" fmla="*/ 236 h 474"/>
                <a:gd name="T16" fmla="*/ 161 w 161"/>
                <a:gd name="T17" fmla="*/ 236 h 474"/>
                <a:gd name="T18" fmla="*/ 46 w 161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474">
                  <a:moveTo>
                    <a:pt x="46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6" y="474"/>
                  </a:lnTo>
                  <a:lnTo>
                    <a:pt x="46" y="474"/>
                  </a:lnTo>
                  <a:moveTo>
                    <a:pt x="46" y="0"/>
                  </a:moveTo>
                  <a:lnTo>
                    <a:pt x="0" y="0"/>
                  </a:lnTo>
                  <a:lnTo>
                    <a:pt x="113" y="236"/>
                  </a:lnTo>
                  <a:lnTo>
                    <a:pt x="161" y="236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82">
              <a:extLst>
                <a:ext uri="{FF2B5EF4-FFF2-40B4-BE49-F238E27FC236}">
                  <a16:creationId xmlns:a16="http://schemas.microsoft.com/office/drawing/2014/main" id="{11C4D4FE-0140-2B3B-5AF5-033D392FB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8" y="6762751"/>
              <a:ext cx="836613" cy="768350"/>
            </a:xfrm>
            <a:custGeom>
              <a:avLst/>
              <a:gdLst>
                <a:gd name="T0" fmla="*/ 414 w 527"/>
                <a:gd name="T1" fmla="*/ 484 h 484"/>
                <a:gd name="T2" fmla="*/ 0 w 527"/>
                <a:gd name="T3" fmla="*/ 484 h 484"/>
                <a:gd name="T4" fmla="*/ 0 w 527"/>
                <a:gd name="T5" fmla="*/ 0 h 484"/>
                <a:gd name="T6" fmla="*/ 414 w 527"/>
                <a:gd name="T7" fmla="*/ 0 h 484"/>
                <a:gd name="T8" fmla="*/ 527 w 527"/>
                <a:gd name="T9" fmla="*/ 242 h 484"/>
                <a:gd name="T10" fmla="*/ 414 w 527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7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7" y="242"/>
                  </a:lnTo>
                  <a:lnTo>
                    <a:pt x="414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86">
              <a:extLst>
                <a:ext uri="{FF2B5EF4-FFF2-40B4-BE49-F238E27FC236}">
                  <a16:creationId xmlns:a16="http://schemas.microsoft.com/office/drawing/2014/main" id="{DC586CF5-B55E-9D96-09EC-BBAEF6CBF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7146926"/>
              <a:ext cx="250825" cy="377825"/>
            </a:xfrm>
            <a:custGeom>
              <a:avLst/>
              <a:gdLst>
                <a:gd name="T0" fmla="*/ 158 w 158"/>
                <a:gd name="T1" fmla="*/ 0 h 238"/>
                <a:gd name="T2" fmla="*/ 111 w 158"/>
                <a:gd name="T3" fmla="*/ 0 h 238"/>
                <a:gd name="T4" fmla="*/ 0 w 158"/>
                <a:gd name="T5" fmla="*/ 238 h 238"/>
                <a:gd name="T6" fmla="*/ 43 w 158"/>
                <a:gd name="T7" fmla="*/ 238 h 238"/>
                <a:gd name="T8" fmla="*/ 158 w 158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38">
                  <a:moveTo>
                    <a:pt x="158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3" y="23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87">
              <a:extLst>
                <a:ext uri="{FF2B5EF4-FFF2-40B4-BE49-F238E27FC236}">
                  <a16:creationId xmlns:a16="http://schemas.microsoft.com/office/drawing/2014/main" id="{DF13F3FA-4469-2835-D0B9-06EAA589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7146926"/>
              <a:ext cx="250825" cy="377825"/>
            </a:xfrm>
            <a:custGeom>
              <a:avLst/>
              <a:gdLst>
                <a:gd name="T0" fmla="*/ 158 w 158"/>
                <a:gd name="T1" fmla="*/ 0 h 238"/>
                <a:gd name="T2" fmla="*/ 111 w 158"/>
                <a:gd name="T3" fmla="*/ 0 h 238"/>
                <a:gd name="T4" fmla="*/ 0 w 158"/>
                <a:gd name="T5" fmla="*/ 238 h 238"/>
                <a:gd name="T6" fmla="*/ 43 w 158"/>
                <a:gd name="T7" fmla="*/ 238 h 238"/>
                <a:gd name="T8" fmla="*/ 158 w 158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38">
                  <a:moveTo>
                    <a:pt x="158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3" y="238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89">
              <a:extLst>
                <a:ext uri="{FF2B5EF4-FFF2-40B4-BE49-F238E27FC236}">
                  <a16:creationId xmlns:a16="http://schemas.microsoft.com/office/drawing/2014/main" id="{9EE70428-D616-E1ED-8FCA-49F95A4AB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1" y="7146926"/>
              <a:ext cx="755650" cy="377825"/>
            </a:xfrm>
            <a:custGeom>
              <a:avLst/>
              <a:gdLst>
                <a:gd name="T0" fmla="*/ 476 w 476"/>
                <a:gd name="T1" fmla="*/ 0 h 238"/>
                <a:gd name="T2" fmla="*/ 113 w 476"/>
                <a:gd name="T3" fmla="*/ 0 h 238"/>
                <a:gd name="T4" fmla="*/ 0 w 476"/>
                <a:gd name="T5" fmla="*/ 238 h 238"/>
                <a:gd name="T6" fmla="*/ 365 w 476"/>
                <a:gd name="T7" fmla="*/ 238 h 238"/>
                <a:gd name="T8" fmla="*/ 476 w 476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238">
                  <a:moveTo>
                    <a:pt x="476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365" y="238"/>
                  </a:lnTo>
                  <a:lnTo>
                    <a:pt x="4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2">
              <a:extLst>
                <a:ext uri="{FF2B5EF4-FFF2-40B4-BE49-F238E27FC236}">
                  <a16:creationId xmlns:a16="http://schemas.microsoft.com/office/drawing/2014/main" id="{C25C7AE9-EAF7-F93F-FB2F-61D212447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6" y="7146926"/>
              <a:ext cx="246063" cy="377825"/>
            </a:xfrm>
            <a:custGeom>
              <a:avLst/>
              <a:gdLst>
                <a:gd name="T0" fmla="*/ 155 w 155"/>
                <a:gd name="T1" fmla="*/ 0 h 238"/>
                <a:gd name="T2" fmla="*/ 111 w 155"/>
                <a:gd name="T3" fmla="*/ 0 h 238"/>
                <a:gd name="T4" fmla="*/ 0 w 155"/>
                <a:gd name="T5" fmla="*/ 238 h 238"/>
                <a:gd name="T6" fmla="*/ 42 w 155"/>
                <a:gd name="T7" fmla="*/ 238 h 238"/>
                <a:gd name="T8" fmla="*/ 155 w 155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38">
                  <a:moveTo>
                    <a:pt x="155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2" y="23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3">
              <a:extLst>
                <a:ext uri="{FF2B5EF4-FFF2-40B4-BE49-F238E27FC236}">
                  <a16:creationId xmlns:a16="http://schemas.microsoft.com/office/drawing/2014/main" id="{82E2EB36-C3A0-8CB1-02D0-8360B3E9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6" y="7146926"/>
              <a:ext cx="246063" cy="377825"/>
            </a:xfrm>
            <a:custGeom>
              <a:avLst/>
              <a:gdLst>
                <a:gd name="T0" fmla="*/ 155 w 155"/>
                <a:gd name="T1" fmla="*/ 0 h 238"/>
                <a:gd name="T2" fmla="*/ 111 w 155"/>
                <a:gd name="T3" fmla="*/ 0 h 238"/>
                <a:gd name="T4" fmla="*/ 0 w 155"/>
                <a:gd name="T5" fmla="*/ 238 h 238"/>
                <a:gd name="T6" fmla="*/ 42 w 155"/>
                <a:gd name="T7" fmla="*/ 238 h 238"/>
                <a:gd name="T8" fmla="*/ 155 w 155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38">
                  <a:moveTo>
                    <a:pt x="155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2" y="238"/>
                  </a:lnTo>
                  <a:lnTo>
                    <a:pt x="1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5">
              <a:extLst>
                <a:ext uri="{FF2B5EF4-FFF2-40B4-BE49-F238E27FC236}">
                  <a16:creationId xmlns:a16="http://schemas.microsoft.com/office/drawing/2014/main" id="{406286EE-2C63-3163-742D-F9889969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413" y="7146926"/>
              <a:ext cx="752475" cy="377825"/>
            </a:xfrm>
            <a:custGeom>
              <a:avLst/>
              <a:gdLst>
                <a:gd name="T0" fmla="*/ 474 w 474"/>
                <a:gd name="T1" fmla="*/ 0 h 238"/>
                <a:gd name="T2" fmla="*/ 115 w 474"/>
                <a:gd name="T3" fmla="*/ 0 h 238"/>
                <a:gd name="T4" fmla="*/ 0 w 474"/>
                <a:gd name="T5" fmla="*/ 238 h 238"/>
                <a:gd name="T6" fmla="*/ 361 w 474"/>
                <a:gd name="T7" fmla="*/ 238 h 238"/>
                <a:gd name="T8" fmla="*/ 474 w 474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238">
                  <a:moveTo>
                    <a:pt x="474" y="0"/>
                  </a:moveTo>
                  <a:lnTo>
                    <a:pt x="115" y="0"/>
                  </a:lnTo>
                  <a:lnTo>
                    <a:pt x="0" y="238"/>
                  </a:lnTo>
                  <a:lnTo>
                    <a:pt x="361" y="238"/>
                  </a:lnTo>
                  <a:lnTo>
                    <a:pt x="4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98">
              <a:extLst>
                <a:ext uri="{FF2B5EF4-FFF2-40B4-BE49-F238E27FC236}">
                  <a16:creationId xmlns:a16="http://schemas.microsoft.com/office/drawing/2014/main" id="{C615E89B-9546-0FB7-2F3C-B033D5FBE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8" y="7146926"/>
              <a:ext cx="255588" cy="377825"/>
            </a:xfrm>
            <a:custGeom>
              <a:avLst/>
              <a:gdLst>
                <a:gd name="T0" fmla="*/ 161 w 161"/>
                <a:gd name="T1" fmla="*/ 0 h 238"/>
                <a:gd name="T2" fmla="*/ 113 w 161"/>
                <a:gd name="T3" fmla="*/ 0 h 238"/>
                <a:gd name="T4" fmla="*/ 0 w 161"/>
                <a:gd name="T5" fmla="*/ 238 h 238"/>
                <a:gd name="T6" fmla="*/ 46 w 161"/>
                <a:gd name="T7" fmla="*/ 238 h 238"/>
                <a:gd name="T8" fmla="*/ 161 w 161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8">
                  <a:moveTo>
                    <a:pt x="161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46" y="238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99">
              <a:extLst>
                <a:ext uri="{FF2B5EF4-FFF2-40B4-BE49-F238E27FC236}">
                  <a16:creationId xmlns:a16="http://schemas.microsoft.com/office/drawing/2014/main" id="{4386EB08-6726-13E5-BC6C-C258BCBC0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8" y="7146926"/>
              <a:ext cx="255588" cy="377825"/>
            </a:xfrm>
            <a:custGeom>
              <a:avLst/>
              <a:gdLst>
                <a:gd name="T0" fmla="*/ 161 w 161"/>
                <a:gd name="T1" fmla="*/ 0 h 238"/>
                <a:gd name="T2" fmla="*/ 113 w 161"/>
                <a:gd name="T3" fmla="*/ 0 h 238"/>
                <a:gd name="T4" fmla="*/ 0 w 161"/>
                <a:gd name="T5" fmla="*/ 238 h 238"/>
                <a:gd name="T6" fmla="*/ 46 w 161"/>
                <a:gd name="T7" fmla="*/ 238 h 238"/>
                <a:gd name="T8" fmla="*/ 161 w 161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8">
                  <a:moveTo>
                    <a:pt x="161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46" y="238"/>
                  </a:ln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1">
              <a:extLst>
                <a:ext uri="{FF2B5EF4-FFF2-40B4-BE49-F238E27FC236}">
                  <a16:creationId xmlns:a16="http://schemas.microsoft.com/office/drawing/2014/main" id="{814F3EDA-3D29-FD07-0C3C-928801664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88" y="7146926"/>
              <a:ext cx="825500" cy="377825"/>
            </a:xfrm>
            <a:custGeom>
              <a:avLst/>
              <a:gdLst>
                <a:gd name="T0" fmla="*/ 520 w 520"/>
                <a:gd name="T1" fmla="*/ 0 h 238"/>
                <a:gd name="T2" fmla="*/ 0 w 520"/>
                <a:gd name="T3" fmla="*/ 0 h 238"/>
                <a:gd name="T4" fmla="*/ 0 w 520"/>
                <a:gd name="T5" fmla="*/ 238 h 238"/>
                <a:gd name="T6" fmla="*/ 408 w 520"/>
                <a:gd name="T7" fmla="*/ 238 h 238"/>
                <a:gd name="T8" fmla="*/ 520 w 520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238">
                  <a:moveTo>
                    <a:pt x="520" y="0"/>
                  </a:moveTo>
                  <a:lnTo>
                    <a:pt x="0" y="0"/>
                  </a:lnTo>
                  <a:lnTo>
                    <a:pt x="0" y="238"/>
                  </a:lnTo>
                  <a:lnTo>
                    <a:pt x="408" y="238"/>
                  </a:lnTo>
                  <a:lnTo>
                    <a:pt x="5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87">
              <a:extLst>
                <a:ext uri="{FF2B5EF4-FFF2-40B4-BE49-F238E27FC236}">
                  <a16:creationId xmlns:a16="http://schemas.microsoft.com/office/drawing/2014/main" id="{422EB112-4392-84E4-B65D-CB9AEF1D3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25" y="7151688"/>
              <a:ext cx="2832100" cy="382587"/>
            </a:xfrm>
            <a:custGeom>
              <a:avLst/>
              <a:gdLst>
                <a:gd name="T0" fmla="*/ 1784 w 1784"/>
                <a:gd name="T1" fmla="*/ 0 h 241"/>
                <a:gd name="T2" fmla="*/ 0 w 1784"/>
                <a:gd name="T3" fmla="*/ 0 h 241"/>
                <a:gd name="T4" fmla="*/ 0 w 1784"/>
                <a:gd name="T5" fmla="*/ 241 h 241"/>
                <a:gd name="T6" fmla="*/ 1672 w 1784"/>
                <a:gd name="T7" fmla="*/ 241 h 241"/>
                <a:gd name="T8" fmla="*/ 1784 w 1784"/>
                <a:gd name="T9" fmla="*/ 0 h 241"/>
                <a:gd name="T10" fmla="*/ 1784 w 1784"/>
                <a:gd name="T11" fmla="*/ 0 h 241"/>
                <a:gd name="T12" fmla="*/ 1784 w 1784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4" h="241">
                  <a:moveTo>
                    <a:pt x="1784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1672" y="241"/>
                  </a:lnTo>
                  <a:lnTo>
                    <a:pt x="1784" y="0"/>
                  </a:lnTo>
                  <a:moveTo>
                    <a:pt x="1784" y="0"/>
                  </a:moveTo>
                  <a:lnTo>
                    <a:pt x="17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8" name="Subtitle 2">
            <a:extLst>
              <a:ext uri="{FF2B5EF4-FFF2-40B4-BE49-F238E27FC236}">
                <a16:creationId xmlns:a16="http://schemas.microsoft.com/office/drawing/2014/main" id="{8515E9C0-49DC-6857-BCEA-F03627394E35}"/>
              </a:ext>
            </a:extLst>
          </p:cNvPr>
          <p:cNvSpPr txBox="1">
            <a:spLocks/>
          </p:cNvSpPr>
          <p:nvPr/>
        </p:nvSpPr>
        <p:spPr>
          <a:xfrm>
            <a:off x="7396120" y="4865217"/>
            <a:ext cx="4198065" cy="8230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100">
                <a:solidFill>
                  <a:schemeClr val="tx2"/>
                </a:solidFill>
              </a:rPr>
              <a:t>…maximum stay of 48 hours at any one site across district in a 4-week period </a:t>
            </a:r>
            <a:r>
              <a:rPr lang="en-GB" sz="1600">
                <a:solidFill>
                  <a:schemeClr val="tx2"/>
                </a:solidFill>
              </a:rPr>
              <a:t>(i.e. can stay 48 hours at each site in that period)</a:t>
            </a:r>
            <a:endParaRPr lang="en-GB" sz="1800">
              <a:solidFill>
                <a:schemeClr val="tx2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5E46CD9-267A-FE9B-4BF7-54D0CCE5219F}"/>
              </a:ext>
            </a:extLst>
          </p:cNvPr>
          <p:cNvSpPr txBox="1">
            <a:spLocks/>
          </p:cNvSpPr>
          <p:nvPr/>
        </p:nvSpPr>
        <p:spPr>
          <a:xfrm>
            <a:off x="544584" y="3951955"/>
            <a:ext cx="4045091" cy="761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>
                <a:solidFill>
                  <a:schemeClr val="tx2"/>
                </a:solidFill>
              </a:rPr>
              <a:t>Three of current “approved sites” (in Paraparaumu, Waikanae and Ōtaki) no longer available for camping …</a:t>
            </a:r>
          </a:p>
        </p:txBody>
      </p:sp>
      <p:grpSp>
        <p:nvGrpSpPr>
          <p:cNvPr id="9" name="Group 8" descr="arrows sequence to the right">
            <a:extLst>
              <a:ext uri="{FF2B5EF4-FFF2-40B4-BE49-F238E27FC236}">
                <a16:creationId xmlns:a16="http://schemas.microsoft.com/office/drawing/2014/main" id="{8D2B36C4-AC44-C262-B595-C8041CD53C3C}"/>
              </a:ext>
            </a:extLst>
          </p:cNvPr>
          <p:cNvGrpSpPr/>
          <p:nvPr/>
        </p:nvGrpSpPr>
        <p:grpSpPr>
          <a:xfrm>
            <a:off x="4609257" y="3961109"/>
            <a:ext cx="2833687" cy="771524"/>
            <a:chOff x="528638" y="6762751"/>
            <a:chExt cx="2833687" cy="771524"/>
          </a:xfrm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4D7B596-931A-CDC8-677F-E7E32A089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6762751"/>
              <a:ext cx="839788" cy="768350"/>
            </a:xfrm>
            <a:custGeom>
              <a:avLst/>
              <a:gdLst>
                <a:gd name="T0" fmla="*/ 414 w 529"/>
                <a:gd name="T1" fmla="*/ 484 h 484"/>
                <a:gd name="T2" fmla="*/ 0 w 529"/>
                <a:gd name="T3" fmla="*/ 484 h 484"/>
                <a:gd name="T4" fmla="*/ 0 w 529"/>
                <a:gd name="T5" fmla="*/ 0 h 484"/>
                <a:gd name="T6" fmla="*/ 414 w 529"/>
                <a:gd name="T7" fmla="*/ 0 h 484"/>
                <a:gd name="T8" fmla="*/ 529 w 529"/>
                <a:gd name="T9" fmla="*/ 242 h 484"/>
                <a:gd name="T10" fmla="*/ 414 w 529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9" y="242"/>
                  </a:lnTo>
                  <a:lnTo>
                    <a:pt x="414" y="484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3AA0F62F-0D66-4FA0-737C-FF7C01F9B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1" y="6762751"/>
              <a:ext cx="838200" cy="768350"/>
            </a:xfrm>
            <a:custGeom>
              <a:avLst/>
              <a:gdLst>
                <a:gd name="T0" fmla="*/ 415 w 528"/>
                <a:gd name="T1" fmla="*/ 484 h 484"/>
                <a:gd name="T2" fmla="*/ 0 w 528"/>
                <a:gd name="T3" fmla="*/ 484 h 484"/>
                <a:gd name="T4" fmla="*/ 0 w 528"/>
                <a:gd name="T5" fmla="*/ 0 h 484"/>
                <a:gd name="T6" fmla="*/ 415 w 528"/>
                <a:gd name="T7" fmla="*/ 0 h 484"/>
                <a:gd name="T8" fmla="*/ 528 w 528"/>
                <a:gd name="T9" fmla="*/ 242 h 484"/>
                <a:gd name="T10" fmla="*/ 415 w 528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8" h="484">
                  <a:moveTo>
                    <a:pt x="415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5" y="0"/>
                  </a:lnTo>
                  <a:lnTo>
                    <a:pt x="528" y="242"/>
                  </a:lnTo>
                  <a:lnTo>
                    <a:pt x="415" y="484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38D562F0-7ABF-FC9C-0568-38E2E9496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6762751"/>
              <a:ext cx="841375" cy="768350"/>
            </a:xfrm>
            <a:custGeom>
              <a:avLst/>
              <a:gdLst>
                <a:gd name="T0" fmla="*/ 417 w 530"/>
                <a:gd name="T1" fmla="*/ 484 h 484"/>
                <a:gd name="T2" fmla="*/ 0 w 530"/>
                <a:gd name="T3" fmla="*/ 484 h 484"/>
                <a:gd name="T4" fmla="*/ 0 w 530"/>
                <a:gd name="T5" fmla="*/ 0 h 484"/>
                <a:gd name="T6" fmla="*/ 417 w 530"/>
                <a:gd name="T7" fmla="*/ 0 h 484"/>
                <a:gd name="T8" fmla="*/ 530 w 530"/>
                <a:gd name="T9" fmla="*/ 242 h 484"/>
                <a:gd name="T10" fmla="*/ 417 w 530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484">
                  <a:moveTo>
                    <a:pt x="417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7" y="0"/>
                  </a:lnTo>
                  <a:lnTo>
                    <a:pt x="530" y="242"/>
                  </a:lnTo>
                  <a:lnTo>
                    <a:pt x="417" y="484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>
              <a:extLst>
                <a:ext uri="{FF2B5EF4-FFF2-40B4-BE49-F238E27FC236}">
                  <a16:creationId xmlns:a16="http://schemas.microsoft.com/office/drawing/2014/main" id="{60FA0C1A-21B5-ADCD-1D09-A109A1C42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8" y="6762751"/>
              <a:ext cx="836613" cy="768350"/>
            </a:xfrm>
            <a:custGeom>
              <a:avLst/>
              <a:gdLst>
                <a:gd name="T0" fmla="*/ 414 w 527"/>
                <a:gd name="T1" fmla="*/ 484 h 484"/>
                <a:gd name="T2" fmla="*/ 0 w 527"/>
                <a:gd name="T3" fmla="*/ 484 h 484"/>
                <a:gd name="T4" fmla="*/ 0 w 527"/>
                <a:gd name="T5" fmla="*/ 0 h 484"/>
                <a:gd name="T6" fmla="*/ 414 w 527"/>
                <a:gd name="T7" fmla="*/ 0 h 484"/>
                <a:gd name="T8" fmla="*/ 527 w 527"/>
                <a:gd name="T9" fmla="*/ 242 h 484"/>
                <a:gd name="T10" fmla="*/ 414 w 527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7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7" y="242"/>
                  </a:lnTo>
                  <a:lnTo>
                    <a:pt x="414" y="48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6">
              <a:extLst>
                <a:ext uri="{FF2B5EF4-FFF2-40B4-BE49-F238E27FC236}">
                  <a16:creationId xmlns:a16="http://schemas.microsoft.com/office/drawing/2014/main" id="{EFAEB05B-A435-DCA8-1D3A-F54D98165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742" y="7143426"/>
              <a:ext cx="2799184" cy="382587"/>
            </a:xfrm>
            <a:custGeom>
              <a:avLst/>
              <a:gdLst>
                <a:gd name="T0" fmla="*/ 1784 w 1784"/>
                <a:gd name="T1" fmla="*/ 0 h 241"/>
                <a:gd name="T2" fmla="*/ 0 w 1784"/>
                <a:gd name="T3" fmla="*/ 0 h 241"/>
                <a:gd name="T4" fmla="*/ 0 w 1784"/>
                <a:gd name="T5" fmla="*/ 241 h 241"/>
                <a:gd name="T6" fmla="*/ 1672 w 1784"/>
                <a:gd name="T7" fmla="*/ 241 h 241"/>
                <a:gd name="T8" fmla="*/ 1784 w 1784"/>
                <a:gd name="T9" fmla="*/ 0 h 241"/>
                <a:gd name="T10" fmla="*/ 1784 w 1784"/>
                <a:gd name="T11" fmla="*/ 0 h 241"/>
                <a:gd name="T12" fmla="*/ 1784 w 1784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4" h="241">
                  <a:moveTo>
                    <a:pt x="1784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1672" y="241"/>
                  </a:lnTo>
                  <a:lnTo>
                    <a:pt x="1784" y="0"/>
                  </a:lnTo>
                  <a:close/>
                  <a:moveTo>
                    <a:pt x="1784" y="0"/>
                  </a:moveTo>
                  <a:lnTo>
                    <a:pt x="178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4DBBEA03-4AA7-7AAA-81C4-CDA5E62FA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6762751"/>
              <a:ext cx="839788" cy="768350"/>
            </a:xfrm>
            <a:custGeom>
              <a:avLst/>
              <a:gdLst>
                <a:gd name="T0" fmla="*/ 414 w 529"/>
                <a:gd name="T1" fmla="*/ 484 h 484"/>
                <a:gd name="T2" fmla="*/ 0 w 529"/>
                <a:gd name="T3" fmla="*/ 484 h 484"/>
                <a:gd name="T4" fmla="*/ 0 w 529"/>
                <a:gd name="T5" fmla="*/ 0 h 484"/>
                <a:gd name="T6" fmla="*/ 414 w 529"/>
                <a:gd name="T7" fmla="*/ 0 h 484"/>
                <a:gd name="T8" fmla="*/ 529 w 529"/>
                <a:gd name="T9" fmla="*/ 242 h 484"/>
                <a:gd name="T10" fmla="*/ 414 w 529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9" y="242"/>
                  </a:lnTo>
                  <a:lnTo>
                    <a:pt x="414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8F2C297-7E22-A122-F7EC-CAA23B3AF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6188" y="6772276"/>
              <a:ext cx="250825" cy="752475"/>
            </a:xfrm>
            <a:custGeom>
              <a:avLst/>
              <a:gdLst>
                <a:gd name="T0" fmla="*/ 43 w 158"/>
                <a:gd name="T1" fmla="*/ 474 h 474"/>
                <a:gd name="T2" fmla="*/ 0 w 158"/>
                <a:gd name="T3" fmla="*/ 474 h 474"/>
                <a:gd name="T4" fmla="*/ 0 w 158"/>
                <a:gd name="T5" fmla="*/ 474 h 474"/>
                <a:gd name="T6" fmla="*/ 43 w 158"/>
                <a:gd name="T7" fmla="*/ 474 h 474"/>
                <a:gd name="T8" fmla="*/ 43 w 158"/>
                <a:gd name="T9" fmla="*/ 474 h 474"/>
                <a:gd name="T10" fmla="*/ 43 w 158"/>
                <a:gd name="T11" fmla="*/ 0 h 474"/>
                <a:gd name="T12" fmla="*/ 0 w 158"/>
                <a:gd name="T13" fmla="*/ 0 h 474"/>
                <a:gd name="T14" fmla="*/ 111 w 158"/>
                <a:gd name="T15" fmla="*/ 236 h 474"/>
                <a:gd name="T16" fmla="*/ 158 w 158"/>
                <a:gd name="T17" fmla="*/ 236 h 474"/>
                <a:gd name="T18" fmla="*/ 43 w 158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74">
                  <a:moveTo>
                    <a:pt x="43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3" y="474"/>
                  </a:lnTo>
                  <a:lnTo>
                    <a:pt x="43" y="474"/>
                  </a:lnTo>
                  <a:close/>
                  <a:moveTo>
                    <a:pt x="43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8" y="23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0834B1CF-F67F-6BB4-93C7-23D3123E4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6188" y="6772276"/>
              <a:ext cx="250825" cy="752475"/>
            </a:xfrm>
            <a:custGeom>
              <a:avLst/>
              <a:gdLst>
                <a:gd name="T0" fmla="*/ 43 w 158"/>
                <a:gd name="T1" fmla="*/ 474 h 474"/>
                <a:gd name="T2" fmla="*/ 0 w 158"/>
                <a:gd name="T3" fmla="*/ 474 h 474"/>
                <a:gd name="T4" fmla="*/ 0 w 158"/>
                <a:gd name="T5" fmla="*/ 474 h 474"/>
                <a:gd name="T6" fmla="*/ 43 w 158"/>
                <a:gd name="T7" fmla="*/ 474 h 474"/>
                <a:gd name="T8" fmla="*/ 43 w 158"/>
                <a:gd name="T9" fmla="*/ 474 h 474"/>
                <a:gd name="T10" fmla="*/ 43 w 158"/>
                <a:gd name="T11" fmla="*/ 0 h 474"/>
                <a:gd name="T12" fmla="*/ 0 w 158"/>
                <a:gd name="T13" fmla="*/ 0 h 474"/>
                <a:gd name="T14" fmla="*/ 111 w 158"/>
                <a:gd name="T15" fmla="*/ 236 h 474"/>
                <a:gd name="T16" fmla="*/ 158 w 158"/>
                <a:gd name="T17" fmla="*/ 236 h 474"/>
                <a:gd name="T18" fmla="*/ 43 w 158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474">
                  <a:moveTo>
                    <a:pt x="43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3" y="474"/>
                  </a:lnTo>
                  <a:lnTo>
                    <a:pt x="43" y="474"/>
                  </a:lnTo>
                  <a:moveTo>
                    <a:pt x="43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8" y="236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B2DA991-2579-4EC5-9A85-D9539D6C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1" y="6762751"/>
              <a:ext cx="838200" cy="768350"/>
            </a:xfrm>
            <a:custGeom>
              <a:avLst/>
              <a:gdLst>
                <a:gd name="T0" fmla="*/ 415 w 528"/>
                <a:gd name="T1" fmla="*/ 484 h 484"/>
                <a:gd name="T2" fmla="*/ 0 w 528"/>
                <a:gd name="T3" fmla="*/ 484 h 484"/>
                <a:gd name="T4" fmla="*/ 0 w 528"/>
                <a:gd name="T5" fmla="*/ 0 h 484"/>
                <a:gd name="T6" fmla="*/ 415 w 528"/>
                <a:gd name="T7" fmla="*/ 0 h 484"/>
                <a:gd name="T8" fmla="*/ 528 w 528"/>
                <a:gd name="T9" fmla="*/ 242 h 484"/>
                <a:gd name="T10" fmla="*/ 415 w 528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8" h="484">
                  <a:moveTo>
                    <a:pt x="415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5" y="0"/>
                  </a:lnTo>
                  <a:lnTo>
                    <a:pt x="528" y="242"/>
                  </a:lnTo>
                  <a:lnTo>
                    <a:pt x="415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2">
              <a:extLst>
                <a:ext uri="{FF2B5EF4-FFF2-40B4-BE49-F238E27FC236}">
                  <a16:creationId xmlns:a16="http://schemas.microsoft.com/office/drawing/2014/main" id="{4323D099-DCDB-EEC2-4B29-92605664E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376" y="6772276"/>
              <a:ext cx="246063" cy="752475"/>
            </a:xfrm>
            <a:custGeom>
              <a:avLst/>
              <a:gdLst>
                <a:gd name="T0" fmla="*/ 42 w 155"/>
                <a:gd name="T1" fmla="*/ 474 h 474"/>
                <a:gd name="T2" fmla="*/ 0 w 155"/>
                <a:gd name="T3" fmla="*/ 474 h 474"/>
                <a:gd name="T4" fmla="*/ 0 w 155"/>
                <a:gd name="T5" fmla="*/ 474 h 474"/>
                <a:gd name="T6" fmla="*/ 42 w 155"/>
                <a:gd name="T7" fmla="*/ 474 h 474"/>
                <a:gd name="T8" fmla="*/ 42 w 155"/>
                <a:gd name="T9" fmla="*/ 474 h 474"/>
                <a:gd name="T10" fmla="*/ 42 w 155"/>
                <a:gd name="T11" fmla="*/ 0 h 474"/>
                <a:gd name="T12" fmla="*/ 0 w 155"/>
                <a:gd name="T13" fmla="*/ 0 h 474"/>
                <a:gd name="T14" fmla="*/ 111 w 155"/>
                <a:gd name="T15" fmla="*/ 236 h 474"/>
                <a:gd name="T16" fmla="*/ 155 w 155"/>
                <a:gd name="T17" fmla="*/ 236 h 474"/>
                <a:gd name="T18" fmla="*/ 42 w 155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474">
                  <a:moveTo>
                    <a:pt x="42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2" y="474"/>
                  </a:lnTo>
                  <a:lnTo>
                    <a:pt x="42" y="474"/>
                  </a:lnTo>
                  <a:close/>
                  <a:moveTo>
                    <a:pt x="42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5" y="23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3">
              <a:extLst>
                <a:ext uri="{FF2B5EF4-FFF2-40B4-BE49-F238E27FC236}">
                  <a16:creationId xmlns:a16="http://schemas.microsoft.com/office/drawing/2014/main" id="{AFF1D1A6-5725-5937-072F-04CBA4C62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376" y="6772276"/>
              <a:ext cx="246063" cy="752475"/>
            </a:xfrm>
            <a:custGeom>
              <a:avLst/>
              <a:gdLst>
                <a:gd name="T0" fmla="*/ 42 w 155"/>
                <a:gd name="T1" fmla="*/ 474 h 474"/>
                <a:gd name="T2" fmla="*/ 0 w 155"/>
                <a:gd name="T3" fmla="*/ 474 h 474"/>
                <a:gd name="T4" fmla="*/ 0 w 155"/>
                <a:gd name="T5" fmla="*/ 474 h 474"/>
                <a:gd name="T6" fmla="*/ 42 w 155"/>
                <a:gd name="T7" fmla="*/ 474 h 474"/>
                <a:gd name="T8" fmla="*/ 42 w 155"/>
                <a:gd name="T9" fmla="*/ 474 h 474"/>
                <a:gd name="T10" fmla="*/ 42 w 155"/>
                <a:gd name="T11" fmla="*/ 0 h 474"/>
                <a:gd name="T12" fmla="*/ 0 w 155"/>
                <a:gd name="T13" fmla="*/ 0 h 474"/>
                <a:gd name="T14" fmla="*/ 111 w 155"/>
                <a:gd name="T15" fmla="*/ 236 h 474"/>
                <a:gd name="T16" fmla="*/ 155 w 155"/>
                <a:gd name="T17" fmla="*/ 236 h 474"/>
                <a:gd name="T18" fmla="*/ 42 w 155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474">
                  <a:moveTo>
                    <a:pt x="42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2" y="474"/>
                  </a:lnTo>
                  <a:lnTo>
                    <a:pt x="42" y="474"/>
                  </a:lnTo>
                  <a:moveTo>
                    <a:pt x="42" y="0"/>
                  </a:moveTo>
                  <a:lnTo>
                    <a:pt x="0" y="0"/>
                  </a:lnTo>
                  <a:lnTo>
                    <a:pt x="111" y="236"/>
                  </a:lnTo>
                  <a:lnTo>
                    <a:pt x="155" y="236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5">
              <a:extLst>
                <a:ext uri="{FF2B5EF4-FFF2-40B4-BE49-F238E27FC236}">
                  <a16:creationId xmlns:a16="http://schemas.microsoft.com/office/drawing/2014/main" id="{7D5721F9-176C-4FE1-D908-AE83C22CA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6762751"/>
              <a:ext cx="841375" cy="768350"/>
            </a:xfrm>
            <a:custGeom>
              <a:avLst/>
              <a:gdLst>
                <a:gd name="T0" fmla="*/ 417 w 530"/>
                <a:gd name="T1" fmla="*/ 484 h 484"/>
                <a:gd name="T2" fmla="*/ 0 w 530"/>
                <a:gd name="T3" fmla="*/ 484 h 484"/>
                <a:gd name="T4" fmla="*/ 0 w 530"/>
                <a:gd name="T5" fmla="*/ 0 h 484"/>
                <a:gd name="T6" fmla="*/ 417 w 530"/>
                <a:gd name="T7" fmla="*/ 0 h 484"/>
                <a:gd name="T8" fmla="*/ 530 w 530"/>
                <a:gd name="T9" fmla="*/ 242 h 484"/>
                <a:gd name="T10" fmla="*/ 417 w 530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484">
                  <a:moveTo>
                    <a:pt x="417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7" y="0"/>
                  </a:lnTo>
                  <a:lnTo>
                    <a:pt x="530" y="242"/>
                  </a:lnTo>
                  <a:lnTo>
                    <a:pt x="417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8">
              <a:extLst>
                <a:ext uri="{FF2B5EF4-FFF2-40B4-BE49-F238E27FC236}">
                  <a16:creationId xmlns:a16="http://schemas.microsoft.com/office/drawing/2014/main" id="{37CA2CBB-740B-D44E-6D59-AE24706AB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388" y="6772276"/>
              <a:ext cx="255588" cy="752475"/>
            </a:xfrm>
            <a:custGeom>
              <a:avLst/>
              <a:gdLst>
                <a:gd name="T0" fmla="*/ 46 w 161"/>
                <a:gd name="T1" fmla="*/ 474 h 474"/>
                <a:gd name="T2" fmla="*/ 0 w 161"/>
                <a:gd name="T3" fmla="*/ 474 h 474"/>
                <a:gd name="T4" fmla="*/ 0 w 161"/>
                <a:gd name="T5" fmla="*/ 474 h 474"/>
                <a:gd name="T6" fmla="*/ 46 w 161"/>
                <a:gd name="T7" fmla="*/ 474 h 474"/>
                <a:gd name="T8" fmla="*/ 46 w 161"/>
                <a:gd name="T9" fmla="*/ 474 h 474"/>
                <a:gd name="T10" fmla="*/ 46 w 161"/>
                <a:gd name="T11" fmla="*/ 0 h 474"/>
                <a:gd name="T12" fmla="*/ 0 w 161"/>
                <a:gd name="T13" fmla="*/ 0 h 474"/>
                <a:gd name="T14" fmla="*/ 113 w 161"/>
                <a:gd name="T15" fmla="*/ 236 h 474"/>
                <a:gd name="T16" fmla="*/ 161 w 161"/>
                <a:gd name="T17" fmla="*/ 236 h 474"/>
                <a:gd name="T18" fmla="*/ 46 w 161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474">
                  <a:moveTo>
                    <a:pt x="46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6" y="474"/>
                  </a:lnTo>
                  <a:lnTo>
                    <a:pt x="46" y="474"/>
                  </a:lnTo>
                  <a:close/>
                  <a:moveTo>
                    <a:pt x="46" y="0"/>
                  </a:moveTo>
                  <a:lnTo>
                    <a:pt x="0" y="0"/>
                  </a:lnTo>
                  <a:lnTo>
                    <a:pt x="113" y="236"/>
                  </a:lnTo>
                  <a:lnTo>
                    <a:pt x="161" y="23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9">
              <a:extLst>
                <a:ext uri="{FF2B5EF4-FFF2-40B4-BE49-F238E27FC236}">
                  <a16:creationId xmlns:a16="http://schemas.microsoft.com/office/drawing/2014/main" id="{997384C9-FE51-86DF-3678-D3D51C72B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388" y="6772276"/>
              <a:ext cx="255588" cy="752475"/>
            </a:xfrm>
            <a:custGeom>
              <a:avLst/>
              <a:gdLst>
                <a:gd name="T0" fmla="*/ 46 w 161"/>
                <a:gd name="T1" fmla="*/ 474 h 474"/>
                <a:gd name="T2" fmla="*/ 0 w 161"/>
                <a:gd name="T3" fmla="*/ 474 h 474"/>
                <a:gd name="T4" fmla="*/ 0 w 161"/>
                <a:gd name="T5" fmla="*/ 474 h 474"/>
                <a:gd name="T6" fmla="*/ 46 w 161"/>
                <a:gd name="T7" fmla="*/ 474 h 474"/>
                <a:gd name="T8" fmla="*/ 46 w 161"/>
                <a:gd name="T9" fmla="*/ 474 h 474"/>
                <a:gd name="T10" fmla="*/ 46 w 161"/>
                <a:gd name="T11" fmla="*/ 0 h 474"/>
                <a:gd name="T12" fmla="*/ 0 w 161"/>
                <a:gd name="T13" fmla="*/ 0 h 474"/>
                <a:gd name="T14" fmla="*/ 113 w 161"/>
                <a:gd name="T15" fmla="*/ 236 h 474"/>
                <a:gd name="T16" fmla="*/ 161 w 161"/>
                <a:gd name="T17" fmla="*/ 236 h 474"/>
                <a:gd name="T18" fmla="*/ 46 w 161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474">
                  <a:moveTo>
                    <a:pt x="46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46" y="474"/>
                  </a:lnTo>
                  <a:lnTo>
                    <a:pt x="46" y="474"/>
                  </a:lnTo>
                  <a:moveTo>
                    <a:pt x="46" y="0"/>
                  </a:moveTo>
                  <a:lnTo>
                    <a:pt x="0" y="0"/>
                  </a:lnTo>
                  <a:lnTo>
                    <a:pt x="113" y="236"/>
                  </a:lnTo>
                  <a:lnTo>
                    <a:pt x="161" y="236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82">
              <a:extLst>
                <a:ext uri="{FF2B5EF4-FFF2-40B4-BE49-F238E27FC236}">
                  <a16:creationId xmlns:a16="http://schemas.microsoft.com/office/drawing/2014/main" id="{8FC4F5E4-E2EF-D5BD-EA56-02B88AC50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8" y="6762751"/>
              <a:ext cx="836613" cy="768350"/>
            </a:xfrm>
            <a:custGeom>
              <a:avLst/>
              <a:gdLst>
                <a:gd name="T0" fmla="*/ 414 w 527"/>
                <a:gd name="T1" fmla="*/ 484 h 484"/>
                <a:gd name="T2" fmla="*/ 0 w 527"/>
                <a:gd name="T3" fmla="*/ 484 h 484"/>
                <a:gd name="T4" fmla="*/ 0 w 527"/>
                <a:gd name="T5" fmla="*/ 0 h 484"/>
                <a:gd name="T6" fmla="*/ 414 w 527"/>
                <a:gd name="T7" fmla="*/ 0 h 484"/>
                <a:gd name="T8" fmla="*/ 527 w 527"/>
                <a:gd name="T9" fmla="*/ 242 h 484"/>
                <a:gd name="T10" fmla="*/ 414 w 527"/>
                <a:gd name="T1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7" h="484">
                  <a:moveTo>
                    <a:pt x="414" y="484"/>
                  </a:moveTo>
                  <a:lnTo>
                    <a:pt x="0" y="484"/>
                  </a:lnTo>
                  <a:lnTo>
                    <a:pt x="0" y="0"/>
                  </a:lnTo>
                  <a:lnTo>
                    <a:pt x="414" y="0"/>
                  </a:lnTo>
                  <a:lnTo>
                    <a:pt x="527" y="242"/>
                  </a:lnTo>
                  <a:lnTo>
                    <a:pt x="414" y="4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86">
              <a:extLst>
                <a:ext uri="{FF2B5EF4-FFF2-40B4-BE49-F238E27FC236}">
                  <a16:creationId xmlns:a16="http://schemas.microsoft.com/office/drawing/2014/main" id="{B263D911-900A-29E3-7CAB-90CFD460D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7146926"/>
              <a:ext cx="250825" cy="377825"/>
            </a:xfrm>
            <a:custGeom>
              <a:avLst/>
              <a:gdLst>
                <a:gd name="T0" fmla="*/ 158 w 158"/>
                <a:gd name="T1" fmla="*/ 0 h 238"/>
                <a:gd name="T2" fmla="*/ 111 w 158"/>
                <a:gd name="T3" fmla="*/ 0 h 238"/>
                <a:gd name="T4" fmla="*/ 0 w 158"/>
                <a:gd name="T5" fmla="*/ 238 h 238"/>
                <a:gd name="T6" fmla="*/ 43 w 158"/>
                <a:gd name="T7" fmla="*/ 238 h 238"/>
                <a:gd name="T8" fmla="*/ 158 w 158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38">
                  <a:moveTo>
                    <a:pt x="158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3" y="23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87">
              <a:extLst>
                <a:ext uri="{FF2B5EF4-FFF2-40B4-BE49-F238E27FC236}">
                  <a16:creationId xmlns:a16="http://schemas.microsoft.com/office/drawing/2014/main" id="{0F40DD5A-11A6-B891-311F-2EB26DA20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7146926"/>
              <a:ext cx="250825" cy="377825"/>
            </a:xfrm>
            <a:custGeom>
              <a:avLst/>
              <a:gdLst>
                <a:gd name="T0" fmla="*/ 158 w 158"/>
                <a:gd name="T1" fmla="*/ 0 h 238"/>
                <a:gd name="T2" fmla="*/ 111 w 158"/>
                <a:gd name="T3" fmla="*/ 0 h 238"/>
                <a:gd name="T4" fmla="*/ 0 w 158"/>
                <a:gd name="T5" fmla="*/ 238 h 238"/>
                <a:gd name="T6" fmla="*/ 43 w 158"/>
                <a:gd name="T7" fmla="*/ 238 h 238"/>
                <a:gd name="T8" fmla="*/ 158 w 158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38">
                  <a:moveTo>
                    <a:pt x="158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3" y="238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9">
              <a:extLst>
                <a:ext uri="{FF2B5EF4-FFF2-40B4-BE49-F238E27FC236}">
                  <a16:creationId xmlns:a16="http://schemas.microsoft.com/office/drawing/2014/main" id="{0C7E88E2-1414-B4C4-6C44-5C0B42190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1" y="7146926"/>
              <a:ext cx="755650" cy="377825"/>
            </a:xfrm>
            <a:custGeom>
              <a:avLst/>
              <a:gdLst>
                <a:gd name="T0" fmla="*/ 476 w 476"/>
                <a:gd name="T1" fmla="*/ 0 h 238"/>
                <a:gd name="T2" fmla="*/ 113 w 476"/>
                <a:gd name="T3" fmla="*/ 0 h 238"/>
                <a:gd name="T4" fmla="*/ 0 w 476"/>
                <a:gd name="T5" fmla="*/ 238 h 238"/>
                <a:gd name="T6" fmla="*/ 365 w 476"/>
                <a:gd name="T7" fmla="*/ 238 h 238"/>
                <a:gd name="T8" fmla="*/ 476 w 476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238">
                  <a:moveTo>
                    <a:pt x="476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365" y="238"/>
                  </a:lnTo>
                  <a:lnTo>
                    <a:pt x="4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92">
              <a:extLst>
                <a:ext uri="{FF2B5EF4-FFF2-40B4-BE49-F238E27FC236}">
                  <a16:creationId xmlns:a16="http://schemas.microsoft.com/office/drawing/2014/main" id="{938E3132-A393-85C1-8C81-78579B117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6" y="7146926"/>
              <a:ext cx="246063" cy="377825"/>
            </a:xfrm>
            <a:custGeom>
              <a:avLst/>
              <a:gdLst>
                <a:gd name="T0" fmla="*/ 155 w 155"/>
                <a:gd name="T1" fmla="*/ 0 h 238"/>
                <a:gd name="T2" fmla="*/ 111 w 155"/>
                <a:gd name="T3" fmla="*/ 0 h 238"/>
                <a:gd name="T4" fmla="*/ 0 w 155"/>
                <a:gd name="T5" fmla="*/ 238 h 238"/>
                <a:gd name="T6" fmla="*/ 42 w 155"/>
                <a:gd name="T7" fmla="*/ 238 h 238"/>
                <a:gd name="T8" fmla="*/ 155 w 155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38">
                  <a:moveTo>
                    <a:pt x="155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2" y="23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93">
              <a:extLst>
                <a:ext uri="{FF2B5EF4-FFF2-40B4-BE49-F238E27FC236}">
                  <a16:creationId xmlns:a16="http://schemas.microsoft.com/office/drawing/2014/main" id="{8C8B57CF-5D62-AFBC-E1CA-930FD1177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6" y="7146926"/>
              <a:ext cx="246063" cy="377825"/>
            </a:xfrm>
            <a:custGeom>
              <a:avLst/>
              <a:gdLst>
                <a:gd name="T0" fmla="*/ 155 w 155"/>
                <a:gd name="T1" fmla="*/ 0 h 238"/>
                <a:gd name="T2" fmla="*/ 111 w 155"/>
                <a:gd name="T3" fmla="*/ 0 h 238"/>
                <a:gd name="T4" fmla="*/ 0 w 155"/>
                <a:gd name="T5" fmla="*/ 238 h 238"/>
                <a:gd name="T6" fmla="*/ 42 w 155"/>
                <a:gd name="T7" fmla="*/ 238 h 238"/>
                <a:gd name="T8" fmla="*/ 155 w 155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38">
                  <a:moveTo>
                    <a:pt x="155" y="0"/>
                  </a:moveTo>
                  <a:lnTo>
                    <a:pt x="111" y="0"/>
                  </a:lnTo>
                  <a:lnTo>
                    <a:pt x="0" y="238"/>
                  </a:lnTo>
                  <a:lnTo>
                    <a:pt x="42" y="238"/>
                  </a:lnTo>
                  <a:lnTo>
                    <a:pt x="1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95">
              <a:extLst>
                <a:ext uri="{FF2B5EF4-FFF2-40B4-BE49-F238E27FC236}">
                  <a16:creationId xmlns:a16="http://schemas.microsoft.com/office/drawing/2014/main" id="{AD0C3185-6C2F-D06B-B8D9-47474BFF6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413" y="7146926"/>
              <a:ext cx="752475" cy="377825"/>
            </a:xfrm>
            <a:custGeom>
              <a:avLst/>
              <a:gdLst>
                <a:gd name="T0" fmla="*/ 474 w 474"/>
                <a:gd name="T1" fmla="*/ 0 h 238"/>
                <a:gd name="T2" fmla="*/ 115 w 474"/>
                <a:gd name="T3" fmla="*/ 0 h 238"/>
                <a:gd name="T4" fmla="*/ 0 w 474"/>
                <a:gd name="T5" fmla="*/ 238 h 238"/>
                <a:gd name="T6" fmla="*/ 361 w 474"/>
                <a:gd name="T7" fmla="*/ 238 h 238"/>
                <a:gd name="T8" fmla="*/ 474 w 474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238">
                  <a:moveTo>
                    <a:pt x="474" y="0"/>
                  </a:moveTo>
                  <a:lnTo>
                    <a:pt x="115" y="0"/>
                  </a:lnTo>
                  <a:lnTo>
                    <a:pt x="0" y="238"/>
                  </a:lnTo>
                  <a:lnTo>
                    <a:pt x="361" y="238"/>
                  </a:lnTo>
                  <a:lnTo>
                    <a:pt x="4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98">
              <a:extLst>
                <a:ext uri="{FF2B5EF4-FFF2-40B4-BE49-F238E27FC236}">
                  <a16:creationId xmlns:a16="http://schemas.microsoft.com/office/drawing/2014/main" id="{A87BF383-38E4-5790-E3F8-C583E8137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8" y="7146926"/>
              <a:ext cx="255588" cy="377825"/>
            </a:xfrm>
            <a:custGeom>
              <a:avLst/>
              <a:gdLst>
                <a:gd name="T0" fmla="*/ 161 w 161"/>
                <a:gd name="T1" fmla="*/ 0 h 238"/>
                <a:gd name="T2" fmla="*/ 113 w 161"/>
                <a:gd name="T3" fmla="*/ 0 h 238"/>
                <a:gd name="T4" fmla="*/ 0 w 161"/>
                <a:gd name="T5" fmla="*/ 238 h 238"/>
                <a:gd name="T6" fmla="*/ 46 w 161"/>
                <a:gd name="T7" fmla="*/ 238 h 238"/>
                <a:gd name="T8" fmla="*/ 161 w 161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8">
                  <a:moveTo>
                    <a:pt x="161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46" y="238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99">
              <a:extLst>
                <a:ext uri="{FF2B5EF4-FFF2-40B4-BE49-F238E27FC236}">
                  <a16:creationId xmlns:a16="http://schemas.microsoft.com/office/drawing/2014/main" id="{BD860BF5-92C7-7544-F9D4-D0A59BA74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8" y="7146926"/>
              <a:ext cx="255588" cy="377825"/>
            </a:xfrm>
            <a:custGeom>
              <a:avLst/>
              <a:gdLst>
                <a:gd name="T0" fmla="*/ 161 w 161"/>
                <a:gd name="T1" fmla="*/ 0 h 238"/>
                <a:gd name="T2" fmla="*/ 113 w 161"/>
                <a:gd name="T3" fmla="*/ 0 h 238"/>
                <a:gd name="T4" fmla="*/ 0 w 161"/>
                <a:gd name="T5" fmla="*/ 238 h 238"/>
                <a:gd name="T6" fmla="*/ 46 w 161"/>
                <a:gd name="T7" fmla="*/ 238 h 238"/>
                <a:gd name="T8" fmla="*/ 161 w 161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8">
                  <a:moveTo>
                    <a:pt x="161" y="0"/>
                  </a:moveTo>
                  <a:lnTo>
                    <a:pt x="113" y="0"/>
                  </a:lnTo>
                  <a:lnTo>
                    <a:pt x="0" y="238"/>
                  </a:lnTo>
                  <a:lnTo>
                    <a:pt x="46" y="238"/>
                  </a:ln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01">
              <a:extLst>
                <a:ext uri="{FF2B5EF4-FFF2-40B4-BE49-F238E27FC236}">
                  <a16:creationId xmlns:a16="http://schemas.microsoft.com/office/drawing/2014/main" id="{43B99F03-0819-2B59-9FC8-712AF5327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88" y="7146926"/>
              <a:ext cx="825500" cy="377825"/>
            </a:xfrm>
            <a:custGeom>
              <a:avLst/>
              <a:gdLst>
                <a:gd name="T0" fmla="*/ 520 w 520"/>
                <a:gd name="T1" fmla="*/ 0 h 238"/>
                <a:gd name="T2" fmla="*/ 0 w 520"/>
                <a:gd name="T3" fmla="*/ 0 h 238"/>
                <a:gd name="T4" fmla="*/ 0 w 520"/>
                <a:gd name="T5" fmla="*/ 238 h 238"/>
                <a:gd name="T6" fmla="*/ 408 w 520"/>
                <a:gd name="T7" fmla="*/ 238 h 238"/>
                <a:gd name="T8" fmla="*/ 520 w 520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238">
                  <a:moveTo>
                    <a:pt x="520" y="0"/>
                  </a:moveTo>
                  <a:lnTo>
                    <a:pt x="0" y="0"/>
                  </a:lnTo>
                  <a:lnTo>
                    <a:pt x="0" y="238"/>
                  </a:lnTo>
                  <a:lnTo>
                    <a:pt x="408" y="238"/>
                  </a:lnTo>
                  <a:lnTo>
                    <a:pt x="5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87">
              <a:extLst>
                <a:ext uri="{FF2B5EF4-FFF2-40B4-BE49-F238E27FC236}">
                  <a16:creationId xmlns:a16="http://schemas.microsoft.com/office/drawing/2014/main" id="{002BB5E8-54BB-64CB-09B3-84013D85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25" y="7151688"/>
              <a:ext cx="2832100" cy="382587"/>
            </a:xfrm>
            <a:custGeom>
              <a:avLst/>
              <a:gdLst>
                <a:gd name="T0" fmla="*/ 1784 w 1784"/>
                <a:gd name="T1" fmla="*/ 0 h 241"/>
                <a:gd name="T2" fmla="*/ 0 w 1784"/>
                <a:gd name="T3" fmla="*/ 0 h 241"/>
                <a:gd name="T4" fmla="*/ 0 w 1784"/>
                <a:gd name="T5" fmla="*/ 241 h 241"/>
                <a:gd name="T6" fmla="*/ 1672 w 1784"/>
                <a:gd name="T7" fmla="*/ 241 h 241"/>
                <a:gd name="T8" fmla="*/ 1784 w 1784"/>
                <a:gd name="T9" fmla="*/ 0 h 241"/>
                <a:gd name="T10" fmla="*/ 1784 w 1784"/>
                <a:gd name="T11" fmla="*/ 0 h 241"/>
                <a:gd name="T12" fmla="*/ 1784 w 1784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4" h="241">
                  <a:moveTo>
                    <a:pt x="1784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1672" y="241"/>
                  </a:lnTo>
                  <a:lnTo>
                    <a:pt x="1784" y="0"/>
                  </a:lnTo>
                  <a:moveTo>
                    <a:pt x="1784" y="0"/>
                  </a:moveTo>
                  <a:lnTo>
                    <a:pt x="17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8" name="Subtitle 2">
            <a:extLst>
              <a:ext uri="{FF2B5EF4-FFF2-40B4-BE49-F238E27FC236}">
                <a16:creationId xmlns:a16="http://schemas.microsoft.com/office/drawing/2014/main" id="{E536DF98-A2B0-5AE3-F4BD-43B29845A337}"/>
              </a:ext>
            </a:extLst>
          </p:cNvPr>
          <p:cNvSpPr txBox="1">
            <a:spLocks/>
          </p:cNvSpPr>
          <p:nvPr/>
        </p:nvSpPr>
        <p:spPr>
          <a:xfrm>
            <a:off x="7396120" y="3961402"/>
            <a:ext cx="4198065" cy="793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solidFill>
                  <a:schemeClr val="tx2"/>
                </a:solidFill>
              </a:rPr>
              <a:t>…replaced with five additional “restricted sites” (including one for tenting only) across the district</a:t>
            </a:r>
          </a:p>
        </p:txBody>
      </p:sp>
    </p:spTree>
    <p:extLst>
      <p:ext uri="{BB962C8B-B14F-4D97-AF65-F5344CB8AC3E}">
        <p14:creationId xmlns:p14="http://schemas.microsoft.com/office/powerpoint/2010/main" val="3320037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4FE19F3-DEE8-4D00-0234-4E34B062F9E5}"/>
              </a:ext>
            </a:extLst>
          </p:cNvPr>
          <p:cNvSpPr/>
          <p:nvPr/>
        </p:nvSpPr>
        <p:spPr>
          <a:xfrm>
            <a:off x="4057012" y="3447305"/>
            <a:ext cx="3264377" cy="219903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2E052-22CC-5E24-73AB-B3902F88CE51}"/>
              </a:ext>
            </a:extLst>
          </p:cNvPr>
          <p:cNvSpPr/>
          <p:nvPr/>
        </p:nvSpPr>
        <p:spPr>
          <a:xfrm>
            <a:off x="617947" y="3424634"/>
            <a:ext cx="3264377" cy="219903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D5403C-7DA3-2933-3FAB-8D8D276E294D}"/>
              </a:ext>
            </a:extLst>
          </p:cNvPr>
          <p:cNvSpPr/>
          <p:nvPr/>
        </p:nvSpPr>
        <p:spPr>
          <a:xfrm>
            <a:off x="4057013" y="1112716"/>
            <a:ext cx="3264377" cy="219903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81ED27-BEB1-FEE1-59D4-CDD640961601}"/>
              </a:ext>
            </a:extLst>
          </p:cNvPr>
          <p:cNvSpPr/>
          <p:nvPr/>
        </p:nvSpPr>
        <p:spPr>
          <a:xfrm>
            <a:off x="617948" y="1112716"/>
            <a:ext cx="3264377" cy="219903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86403A-2567-989F-3105-54C3BA4AB2A4}"/>
              </a:ext>
            </a:extLst>
          </p:cNvPr>
          <p:cNvSpPr/>
          <p:nvPr/>
        </p:nvSpPr>
        <p:spPr>
          <a:xfrm>
            <a:off x="0" y="5819563"/>
            <a:ext cx="12192000" cy="10001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80A7F-A985-9EAA-AAE1-F3087508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197698"/>
            <a:ext cx="11017871" cy="779463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NZ" sz="3600" b="1">
                <a:solidFill>
                  <a:schemeClr val="bg1"/>
                </a:solidFill>
              </a:rPr>
              <a:t>Site restrictions and prohibitions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D9318-30A4-4C2A-3AFB-58A5FD034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676" y="1720084"/>
            <a:ext cx="3940563" cy="113723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Maximum stay of 48 hours at any one site across district in a 4-week period (i.e. can stay 48 hours at each site in that period)</a:t>
            </a:r>
          </a:p>
        </p:txBody>
      </p:sp>
      <p:pic>
        <p:nvPicPr>
          <p:cNvPr id="6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94F63E61-BABA-485C-6DE6-6D793E6C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979" y="5917297"/>
            <a:ext cx="1911927" cy="88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E001713-2E85-CA28-9FD2-1CA29DDDD9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33845" r="23163" b="36830"/>
          <a:stretch/>
        </p:blipFill>
        <p:spPr>
          <a:xfrm>
            <a:off x="7305966" y="5977403"/>
            <a:ext cx="2101421" cy="76259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243577-128F-7275-6334-9D42CCC9ED04}"/>
              </a:ext>
            </a:extLst>
          </p:cNvPr>
          <p:cNvCxnSpPr>
            <a:cxnSpLocks/>
          </p:cNvCxnSpPr>
          <p:nvPr/>
        </p:nvCxnSpPr>
        <p:spPr>
          <a:xfrm>
            <a:off x="9698491" y="5957457"/>
            <a:ext cx="0" cy="78201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CA215BC-13D2-BD24-0184-C42AA1F77CCE}"/>
              </a:ext>
            </a:extLst>
          </p:cNvPr>
          <p:cNvSpPr txBox="1"/>
          <p:nvPr/>
        </p:nvSpPr>
        <p:spPr>
          <a:xfrm>
            <a:off x="4075377" y="3507645"/>
            <a:ext cx="3183358" cy="1766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of the restricted sites with supporting facilities are proposed to permit </a:t>
            </a:r>
            <a:r>
              <a:rPr lang="en-NZ" sz="1600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</a:t>
            </a:r>
            <a:r>
              <a:rPr lang="en-NZ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self-contained freedom camping.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16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site on the Te </a:t>
            </a:r>
            <a:r>
              <a:rPr lang="en-NZ" sz="1600" kern="100" dirty="0" err="1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Araroa</a:t>
            </a:r>
            <a:r>
              <a:rPr lang="en-NZ" sz="16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Trail is proposed for tenting only.</a:t>
            </a:r>
            <a:endParaRPr lang="en-NZ" sz="1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2D827-F510-7E91-5997-B4C634387E68}"/>
              </a:ext>
            </a:extLst>
          </p:cNvPr>
          <p:cNvSpPr txBox="1"/>
          <p:nvPr/>
        </p:nvSpPr>
        <p:spPr>
          <a:xfrm>
            <a:off x="716458" y="1234332"/>
            <a:ext cx="2964733" cy="873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16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Freedom camping is proposed to be </a:t>
            </a:r>
            <a:r>
              <a:rPr lang="en-NZ" sz="1600" u="sng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prohibited</a:t>
            </a:r>
            <a:r>
              <a:rPr lang="en-NZ" sz="16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across </a:t>
            </a:r>
            <a:r>
              <a:rPr lang="en-NZ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town centres and over 30 other sites.</a:t>
            </a:r>
            <a:endParaRPr lang="en-NZ" sz="1600" u="sng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6E5356-E6F4-9B28-FDB4-3A29006C8D4A}"/>
              </a:ext>
            </a:extLst>
          </p:cNvPr>
          <p:cNvSpPr txBox="1"/>
          <p:nvPr/>
        </p:nvSpPr>
        <p:spPr>
          <a:xfrm>
            <a:off x="4122608" y="1234332"/>
            <a:ext cx="3088897" cy="150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 restricted sites are  proposed.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</a:t>
            </a:r>
            <a:r>
              <a:rPr lang="en-NZ" sz="1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these are not in reserves and will form part of </a:t>
            </a:r>
            <a:r>
              <a:rPr lang="en-NZ" sz="16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proposed bylaw.</a:t>
            </a:r>
            <a:endParaRPr lang="en-NZ" sz="1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9DFD1F-1E7B-C82F-B5CD-4A64BACA2323}"/>
              </a:ext>
            </a:extLst>
          </p:cNvPr>
          <p:cNvSpPr txBox="1"/>
          <p:nvPr/>
        </p:nvSpPr>
        <p:spPr>
          <a:xfrm>
            <a:off x="653376" y="3507645"/>
            <a:ext cx="3193517" cy="2030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NZ" sz="1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restricted sites are in reserves that have no Reserve Management Plan (RMP) or would be in contradiction to it.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will seek </a:t>
            </a:r>
            <a:r>
              <a:rPr lang="en-NZ" sz="1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Council resolution to allow camping until the RMP process </a:t>
            </a:r>
            <a:r>
              <a:rPr lang="en-NZ" sz="16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aligns.</a:t>
            </a:r>
            <a:endParaRPr lang="en-NZ" sz="1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7E7E9EA-8E78-4973-3C43-654805D5CA7C}"/>
              </a:ext>
            </a:extLst>
          </p:cNvPr>
          <p:cNvSpPr txBox="1">
            <a:spLocks/>
          </p:cNvSpPr>
          <p:nvPr/>
        </p:nvSpPr>
        <p:spPr>
          <a:xfrm>
            <a:off x="7561674" y="2979705"/>
            <a:ext cx="3940563" cy="8898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>
                <a:solidFill>
                  <a:schemeClr val="tx2"/>
                </a:solidFill>
              </a:rPr>
              <a:t>Most sites restricted to maximum vehicle length of 8m (2 sites have 10m)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1A25D0E-5ED0-F8A0-A93F-D55AF8A1116B}"/>
              </a:ext>
            </a:extLst>
          </p:cNvPr>
          <p:cNvSpPr txBox="1">
            <a:spLocks/>
          </p:cNvSpPr>
          <p:nvPr/>
        </p:nvSpPr>
        <p:spPr>
          <a:xfrm>
            <a:off x="7561674" y="1173861"/>
            <a:ext cx="3940563" cy="4522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>
                <a:solidFill>
                  <a:schemeClr val="tx2"/>
                </a:solidFill>
              </a:rPr>
              <a:t>PROPOSED RESTRICTIONS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F05980E1-831E-D7DE-5C52-B52E164697A1}"/>
              </a:ext>
            </a:extLst>
          </p:cNvPr>
          <p:cNvSpPr txBox="1">
            <a:spLocks/>
          </p:cNvSpPr>
          <p:nvPr/>
        </p:nvSpPr>
        <p:spPr>
          <a:xfrm>
            <a:off x="7561674" y="3991951"/>
            <a:ext cx="3940563" cy="8898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>
                <a:solidFill>
                  <a:schemeClr val="tx2"/>
                </a:solidFill>
              </a:rPr>
              <a:t>Self-contained or not self-contained vehicles dependent on restrictions specific to site</a:t>
            </a:r>
          </a:p>
        </p:txBody>
      </p:sp>
    </p:spTree>
    <p:extLst>
      <p:ext uri="{BB962C8B-B14F-4D97-AF65-F5344CB8AC3E}">
        <p14:creationId xmlns:p14="http://schemas.microsoft.com/office/powerpoint/2010/main" val="121118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ADEA14-37CB-1FBE-800A-BA927A69407F}"/>
              </a:ext>
            </a:extLst>
          </p:cNvPr>
          <p:cNvSpPr/>
          <p:nvPr/>
        </p:nvSpPr>
        <p:spPr>
          <a:xfrm>
            <a:off x="616904" y="1133918"/>
            <a:ext cx="3264377" cy="219903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28A579-B534-A519-0909-F82D019FF736}"/>
              </a:ext>
            </a:extLst>
          </p:cNvPr>
          <p:cNvSpPr/>
          <p:nvPr/>
        </p:nvSpPr>
        <p:spPr>
          <a:xfrm>
            <a:off x="630208" y="3446204"/>
            <a:ext cx="3264377" cy="219903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751B28-285A-EEEC-33C7-C6A4475089D7}"/>
              </a:ext>
            </a:extLst>
          </p:cNvPr>
          <p:cNvSpPr/>
          <p:nvPr/>
        </p:nvSpPr>
        <p:spPr>
          <a:xfrm>
            <a:off x="3994995" y="3429000"/>
            <a:ext cx="3264377" cy="219903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A6D12F-8302-6AA3-9A3D-063AD4E9B700}"/>
              </a:ext>
            </a:extLst>
          </p:cNvPr>
          <p:cNvSpPr/>
          <p:nvPr/>
        </p:nvSpPr>
        <p:spPr>
          <a:xfrm>
            <a:off x="3994996" y="1139633"/>
            <a:ext cx="3264377" cy="219903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86403A-2567-989F-3105-54C3BA4AB2A4}"/>
              </a:ext>
            </a:extLst>
          </p:cNvPr>
          <p:cNvSpPr/>
          <p:nvPr/>
        </p:nvSpPr>
        <p:spPr>
          <a:xfrm>
            <a:off x="0" y="5857875"/>
            <a:ext cx="12192000" cy="10001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80A7F-A985-9EAA-AAE1-F3087508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197698"/>
            <a:ext cx="11017871" cy="779463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NZ" sz="3600" b="1">
                <a:solidFill>
                  <a:schemeClr val="bg1"/>
                </a:solidFill>
              </a:rPr>
              <a:t>Roadside and town centre restrictions and prohibitions</a:t>
            </a:r>
          </a:p>
        </p:txBody>
      </p:sp>
      <p:pic>
        <p:nvPicPr>
          <p:cNvPr id="6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94F63E61-BABA-485C-6DE6-6D793E6C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979" y="5917297"/>
            <a:ext cx="1911927" cy="88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E001713-2E85-CA28-9FD2-1CA29DDDD9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33845" r="23163" b="36830"/>
          <a:stretch/>
        </p:blipFill>
        <p:spPr>
          <a:xfrm>
            <a:off x="7305966" y="5977403"/>
            <a:ext cx="2101421" cy="76259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243577-128F-7275-6334-9D42CCC9ED04}"/>
              </a:ext>
            </a:extLst>
          </p:cNvPr>
          <p:cNvCxnSpPr>
            <a:cxnSpLocks/>
          </p:cNvCxnSpPr>
          <p:nvPr/>
        </p:nvCxnSpPr>
        <p:spPr>
          <a:xfrm>
            <a:off x="9698491" y="5957457"/>
            <a:ext cx="0" cy="78201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CA215BC-13D2-BD24-0184-C42AA1F77CCE}"/>
              </a:ext>
            </a:extLst>
          </p:cNvPr>
          <p:cNvSpPr txBox="1"/>
          <p:nvPr/>
        </p:nvSpPr>
        <p:spPr>
          <a:xfrm>
            <a:off x="3994995" y="3446204"/>
            <a:ext cx="3230656" cy="113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Self-contained freedom camping on residential streets where the speed limit is less than 80km/ hour is </a:t>
            </a:r>
            <a:r>
              <a:rPr lang="en-NZ" sz="1600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permitted</a:t>
            </a:r>
            <a:r>
              <a:rPr lang="en-NZ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if you can park safely.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2D827-F510-7E91-5997-B4C634387E68}"/>
              </a:ext>
            </a:extLst>
          </p:cNvPr>
          <p:cNvSpPr txBox="1"/>
          <p:nvPr/>
        </p:nvSpPr>
        <p:spPr>
          <a:xfrm>
            <a:off x="630208" y="1173861"/>
            <a:ext cx="3230656" cy="1400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 the Freedom Camping Act Self-contained freedom camping is </a:t>
            </a:r>
            <a:r>
              <a:rPr lang="en-NZ" sz="1600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permitted</a:t>
            </a:r>
            <a:r>
              <a:rPr lang="en-NZ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at any location within </a:t>
            </a:r>
            <a:r>
              <a:rPr lang="en-NZ" sz="16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200m of a formed road or beach unless restricted or prohibited.</a:t>
            </a:r>
            <a:endParaRPr lang="en-NZ" sz="1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5AF2CC-907F-9A1A-259C-8A49C26B28DB}"/>
              </a:ext>
            </a:extLst>
          </p:cNvPr>
          <p:cNvSpPr txBox="1"/>
          <p:nvPr/>
        </p:nvSpPr>
        <p:spPr>
          <a:xfrm>
            <a:off x="689763" y="3446204"/>
            <a:ext cx="3090385" cy="1664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1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Freedom camping is </a:t>
            </a:r>
            <a:r>
              <a:rPr lang="en-NZ" sz="1600" u="sng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prohibited</a:t>
            </a:r>
            <a:r>
              <a:rPr lang="en-NZ" sz="1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on roads where the speed limit is 80km/hour or greater </a:t>
            </a:r>
            <a:r>
              <a:rPr lang="en-NZ" sz="1600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unless</a:t>
            </a:r>
            <a:r>
              <a:rPr lang="en-NZ" sz="1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you can park safely on the road margin clear of the formed carriageway.</a:t>
            </a:r>
            <a:endParaRPr lang="en-NZ" sz="105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6E5356-E6F4-9B28-FDB4-3A29006C8D4A}"/>
              </a:ext>
            </a:extLst>
          </p:cNvPr>
          <p:cNvSpPr txBox="1"/>
          <p:nvPr/>
        </p:nvSpPr>
        <p:spPr>
          <a:xfrm>
            <a:off x="4027550" y="1116126"/>
            <a:ext cx="3165102" cy="1400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1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propose to </a:t>
            </a:r>
            <a:r>
              <a:rPr lang="en-NZ" sz="1600" u="sng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prohibit</a:t>
            </a:r>
            <a:r>
              <a:rPr lang="en-NZ" sz="1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freedom camping in “mixed use”, “metropolitan centre”,  “town centre” and “local centre” zones under the Operative District Plan. </a:t>
            </a:r>
            <a:endParaRPr lang="en-NZ" sz="1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92C76E-E68F-2976-5AA9-0DC9D9B4E0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100" y="3813917"/>
            <a:ext cx="2886138" cy="1801927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54146428-B3C3-A2C5-483A-EEC028A5ED42}"/>
              </a:ext>
            </a:extLst>
          </p:cNvPr>
          <p:cNvSpPr txBox="1">
            <a:spLocks/>
          </p:cNvSpPr>
          <p:nvPr/>
        </p:nvSpPr>
        <p:spPr>
          <a:xfrm>
            <a:off x="7561674" y="1173861"/>
            <a:ext cx="3940563" cy="4522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>
                <a:solidFill>
                  <a:schemeClr val="tx2"/>
                </a:solidFill>
              </a:rPr>
              <a:t>PROPOSED RESTRICTIONS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C1A030D-C800-8D5E-DA4A-060C28C9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676" y="1720084"/>
            <a:ext cx="3940563" cy="113723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Maximum stay of 48 hours at any one site across district in a 4-week period (i.e. can stay 48 hours at each site in that period)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D512495-1BB9-1627-91B1-AD4DF7F73E3C}"/>
              </a:ext>
            </a:extLst>
          </p:cNvPr>
          <p:cNvSpPr txBox="1">
            <a:spLocks/>
          </p:cNvSpPr>
          <p:nvPr/>
        </p:nvSpPr>
        <p:spPr>
          <a:xfrm>
            <a:off x="7574952" y="3009580"/>
            <a:ext cx="3927285" cy="677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>
                <a:solidFill>
                  <a:schemeClr val="tx2"/>
                </a:solidFill>
              </a:rPr>
              <a:t>No maximum vehicle length if can park safely</a:t>
            </a:r>
          </a:p>
        </p:txBody>
      </p:sp>
    </p:spTree>
    <p:extLst>
      <p:ext uri="{BB962C8B-B14F-4D97-AF65-F5344CB8AC3E}">
        <p14:creationId xmlns:p14="http://schemas.microsoft.com/office/powerpoint/2010/main" val="24723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A8E4BB1A-F368-24A5-438B-651693629B93}"/>
              </a:ext>
            </a:extLst>
          </p:cNvPr>
          <p:cNvSpPr/>
          <p:nvPr/>
        </p:nvSpPr>
        <p:spPr>
          <a:xfrm>
            <a:off x="7168188" y="3483722"/>
            <a:ext cx="1056026" cy="10333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 b="1">
              <a:solidFill>
                <a:schemeClr val="tx2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33BCB39-78AE-0126-4D84-F0FF75435C79}"/>
              </a:ext>
            </a:extLst>
          </p:cNvPr>
          <p:cNvSpPr/>
          <p:nvPr/>
        </p:nvSpPr>
        <p:spPr>
          <a:xfrm>
            <a:off x="6495667" y="4726278"/>
            <a:ext cx="1064302" cy="1000125"/>
          </a:xfrm>
          <a:prstGeom prst="ellipse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86403A-2567-989F-3105-54C3BA4AB2A4}"/>
              </a:ext>
            </a:extLst>
          </p:cNvPr>
          <p:cNvSpPr/>
          <p:nvPr/>
        </p:nvSpPr>
        <p:spPr>
          <a:xfrm>
            <a:off x="0" y="5857875"/>
            <a:ext cx="12192000" cy="10001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80A7F-A985-9EAA-AAE1-F3087508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118006"/>
            <a:ext cx="10786911" cy="779463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Implementation</a:t>
            </a:r>
          </a:p>
        </p:txBody>
      </p:sp>
      <p:pic>
        <p:nvPicPr>
          <p:cNvPr id="6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94F63E61-BABA-485C-6DE6-6D793E6C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979" y="5917297"/>
            <a:ext cx="1911927" cy="88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E001713-2E85-CA28-9FD2-1CA29DDDD9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33845" r="23163" b="36830"/>
          <a:stretch/>
        </p:blipFill>
        <p:spPr>
          <a:xfrm>
            <a:off x="7305966" y="5977403"/>
            <a:ext cx="2101421" cy="76259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243577-128F-7275-6334-9D42CCC9ED04}"/>
              </a:ext>
            </a:extLst>
          </p:cNvPr>
          <p:cNvCxnSpPr>
            <a:cxnSpLocks/>
          </p:cNvCxnSpPr>
          <p:nvPr/>
        </p:nvCxnSpPr>
        <p:spPr>
          <a:xfrm>
            <a:off x="9698491" y="5957457"/>
            <a:ext cx="0" cy="78201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 descr="bars with pointed ends">
            <a:extLst>
              <a:ext uri="{FF2B5EF4-FFF2-40B4-BE49-F238E27FC236}">
                <a16:creationId xmlns:a16="http://schemas.microsoft.com/office/drawing/2014/main" id="{D4523B16-356D-93DF-1282-4E8CE63BC06E}"/>
              </a:ext>
            </a:extLst>
          </p:cNvPr>
          <p:cNvGrpSpPr/>
          <p:nvPr/>
        </p:nvGrpSpPr>
        <p:grpSpPr>
          <a:xfrm>
            <a:off x="590549" y="1059955"/>
            <a:ext cx="7772400" cy="4620342"/>
            <a:chOff x="350838" y="430763"/>
            <a:chExt cx="2552700" cy="1406672"/>
          </a:xfrm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B5F59782-203A-2864-81FE-9F3F87EDD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430763"/>
              <a:ext cx="2552700" cy="320675"/>
            </a:xfrm>
            <a:custGeom>
              <a:avLst/>
              <a:gdLst>
                <a:gd name="T0" fmla="*/ 997 w 1139"/>
                <a:gd name="T1" fmla="*/ 202 h 202"/>
                <a:gd name="T2" fmla="*/ 0 w 1139"/>
                <a:gd name="T3" fmla="*/ 202 h 202"/>
                <a:gd name="T4" fmla="*/ 0 w 1139"/>
                <a:gd name="T5" fmla="*/ 0 h 202"/>
                <a:gd name="T6" fmla="*/ 997 w 1139"/>
                <a:gd name="T7" fmla="*/ 0 h 202"/>
                <a:gd name="T8" fmla="*/ 1139 w 1139"/>
                <a:gd name="T9" fmla="*/ 100 h 202"/>
                <a:gd name="T10" fmla="*/ 997 w 1139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9" h="202">
                  <a:moveTo>
                    <a:pt x="997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997" y="0"/>
                  </a:lnTo>
                  <a:lnTo>
                    <a:pt x="1139" y="100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Basic implementation tools for safe, practical sites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Appropriately sized marked out vehicle spaces to match motorhome size limits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Adequate turning space for safe vehicle </a:t>
              </a:r>
              <a:r>
                <a:rPr lang="en-NZ" sz="1600" dirty="0">
                  <a:solidFill>
                    <a:schemeClr val="bg1"/>
                  </a:solidFill>
                </a:rPr>
                <a:t>manoeuvrability.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Clear signage on where to park with links to other useful information.</a:t>
              </a:r>
            </a:p>
            <a:p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9FBFC8F-19B5-81AD-8ADE-311D9096C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788988"/>
              <a:ext cx="2375865" cy="275439"/>
            </a:xfrm>
            <a:custGeom>
              <a:avLst/>
              <a:gdLst>
                <a:gd name="T0" fmla="*/ 812 w 953"/>
                <a:gd name="T1" fmla="*/ 202 h 202"/>
                <a:gd name="T2" fmla="*/ 0 w 953"/>
                <a:gd name="T3" fmla="*/ 202 h 202"/>
                <a:gd name="T4" fmla="*/ 0 w 953"/>
                <a:gd name="T5" fmla="*/ 0 h 202"/>
                <a:gd name="T6" fmla="*/ 812 w 953"/>
                <a:gd name="T7" fmla="*/ 0 h 202"/>
                <a:gd name="T8" fmla="*/ 953 w 953"/>
                <a:gd name="T9" fmla="*/ 102 h 202"/>
                <a:gd name="T10" fmla="*/ 812 w 953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3" h="202">
                  <a:moveTo>
                    <a:pt x="812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12" y="0"/>
                  </a:lnTo>
                  <a:lnTo>
                    <a:pt x="953" y="102"/>
                  </a:lnTo>
                  <a:lnTo>
                    <a:pt x="812" y="2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Implementation costs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</a:rPr>
                <a:t>Based on above basic tools, average cost of $1k-$1.5k per restricted site.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</a:rPr>
                <a:t>The work of compliance officers is covered by existing regulatory budget.</a:t>
              </a: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76426820-945A-2E52-A353-FCB1C7CEA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1561996"/>
              <a:ext cx="1893968" cy="275439"/>
            </a:xfrm>
            <a:custGeom>
              <a:avLst/>
              <a:gdLst>
                <a:gd name="T0" fmla="*/ 626 w 768"/>
                <a:gd name="T1" fmla="*/ 203 h 203"/>
                <a:gd name="T2" fmla="*/ 0 w 768"/>
                <a:gd name="T3" fmla="*/ 203 h 203"/>
                <a:gd name="T4" fmla="*/ 0 w 768"/>
                <a:gd name="T5" fmla="*/ 0 h 203"/>
                <a:gd name="T6" fmla="*/ 626 w 768"/>
                <a:gd name="T7" fmla="*/ 0 h 203"/>
                <a:gd name="T8" fmla="*/ 768 w 768"/>
                <a:gd name="T9" fmla="*/ 102 h 203"/>
                <a:gd name="T10" fmla="*/ 626 w 768"/>
                <a:gd name="T1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" h="203">
                  <a:moveTo>
                    <a:pt x="626" y="203"/>
                  </a:moveTo>
                  <a:lnTo>
                    <a:pt x="0" y="203"/>
                  </a:lnTo>
                  <a:lnTo>
                    <a:pt x="0" y="0"/>
                  </a:lnTo>
                  <a:lnTo>
                    <a:pt x="626" y="0"/>
                  </a:lnTo>
                  <a:lnTo>
                    <a:pt x="768" y="102"/>
                  </a:lnTo>
                  <a:lnTo>
                    <a:pt x="626" y="2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Other implementation measures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Potential for in-house booking system if pressures remain.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Supporting infrastructure e.g. upgraded dump station.</a:t>
              </a:r>
            </a:p>
            <a:p>
              <a:endParaRPr lang="en-US" sz="1600" dirty="0">
                <a:solidFill>
                  <a:schemeClr val="tx2"/>
                </a:solidFill>
              </a:endParaRPr>
            </a:p>
            <a:p>
              <a:endParaRPr lang="en-US" sz="1600" dirty="0">
                <a:solidFill>
                  <a:schemeClr val="tx2"/>
                </a:solidFill>
              </a:endParaRPr>
            </a:p>
            <a:p>
              <a:endParaRPr lang="en-US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C0D16712-9961-E422-8579-7920C050F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1099206"/>
              <a:ext cx="2114201" cy="429707"/>
            </a:xfrm>
            <a:custGeom>
              <a:avLst/>
              <a:gdLst>
                <a:gd name="T0" fmla="*/ 440 w 582"/>
                <a:gd name="T1" fmla="*/ 202 h 202"/>
                <a:gd name="T2" fmla="*/ 0 w 582"/>
                <a:gd name="T3" fmla="*/ 202 h 202"/>
                <a:gd name="T4" fmla="*/ 0 w 582"/>
                <a:gd name="T5" fmla="*/ 0 h 202"/>
                <a:gd name="T6" fmla="*/ 440 w 582"/>
                <a:gd name="T7" fmla="*/ 0 h 202"/>
                <a:gd name="T8" fmla="*/ 582 w 582"/>
                <a:gd name="T9" fmla="*/ 100 h 202"/>
                <a:gd name="T10" fmla="*/ 440 w 582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2" h="202">
                  <a:moveTo>
                    <a:pt x="440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440" y="0"/>
                  </a:lnTo>
                  <a:lnTo>
                    <a:pt x="582" y="100"/>
                  </a:lnTo>
                  <a:lnTo>
                    <a:pt x="440" y="2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Competing uses 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</a:rPr>
                <a:t>No differentiation between freedom camping provisions for </a:t>
              </a:r>
            </a:p>
            <a:p>
              <a:pPr marL="177800" indent="-177800"/>
              <a:r>
                <a:rPr lang="en-US" sz="1600" dirty="0">
                  <a:solidFill>
                    <a:schemeClr val="tx2"/>
                  </a:solidFill>
                </a:rPr>
                <a:t>     locals vs non-locals so as to enable equal opportunities. 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</a:rPr>
                <a:t>A permit system could be costly / difficult to administer. 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</a:rPr>
                <a:t>Exceptions to restrictions for e.g. overnight fishing.</a:t>
              </a:r>
            </a:p>
            <a:p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628D277B-0692-07B6-FA3E-9403CDA17942}"/>
              </a:ext>
            </a:extLst>
          </p:cNvPr>
          <p:cNvSpPr/>
          <p:nvPr/>
        </p:nvSpPr>
        <p:spPr>
          <a:xfrm>
            <a:off x="7935170" y="2306674"/>
            <a:ext cx="1064302" cy="10001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 b="1">
              <a:solidFill>
                <a:schemeClr val="tx2"/>
              </a:solidFill>
            </a:endParaRPr>
          </a:p>
        </p:txBody>
      </p:sp>
      <p:pic>
        <p:nvPicPr>
          <p:cNvPr id="8" name="Graphic 7" descr="Dollar with solid fill">
            <a:extLst>
              <a:ext uri="{FF2B5EF4-FFF2-40B4-BE49-F238E27FC236}">
                <a16:creationId xmlns:a16="http://schemas.microsoft.com/office/drawing/2014/main" id="{308A9EA6-1018-FD42-B285-F773CEADA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10121" y="2334031"/>
            <a:ext cx="914400" cy="914400"/>
          </a:xfrm>
          <a:prstGeom prst="rect">
            <a:avLst/>
          </a:prstGeom>
        </p:spPr>
      </p:pic>
      <p:pic>
        <p:nvPicPr>
          <p:cNvPr id="10" name="Graphic 9" descr="Checklist with solid fill">
            <a:extLst>
              <a:ext uri="{FF2B5EF4-FFF2-40B4-BE49-F238E27FC236}">
                <a16:creationId xmlns:a16="http://schemas.microsoft.com/office/drawing/2014/main" id="{67143ABE-77E4-1736-833C-F5F7F8ECA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70618" y="4754762"/>
            <a:ext cx="914400" cy="914400"/>
          </a:xfrm>
          <a:prstGeom prst="rect">
            <a:avLst/>
          </a:prstGeom>
        </p:spPr>
      </p:pic>
      <p:pic>
        <p:nvPicPr>
          <p:cNvPr id="20" name="Graphic 19" descr="Information with solid fill">
            <a:extLst>
              <a:ext uri="{FF2B5EF4-FFF2-40B4-BE49-F238E27FC236}">
                <a16:creationId xmlns:a16="http://schemas.microsoft.com/office/drawing/2014/main" id="{7C54CB8F-CAE0-AE4A-0D0C-D61DA3D143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24416" y="934421"/>
            <a:ext cx="1274075" cy="1274075"/>
          </a:xfrm>
          <a:prstGeom prst="rect">
            <a:avLst/>
          </a:prstGeom>
        </p:spPr>
      </p:pic>
      <p:pic>
        <p:nvPicPr>
          <p:cNvPr id="21" name="Graphic 20" descr="Confused person with solid fill">
            <a:extLst>
              <a:ext uri="{FF2B5EF4-FFF2-40B4-BE49-F238E27FC236}">
                <a16:creationId xmlns:a16="http://schemas.microsoft.com/office/drawing/2014/main" id="{52CDC86C-8D04-C3B1-6427-7D29CEE809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39001" y="3555132"/>
            <a:ext cx="914400" cy="9144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BA555C0-9C67-5900-C7F9-A3904F841B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07387" y="4374420"/>
            <a:ext cx="2752725" cy="1343025"/>
          </a:xfrm>
          <a:prstGeom prst="rect">
            <a:avLst/>
          </a:prstGeom>
        </p:spPr>
      </p:pic>
      <p:sp>
        <p:nvSpPr>
          <p:cNvPr id="41" name="Subtitle 2">
            <a:extLst>
              <a:ext uri="{FF2B5EF4-FFF2-40B4-BE49-F238E27FC236}">
                <a16:creationId xmlns:a16="http://schemas.microsoft.com/office/drawing/2014/main" id="{653A6BC2-C46F-8EF2-BCD1-DB6C7846750C}"/>
              </a:ext>
            </a:extLst>
          </p:cNvPr>
          <p:cNvSpPr txBox="1">
            <a:spLocks/>
          </p:cNvSpPr>
          <p:nvPr/>
        </p:nvSpPr>
        <p:spPr>
          <a:xfrm>
            <a:off x="9407387" y="2306021"/>
            <a:ext cx="2549482" cy="1927969"/>
          </a:xfrm>
          <a:custGeom>
            <a:avLst/>
            <a:gdLst>
              <a:gd name="connsiteX0" fmla="*/ 0 w 2549482"/>
              <a:gd name="connsiteY0" fmla="*/ 0 h 1927969"/>
              <a:gd name="connsiteX1" fmla="*/ 637371 w 2549482"/>
              <a:gd name="connsiteY1" fmla="*/ 0 h 1927969"/>
              <a:gd name="connsiteX2" fmla="*/ 1300236 w 2549482"/>
              <a:gd name="connsiteY2" fmla="*/ 0 h 1927969"/>
              <a:gd name="connsiteX3" fmla="*/ 1886617 w 2549482"/>
              <a:gd name="connsiteY3" fmla="*/ 0 h 1927969"/>
              <a:gd name="connsiteX4" fmla="*/ 2549482 w 2549482"/>
              <a:gd name="connsiteY4" fmla="*/ 0 h 1927969"/>
              <a:gd name="connsiteX5" fmla="*/ 2549482 w 2549482"/>
              <a:gd name="connsiteY5" fmla="*/ 604097 h 1927969"/>
              <a:gd name="connsiteX6" fmla="*/ 2549482 w 2549482"/>
              <a:gd name="connsiteY6" fmla="*/ 1246753 h 1927969"/>
              <a:gd name="connsiteX7" fmla="*/ 2549482 w 2549482"/>
              <a:gd name="connsiteY7" fmla="*/ 1927969 h 1927969"/>
              <a:gd name="connsiteX8" fmla="*/ 1988596 w 2549482"/>
              <a:gd name="connsiteY8" fmla="*/ 1927969 h 1927969"/>
              <a:gd name="connsiteX9" fmla="*/ 1402215 w 2549482"/>
              <a:gd name="connsiteY9" fmla="*/ 1927969 h 1927969"/>
              <a:gd name="connsiteX10" fmla="*/ 815834 w 2549482"/>
              <a:gd name="connsiteY10" fmla="*/ 1927969 h 1927969"/>
              <a:gd name="connsiteX11" fmla="*/ 0 w 2549482"/>
              <a:gd name="connsiteY11" fmla="*/ 1927969 h 1927969"/>
              <a:gd name="connsiteX12" fmla="*/ 0 w 2549482"/>
              <a:gd name="connsiteY12" fmla="*/ 1246753 h 1927969"/>
              <a:gd name="connsiteX13" fmla="*/ 0 w 2549482"/>
              <a:gd name="connsiteY13" fmla="*/ 584817 h 1927969"/>
              <a:gd name="connsiteX14" fmla="*/ 0 w 2549482"/>
              <a:gd name="connsiteY14" fmla="*/ 0 h 19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9482" h="1927969" fill="none" extrusionOk="0">
                <a:moveTo>
                  <a:pt x="0" y="0"/>
                </a:moveTo>
                <a:cubicBezTo>
                  <a:pt x="179311" y="24618"/>
                  <a:pt x="401256" y="20836"/>
                  <a:pt x="637371" y="0"/>
                </a:cubicBezTo>
                <a:cubicBezTo>
                  <a:pt x="873486" y="-20836"/>
                  <a:pt x="1058488" y="26877"/>
                  <a:pt x="1300236" y="0"/>
                </a:cubicBezTo>
                <a:cubicBezTo>
                  <a:pt x="1541984" y="-26877"/>
                  <a:pt x="1676908" y="28381"/>
                  <a:pt x="1886617" y="0"/>
                </a:cubicBezTo>
                <a:cubicBezTo>
                  <a:pt x="2096326" y="-28381"/>
                  <a:pt x="2309013" y="-1950"/>
                  <a:pt x="2549482" y="0"/>
                </a:cubicBezTo>
                <a:cubicBezTo>
                  <a:pt x="2550831" y="138694"/>
                  <a:pt x="2552932" y="433124"/>
                  <a:pt x="2549482" y="604097"/>
                </a:cubicBezTo>
                <a:cubicBezTo>
                  <a:pt x="2546032" y="775070"/>
                  <a:pt x="2567799" y="1050794"/>
                  <a:pt x="2549482" y="1246753"/>
                </a:cubicBezTo>
                <a:cubicBezTo>
                  <a:pt x="2531165" y="1442712"/>
                  <a:pt x="2563480" y="1625114"/>
                  <a:pt x="2549482" y="1927969"/>
                </a:cubicBezTo>
                <a:cubicBezTo>
                  <a:pt x="2321903" y="1947805"/>
                  <a:pt x="2235677" y="1937241"/>
                  <a:pt x="1988596" y="1927969"/>
                </a:cubicBezTo>
                <a:cubicBezTo>
                  <a:pt x="1741515" y="1918697"/>
                  <a:pt x="1542205" y="1924190"/>
                  <a:pt x="1402215" y="1927969"/>
                </a:cubicBezTo>
                <a:cubicBezTo>
                  <a:pt x="1262225" y="1931748"/>
                  <a:pt x="953946" y="1953025"/>
                  <a:pt x="815834" y="1927969"/>
                </a:cubicBezTo>
                <a:cubicBezTo>
                  <a:pt x="677722" y="1902913"/>
                  <a:pt x="376681" y="1924818"/>
                  <a:pt x="0" y="1927969"/>
                </a:cubicBezTo>
                <a:cubicBezTo>
                  <a:pt x="-28547" y="1612262"/>
                  <a:pt x="-10984" y="1446104"/>
                  <a:pt x="0" y="1246753"/>
                </a:cubicBezTo>
                <a:cubicBezTo>
                  <a:pt x="10984" y="1047402"/>
                  <a:pt x="1148" y="801806"/>
                  <a:pt x="0" y="584817"/>
                </a:cubicBezTo>
                <a:cubicBezTo>
                  <a:pt x="-1148" y="367828"/>
                  <a:pt x="20549" y="145414"/>
                  <a:pt x="0" y="0"/>
                </a:cubicBezTo>
                <a:close/>
              </a:path>
              <a:path w="2549482" h="1927969" stroke="0" extrusionOk="0">
                <a:moveTo>
                  <a:pt x="0" y="0"/>
                </a:moveTo>
                <a:cubicBezTo>
                  <a:pt x="237640" y="-21340"/>
                  <a:pt x="328488" y="-27459"/>
                  <a:pt x="637371" y="0"/>
                </a:cubicBezTo>
                <a:cubicBezTo>
                  <a:pt x="946254" y="27459"/>
                  <a:pt x="989709" y="7068"/>
                  <a:pt x="1325731" y="0"/>
                </a:cubicBezTo>
                <a:cubicBezTo>
                  <a:pt x="1661753" y="-7068"/>
                  <a:pt x="2011967" y="-12600"/>
                  <a:pt x="2549482" y="0"/>
                </a:cubicBezTo>
                <a:cubicBezTo>
                  <a:pt x="2557425" y="163216"/>
                  <a:pt x="2526437" y="462983"/>
                  <a:pt x="2549482" y="604097"/>
                </a:cubicBezTo>
                <a:cubicBezTo>
                  <a:pt x="2572527" y="745211"/>
                  <a:pt x="2540437" y="1008669"/>
                  <a:pt x="2549482" y="1285313"/>
                </a:cubicBezTo>
                <a:cubicBezTo>
                  <a:pt x="2558527" y="1561957"/>
                  <a:pt x="2543475" y="1734160"/>
                  <a:pt x="2549482" y="1927969"/>
                </a:cubicBezTo>
                <a:cubicBezTo>
                  <a:pt x="2241244" y="1912295"/>
                  <a:pt x="2165578" y="1951990"/>
                  <a:pt x="1861122" y="1927969"/>
                </a:cubicBezTo>
                <a:cubicBezTo>
                  <a:pt x="1556666" y="1903948"/>
                  <a:pt x="1385588" y="1933344"/>
                  <a:pt x="1198257" y="1927969"/>
                </a:cubicBezTo>
                <a:cubicBezTo>
                  <a:pt x="1010926" y="1922594"/>
                  <a:pt x="854780" y="1947771"/>
                  <a:pt x="637371" y="1927969"/>
                </a:cubicBezTo>
                <a:cubicBezTo>
                  <a:pt x="419962" y="1908167"/>
                  <a:pt x="157678" y="1921819"/>
                  <a:pt x="0" y="1927969"/>
                </a:cubicBezTo>
                <a:cubicBezTo>
                  <a:pt x="1807" y="1759453"/>
                  <a:pt x="609" y="1470285"/>
                  <a:pt x="0" y="1323872"/>
                </a:cubicBezTo>
                <a:cubicBezTo>
                  <a:pt x="-609" y="1177459"/>
                  <a:pt x="-30220" y="960267"/>
                  <a:pt x="0" y="700495"/>
                </a:cubicBezTo>
                <a:cubicBezTo>
                  <a:pt x="30220" y="440723"/>
                  <a:pt x="-31658" y="33710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9332060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b="1" i="1">
                <a:solidFill>
                  <a:schemeClr val="tx2"/>
                </a:solidFill>
              </a:rPr>
              <a:t>Campervans </a:t>
            </a:r>
            <a:r>
              <a:rPr lang="en-GB" sz="1400" i="1">
                <a:solidFill>
                  <a:schemeClr val="tx2"/>
                </a:solidFill>
              </a:rPr>
              <a:t>&amp;</a:t>
            </a:r>
            <a:r>
              <a:rPr lang="en-GB" sz="1400" b="1" i="1">
                <a:solidFill>
                  <a:schemeClr val="tx2"/>
                </a:solidFill>
              </a:rPr>
              <a:t> Motorhomes </a:t>
            </a:r>
            <a:r>
              <a:rPr lang="en-GB" sz="1400" i="1">
                <a:solidFill>
                  <a:schemeClr val="tx2"/>
                </a:solidFill>
              </a:rPr>
              <a:t>come in a range of lengths from say 4.7m for a van to a maximum permitted length in NZ of 12.6m for a fully integrated vehicle. Our proposed mainly 8m long parking space size restrictions are based on a typical self-contained motorhome like the one below which are 6 - 7.6m long.</a:t>
            </a:r>
          </a:p>
        </p:txBody>
      </p:sp>
    </p:spTree>
    <p:extLst>
      <p:ext uri="{BB962C8B-B14F-4D97-AF65-F5344CB8AC3E}">
        <p14:creationId xmlns:p14="http://schemas.microsoft.com/office/powerpoint/2010/main" val="262909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AE09A39E-BFAE-A203-2D50-0F7AB1CB52C0}"/>
              </a:ext>
            </a:extLst>
          </p:cNvPr>
          <p:cNvSpPr/>
          <p:nvPr/>
        </p:nvSpPr>
        <p:spPr>
          <a:xfrm>
            <a:off x="7624791" y="2281127"/>
            <a:ext cx="1142999" cy="108676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17A49F5-C158-3D93-1021-8B64A4D91DC5}"/>
              </a:ext>
            </a:extLst>
          </p:cNvPr>
          <p:cNvSpPr/>
          <p:nvPr/>
        </p:nvSpPr>
        <p:spPr>
          <a:xfrm>
            <a:off x="7973466" y="1058438"/>
            <a:ext cx="1064302" cy="10001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86403A-2567-989F-3105-54C3BA4AB2A4}"/>
              </a:ext>
            </a:extLst>
          </p:cNvPr>
          <p:cNvSpPr/>
          <p:nvPr/>
        </p:nvSpPr>
        <p:spPr>
          <a:xfrm>
            <a:off x="0" y="5857875"/>
            <a:ext cx="12192000" cy="10001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80A7F-A985-9EAA-AAE1-F3087508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118006"/>
            <a:ext cx="10991847" cy="779463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NZ" sz="3600" b="1">
                <a:solidFill>
                  <a:schemeClr val="bg1"/>
                </a:solidFill>
              </a:rPr>
              <a:t>Tourism link priorities</a:t>
            </a:r>
          </a:p>
        </p:txBody>
      </p:sp>
      <p:pic>
        <p:nvPicPr>
          <p:cNvPr id="6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94F63E61-BABA-485C-6DE6-6D793E6C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979" y="5917297"/>
            <a:ext cx="1911927" cy="88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E001713-2E85-CA28-9FD2-1CA29DDDD9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33845" r="23163" b="36830"/>
          <a:stretch/>
        </p:blipFill>
        <p:spPr>
          <a:xfrm>
            <a:off x="7305966" y="5977403"/>
            <a:ext cx="2101421" cy="76259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243577-128F-7275-6334-9D42CCC9ED04}"/>
              </a:ext>
            </a:extLst>
          </p:cNvPr>
          <p:cNvCxnSpPr>
            <a:cxnSpLocks/>
          </p:cNvCxnSpPr>
          <p:nvPr/>
        </p:nvCxnSpPr>
        <p:spPr>
          <a:xfrm>
            <a:off x="9698491" y="5957457"/>
            <a:ext cx="0" cy="78201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 descr="bars with pointed ends">
            <a:extLst>
              <a:ext uri="{FF2B5EF4-FFF2-40B4-BE49-F238E27FC236}">
                <a16:creationId xmlns:a16="http://schemas.microsoft.com/office/drawing/2014/main" id="{CC40682B-336C-56B4-C450-6CF23F91C7B6}"/>
              </a:ext>
            </a:extLst>
          </p:cNvPr>
          <p:cNvGrpSpPr/>
          <p:nvPr/>
        </p:nvGrpSpPr>
        <p:grpSpPr>
          <a:xfrm>
            <a:off x="590549" y="1016997"/>
            <a:ext cx="7277102" cy="4744246"/>
            <a:chOff x="350838" y="436563"/>
            <a:chExt cx="2890035" cy="1472248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251C5EA-DB6E-E4AD-2DDC-CB7B15738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436563"/>
              <a:ext cx="2890035" cy="320675"/>
            </a:xfrm>
            <a:custGeom>
              <a:avLst/>
              <a:gdLst>
                <a:gd name="T0" fmla="*/ 997 w 1139"/>
                <a:gd name="T1" fmla="*/ 202 h 202"/>
                <a:gd name="T2" fmla="*/ 0 w 1139"/>
                <a:gd name="T3" fmla="*/ 202 h 202"/>
                <a:gd name="T4" fmla="*/ 0 w 1139"/>
                <a:gd name="T5" fmla="*/ 0 h 202"/>
                <a:gd name="T6" fmla="*/ 997 w 1139"/>
                <a:gd name="T7" fmla="*/ 0 h 202"/>
                <a:gd name="T8" fmla="*/ 1139 w 1139"/>
                <a:gd name="T9" fmla="*/ 100 h 202"/>
                <a:gd name="T10" fmla="*/ 997 w 1139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9" h="202">
                  <a:moveTo>
                    <a:pt x="997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997" y="0"/>
                  </a:lnTo>
                  <a:lnTo>
                    <a:pt x="1139" y="100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Align with K</a:t>
              </a:r>
              <a:r>
                <a:rPr lang="mi-NZ" b="1">
                  <a:solidFill>
                    <a:schemeClr val="bg1"/>
                  </a:solidFill>
                </a:rPr>
                <a:t>ā</a:t>
              </a:r>
              <a:r>
                <a:rPr lang="en-NZ" b="1">
                  <a:solidFill>
                    <a:schemeClr val="bg1"/>
                  </a:solidFill>
                </a:rPr>
                <a:t>piti Destination Management Plan</a:t>
              </a:r>
              <a:endParaRPr lang="en-NZ">
                <a:solidFill>
                  <a:schemeClr val="bg1"/>
                </a:solidFill>
              </a:endParaRPr>
            </a:p>
            <a:p>
              <a:r>
                <a:rPr lang="en-NZ" sz="1600">
                  <a:solidFill>
                    <a:schemeClr val="bg1"/>
                  </a:solidFill>
                </a:rPr>
                <a:t>e.g. through enabling a longer stay per site to encourage visitors to stay.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4C6D70E-78FB-8856-78C4-E7C35E741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783760"/>
              <a:ext cx="2746266" cy="401303"/>
            </a:xfrm>
            <a:custGeom>
              <a:avLst/>
              <a:gdLst>
                <a:gd name="T0" fmla="*/ 812 w 953"/>
                <a:gd name="T1" fmla="*/ 202 h 202"/>
                <a:gd name="T2" fmla="*/ 0 w 953"/>
                <a:gd name="T3" fmla="*/ 202 h 202"/>
                <a:gd name="T4" fmla="*/ 0 w 953"/>
                <a:gd name="T5" fmla="*/ 0 h 202"/>
                <a:gd name="T6" fmla="*/ 812 w 953"/>
                <a:gd name="T7" fmla="*/ 0 h 202"/>
                <a:gd name="T8" fmla="*/ 953 w 953"/>
                <a:gd name="T9" fmla="*/ 102 h 202"/>
                <a:gd name="T10" fmla="*/ 812 w 953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3" h="202">
                  <a:moveTo>
                    <a:pt x="812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12" y="0"/>
                  </a:lnTo>
                  <a:lnTo>
                    <a:pt x="953" y="102"/>
                  </a:lnTo>
                  <a:lnTo>
                    <a:pt x="812" y="2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Promotion of sites for camping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e.g. expansion of new K</a:t>
              </a:r>
              <a:r>
                <a:rPr lang="mi-NZ" sz="1600" dirty="0">
                  <a:solidFill>
                    <a:schemeClr val="bg1"/>
                  </a:solidFill>
                </a:rPr>
                <a:t>āpiti tourism </a:t>
              </a:r>
              <a:r>
                <a:rPr lang="en-NZ" sz="1600" dirty="0">
                  <a:solidFill>
                    <a:schemeClr val="bg1"/>
                  </a:solidFill>
                </a:rPr>
                <a:t>website – include freedom camping </a:t>
              </a:r>
            </a:p>
            <a:p>
              <a:r>
                <a:rPr lang="en-NZ" sz="1600" dirty="0">
                  <a:solidFill>
                    <a:schemeClr val="bg1"/>
                  </a:solidFill>
                </a:rPr>
                <a:t>site maps and reference other camping opportunities in district i.e. </a:t>
              </a:r>
            </a:p>
            <a:p>
              <a:r>
                <a:rPr lang="en-NZ" sz="1600" dirty="0">
                  <a:solidFill>
                    <a:schemeClr val="bg1"/>
                  </a:solidFill>
                </a:rPr>
                <a:t>commercial and DOC campgrounds; update camping apps.</a:t>
              </a:r>
              <a:r>
                <a:rPr lang="en-NZ" b="1" dirty="0">
                  <a:solidFill>
                    <a:schemeClr val="bg1"/>
                  </a:solidFill>
                </a:rPr>
                <a:t>	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A4759BA-71C0-C391-053D-539B38861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1204697"/>
              <a:ext cx="2561837" cy="353452"/>
            </a:xfrm>
            <a:custGeom>
              <a:avLst/>
              <a:gdLst>
                <a:gd name="T0" fmla="*/ 626 w 768"/>
                <a:gd name="T1" fmla="*/ 203 h 203"/>
                <a:gd name="T2" fmla="*/ 0 w 768"/>
                <a:gd name="T3" fmla="*/ 203 h 203"/>
                <a:gd name="T4" fmla="*/ 0 w 768"/>
                <a:gd name="T5" fmla="*/ 0 h 203"/>
                <a:gd name="T6" fmla="*/ 626 w 768"/>
                <a:gd name="T7" fmla="*/ 0 h 203"/>
                <a:gd name="T8" fmla="*/ 768 w 768"/>
                <a:gd name="T9" fmla="*/ 102 h 203"/>
                <a:gd name="T10" fmla="*/ 626 w 768"/>
                <a:gd name="T1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" h="203">
                  <a:moveTo>
                    <a:pt x="626" y="203"/>
                  </a:moveTo>
                  <a:lnTo>
                    <a:pt x="0" y="203"/>
                  </a:lnTo>
                  <a:lnTo>
                    <a:pt x="0" y="0"/>
                  </a:lnTo>
                  <a:lnTo>
                    <a:pt x="626" y="0"/>
                  </a:lnTo>
                  <a:lnTo>
                    <a:pt x="768" y="102"/>
                  </a:lnTo>
                  <a:lnTo>
                    <a:pt x="626" y="2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Links to information for campers at site locations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e.g. QR code on sign to link with info on tourist attractions including website and maps showing nearby utilities such as dump stations, public toilets, pools etc. </a:t>
              </a: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EF1DAA1-77B6-4879-5577-4FFF9BBC5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1588136"/>
              <a:ext cx="2266184" cy="320675"/>
            </a:xfrm>
            <a:custGeom>
              <a:avLst/>
              <a:gdLst>
                <a:gd name="T0" fmla="*/ 440 w 582"/>
                <a:gd name="T1" fmla="*/ 202 h 202"/>
                <a:gd name="T2" fmla="*/ 0 w 582"/>
                <a:gd name="T3" fmla="*/ 202 h 202"/>
                <a:gd name="T4" fmla="*/ 0 w 582"/>
                <a:gd name="T5" fmla="*/ 0 h 202"/>
                <a:gd name="T6" fmla="*/ 440 w 582"/>
                <a:gd name="T7" fmla="*/ 0 h 202"/>
                <a:gd name="T8" fmla="*/ 582 w 582"/>
                <a:gd name="T9" fmla="*/ 100 h 202"/>
                <a:gd name="T10" fmla="*/ 440 w 582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2" h="202">
                  <a:moveTo>
                    <a:pt x="440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440" y="0"/>
                  </a:lnTo>
                  <a:lnTo>
                    <a:pt x="582" y="100"/>
                  </a:lnTo>
                  <a:lnTo>
                    <a:pt x="440" y="2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Seek NZMCA “Motor Home Friendly 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Town” status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To encourage NZMCA members to stay in K</a:t>
              </a:r>
              <a:r>
                <a:rPr lang="mi-NZ" sz="1600" dirty="0">
                  <a:solidFill>
                    <a:schemeClr val="bg1"/>
                  </a:solidFill>
                </a:rPr>
                <a:t>āpiti.</a:t>
              </a:r>
              <a:endParaRPr lang="en-US" sz="1600" dirty="0">
                <a:solidFill>
                  <a:schemeClr val="bg1"/>
                </a:solidFill>
              </a:endParaRPr>
            </a:p>
            <a:p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Graphic 18" descr="Information with solid fill">
            <a:extLst>
              <a:ext uri="{FF2B5EF4-FFF2-40B4-BE49-F238E27FC236}">
                <a16:creationId xmlns:a16="http://schemas.microsoft.com/office/drawing/2014/main" id="{6079766D-1324-68A9-0D48-99ECE5657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1249" y="3386171"/>
            <a:ext cx="1274075" cy="1274075"/>
          </a:xfrm>
          <a:prstGeom prst="rect">
            <a:avLst/>
          </a:prstGeom>
        </p:spPr>
      </p:pic>
      <p:pic>
        <p:nvPicPr>
          <p:cNvPr id="20" name="Graphic 19" descr="Footprints with solid fill">
            <a:extLst>
              <a:ext uri="{FF2B5EF4-FFF2-40B4-BE49-F238E27FC236}">
                <a16:creationId xmlns:a16="http://schemas.microsoft.com/office/drawing/2014/main" id="{06A4AD74-55F1-CFBF-6CC1-7B111E5E02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38853" y="2390412"/>
            <a:ext cx="904933" cy="90493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DC4EDF23-61D8-CE41-B7AE-657772077660}"/>
              </a:ext>
            </a:extLst>
          </p:cNvPr>
          <p:cNvSpPr/>
          <p:nvPr/>
        </p:nvSpPr>
        <p:spPr>
          <a:xfrm>
            <a:off x="6411865" y="4671738"/>
            <a:ext cx="1056026" cy="103335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4" name="Graphic 23" descr="Care with solid fill">
            <a:extLst>
              <a:ext uri="{FF2B5EF4-FFF2-40B4-BE49-F238E27FC236}">
                <a16:creationId xmlns:a16="http://schemas.microsoft.com/office/drawing/2014/main" id="{7C292125-FEF7-C424-7FEB-BE5E6AEA2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58429" y="4721606"/>
            <a:ext cx="894392" cy="894392"/>
          </a:xfrm>
          <a:prstGeom prst="rect">
            <a:avLst/>
          </a:prstGeom>
        </p:spPr>
      </p:pic>
      <p:pic>
        <p:nvPicPr>
          <p:cNvPr id="25" name="Graphic 24" descr="Dollar with solid fill">
            <a:extLst>
              <a:ext uri="{FF2B5EF4-FFF2-40B4-BE49-F238E27FC236}">
                <a16:creationId xmlns:a16="http://schemas.microsoft.com/office/drawing/2014/main" id="{5CF3D861-11CB-50BF-177D-C199410C98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48417" y="1112203"/>
            <a:ext cx="914400" cy="914400"/>
          </a:xfrm>
          <a:prstGeom prst="rect">
            <a:avLst/>
          </a:prstGeom>
        </p:spPr>
      </p:pic>
      <p:sp>
        <p:nvSpPr>
          <p:cNvPr id="29" name="Subtitle 2">
            <a:extLst>
              <a:ext uri="{FF2B5EF4-FFF2-40B4-BE49-F238E27FC236}">
                <a16:creationId xmlns:a16="http://schemas.microsoft.com/office/drawing/2014/main" id="{41556FD1-3E8B-5977-069C-4EA3D9A36421}"/>
              </a:ext>
            </a:extLst>
          </p:cNvPr>
          <p:cNvSpPr txBox="1">
            <a:spLocks/>
          </p:cNvSpPr>
          <p:nvPr/>
        </p:nvSpPr>
        <p:spPr>
          <a:xfrm>
            <a:off x="9407386" y="3570735"/>
            <a:ext cx="2430779" cy="6415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>
                <a:solidFill>
                  <a:schemeClr val="tx2"/>
                </a:solidFill>
              </a:rPr>
              <a:t>FUTURE CONSIDERATIONS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0989F21C-3621-4D46-A447-57E1FFEDE51E}"/>
              </a:ext>
            </a:extLst>
          </p:cNvPr>
          <p:cNvSpPr txBox="1">
            <a:spLocks/>
          </p:cNvSpPr>
          <p:nvPr/>
        </p:nvSpPr>
        <p:spPr>
          <a:xfrm>
            <a:off x="9385126" y="4308872"/>
            <a:ext cx="2430780" cy="1307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>
                <a:solidFill>
                  <a:schemeClr val="tx2"/>
                </a:solidFill>
              </a:rPr>
              <a:t>NZMCA campground partnership</a:t>
            </a:r>
          </a:p>
          <a:p>
            <a:r>
              <a:rPr lang="en-GB" sz="1800">
                <a:solidFill>
                  <a:schemeClr val="tx2"/>
                </a:solidFill>
              </a:rPr>
              <a:t>User pays amenities by 3</a:t>
            </a:r>
            <a:r>
              <a:rPr lang="en-GB" sz="1800" baseline="30000">
                <a:solidFill>
                  <a:schemeClr val="tx2"/>
                </a:solidFill>
              </a:rPr>
              <a:t>rd</a:t>
            </a:r>
            <a:r>
              <a:rPr lang="en-GB" sz="1800">
                <a:solidFill>
                  <a:schemeClr val="tx2"/>
                </a:solidFill>
              </a:rPr>
              <a:t> party provider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FD8F27C0-E8FE-3CF9-CF95-CF6CF1C6FFF8}"/>
              </a:ext>
            </a:extLst>
          </p:cNvPr>
          <p:cNvSpPr txBox="1">
            <a:spLocks/>
          </p:cNvSpPr>
          <p:nvPr/>
        </p:nvSpPr>
        <p:spPr>
          <a:xfrm>
            <a:off x="9407387" y="1139346"/>
            <a:ext cx="2430779" cy="1975329"/>
          </a:xfrm>
          <a:custGeom>
            <a:avLst/>
            <a:gdLst>
              <a:gd name="connsiteX0" fmla="*/ 0 w 2430779"/>
              <a:gd name="connsiteY0" fmla="*/ 0 h 1975329"/>
              <a:gd name="connsiteX1" fmla="*/ 607695 w 2430779"/>
              <a:gd name="connsiteY1" fmla="*/ 0 h 1975329"/>
              <a:gd name="connsiteX2" fmla="*/ 1239697 w 2430779"/>
              <a:gd name="connsiteY2" fmla="*/ 0 h 1975329"/>
              <a:gd name="connsiteX3" fmla="*/ 1798776 w 2430779"/>
              <a:gd name="connsiteY3" fmla="*/ 0 h 1975329"/>
              <a:gd name="connsiteX4" fmla="*/ 2430779 w 2430779"/>
              <a:gd name="connsiteY4" fmla="*/ 0 h 1975329"/>
              <a:gd name="connsiteX5" fmla="*/ 2430779 w 2430779"/>
              <a:gd name="connsiteY5" fmla="*/ 618936 h 1975329"/>
              <a:gd name="connsiteX6" fmla="*/ 2430779 w 2430779"/>
              <a:gd name="connsiteY6" fmla="*/ 1277379 h 1975329"/>
              <a:gd name="connsiteX7" fmla="*/ 2430779 w 2430779"/>
              <a:gd name="connsiteY7" fmla="*/ 1975329 h 1975329"/>
              <a:gd name="connsiteX8" fmla="*/ 1896008 w 2430779"/>
              <a:gd name="connsiteY8" fmla="*/ 1975329 h 1975329"/>
              <a:gd name="connsiteX9" fmla="*/ 1336928 w 2430779"/>
              <a:gd name="connsiteY9" fmla="*/ 1975329 h 1975329"/>
              <a:gd name="connsiteX10" fmla="*/ 777849 w 2430779"/>
              <a:gd name="connsiteY10" fmla="*/ 1975329 h 1975329"/>
              <a:gd name="connsiteX11" fmla="*/ 0 w 2430779"/>
              <a:gd name="connsiteY11" fmla="*/ 1975329 h 1975329"/>
              <a:gd name="connsiteX12" fmla="*/ 0 w 2430779"/>
              <a:gd name="connsiteY12" fmla="*/ 1277379 h 1975329"/>
              <a:gd name="connsiteX13" fmla="*/ 0 w 2430779"/>
              <a:gd name="connsiteY13" fmla="*/ 599183 h 1975329"/>
              <a:gd name="connsiteX14" fmla="*/ 0 w 2430779"/>
              <a:gd name="connsiteY14" fmla="*/ 0 h 197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0779" h="1975329" fill="none" extrusionOk="0">
                <a:moveTo>
                  <a:pt x="0" y="0"/>
                </a:moveTo>
                <a:cubicBezTo>
                  <a:pt x="186966" y="8987"/>
                  <a:pt x="330653" y="5881"/>
                  <a:pt x="607695" y="0"/>
                </a:cubicBezTo>
                <a:cubicBezTo>
                  <a:pt x="884737" y="-5881"/>
                  <a:pt x="1071193" y="-12518"/>
                  <a:pt x="1239697" y="0"/>
                </a:cubicBezTo>
                <a:cubicBezTo>
                  <a:pt x="1408201" y="12518"/>
                  <a:pt x="1584724" y="-1748"/>
                  <a:pt x="1798776" y="0"/>
                </a:cubicBezTo>
                <a:cubicBezTo>
                  <a:pt x="2012828" y="1748"/>
                  <a:pt x="2253996" y="22845"/>
                  <a:pt x="2430779" y="0"/>
                </a:cubicBezTo>
                <a:cubicBezTo>
                  <a:pt x="2411912" y="226930"/>
                  <a:pt x="2442112" y="311723"/>
                  <a:pt x="2430779" y="618936"/>
                </a:cubicBezTo>
                <a:cubicBezTo>
                  <a:pt x="2419446" y="926149"/>
                  <a:pt x="2443820" y="1035663"/>
                  <a:pt x="2430779" y="1277379"/>
                </a:cubicBezTo>
                <a:cubicBezTo>
                  <a:pt x="2417738" y="1519095"/>
                  <a:pt x="2453820" y="1818950"/>
                  <a:pt x="2430779" y="1975329"/>
                </a:cubicBezTo>
                <a:cubicBezTo>
                  <a:pt x="2298463" y="1983876"/>
                  <a:pt x="2143732" y="1963769"/>
                  <a:pt x="1896008" y="1975329"/>
                </a:cubicBezTo>
                <a:cubicBezTo>
                  <a:pt x="1648284" y="1986889"/>
                  <a:pt x="1579513" y="1993937"/>
                  <a:pt x="1336928" y="1975329"/>
                </a:cubicBezTo>
                <a:cubicBezTo>
                  <a:pt x="1094343" y="1956721"/>
                  <a:pt x="891816" y="1992292"/>
                  <a:pt x="777849" y="1975329"/>
                </a:cubicBezTo>
                <a:cubicBezTo>
                  <a:pt x="663882" y="1958366"/>
                  <a:pt x="210477" y="2007016"/>
                  <a:pt x="0" y="1975329"/>
                </a:cubicBezTo>
                <a:cubicBezTo>
                  <a:pt x="-29196" y="1807578"/>
                  <a:pt x="-31120" y="1586371"/>
                  <a:pt x="0" y="1277379"/>
                </a:cubicBezTo>
                <a:cubicBezTo>
                  <a:pt x="31120" y="968387"/>
                  <a:pt x="-3529" y="825246"/>
                  <a:pt x="0" y="599183"/>
                </a:cubicBezTo>
                <a:cubicBezTo>
                  <a:pt x="3529" y="373120"/>
                  <a:pt x="478" y="291864"/>
                  <a:pt x="0" y="0"/>
                </a:cubicBezTo>
                <a:close/>
              </a:path>
              <a:path w="2430779" h="1975329" stroke="0" extrusionOk="0">
                <a:moveTo>
                  <a:pt x="0" y="0"/>
                </a:moveTo>
                <a:cubicBezTo>
                  <a:pt x="250161" y="11029"/>
                  <a:pt x="316721" y="870"/>
                  <a:pt x="607695" y="0"/>
                </a:cubicBezTo>
                <a:cubicBezTo>
                  <a:pt x="898669" y="-870"/>
                  <a:pt x="978816" y="-3722"/>
                  <a:pt x="1264005" y="0"/>
                </a:cubicBezTo>
                <a:cubicBezTo>
                  <a:pt x="1549194" y="3722"/>
                  <a:pt x="1944851" y="-7734"/>
                  <a:pt x="2430779" y="0"/>
                </a:cubicBezTo>
                <a:cubicBezTo>
                  <a:pt x="2428407" y="198130"/>
                  <a:pt x="2457446" y="425049"/>
                  <a:pt x="2430779" y="618936"/>
                </a:cubicBezTo>
                <a:cubicBezTo>
                  <a:pt x="2404112" y="812823"/>
                  <a:pt x="2421227" y="1070423"/>
                  <a:pt x="2430779" y="1316886"/>
                </a:cubicBezTo>
                <a:cubicBezTo>
                  <a:pt x="2440332" y="1563349"/>
                  <a:pt x="2431556" y="1708614"/>
                  <a:pt x="2430779" y="1975329"/>
                </a:cubicBezTo>
                <a:cubicBezTo>
                  <a:pt x="2138405" y="1984602"/>
                  <a:pt x="2049766" y="2006276"/>
                  <a:pt x="1774469" y="1975329"/>
                </a:cubicBezTo>
                <a:cubicBezTo>
                  <a:pt x="1499172" y="1944383"/>
                  <a:pt x="1319884" y="1953884"/>
                  <a:pt x="1142466" y="1975329"/>
                </a:cubicBezTo>
                <a:cubicBezTo>
                  <a:pt x="965048" y="1996774"/>
                  <a:pt x="817325" y="1967773"/>
                  <a:pt x="607695" y="1975329"/>
                </a:cubicBezTo>
                <a:cubicBezTo>
                  <a:pt x="398065" y="1982885"/>
                  <a:pt x="154181" y="1973361"/>
                  <a:pt x="0" y="1975329"/>
                </a:cubicBezTo>
                <a:cubicBezTo>
                  <a:pt x="5277" y="1795324"/>
                  <a:pt x="23187" y="1509740"/>
                  <a:pt x="0" y="1356393"/>
                </a:cubicBezTo>
                <a:cubicBezTo>
                  <a:pt x="-23187" y="1203046"/>
                  <a:pt x="-20892" y="1035564"/>
                  <a:pt x="0" y="717703"/>
                </a:cubicBezTo>
                <a:cubicBezTo>
                  <a:pt x="20892" y="399842"/>
                  <a:pt x="-35538" y="19012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9332060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b="1" i="1">
                <a:solidFill>
                  <a:schemeClr val="tx2"/>
                </a:solidFill>
              </a:rPr>
              <a:t>Paying to camp </a:t>
            </a:r>
            <a:r>
              <a:rPr lang="en-GB" sz="1400" i="1">
                <a:solidFill>
                  <a:schemeClr val="tx2"/>
                </a:solidFill>
              </a:rPr>
              <a:t>does not  meet the definition of “freedom camping”  under the Act but paid options support freedom camping by providing a range of opportunities in the district for camping visitors.</a:t>
            </a: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7C05330F-F5E2-0CC4-3C0A-53B195BE4A1D}"/>
              </a:ext>
            </a:extLst>
          </p:cNvPr>
          <p:cNvSpPr/>
          <p:nvPr/>
        </p:nvSpPr>
        <p:spPr>
          <a:xfrm>
            <a:off x="10582275" y="3114675"/>
            <a:ext cx="304800" cy="52599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2695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&amp;G">
      <a:dk1>
        <a:sysClr val="windowText" lastClr="000000"/>
      </a:dk1>
      <a:lt1>
        <a:sysClr val="window" lastClr="FFFFFF"/>
      </a:lt1>
      <a:dk2>
        <a:srgbClr val="003B64"/>
      </a:dk2>
      <a:lt2>
        <a:srgbClr val="E8E8E8"/>
      </a:lt2>
      <a:accent1>
        <a:srgbClr val="009FE3"/>
      </a:accent1>
      <a:accent2>
        <a:srgbClr val="0075BF"/>
      </a:accent2>
      <a:accent3>
        <a:srgbClr val="A4B332"/>
      </a:accent3>
      <a:accent4>
        <a:srgbClr val="E1DD00"/>
      </a:accent4>
      <a:accent5>
        <a:srgbClr val="9ECFE7"/>
      </a:accent5>
      <a:accent6>
        <a:srgbClr val="F18F1E"/>
      </a:accent6>
      <a:hlink>
        <a:srgbClr val="0075BF"/>
      </a:hlink>
      <a:folHlink>
        <a:srgbClr val="009FE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S&amp;G">
      <a:dk1>
        <a:sysClr val="windowText" lastClr="000000"/>
      </a:dk1>
      <a:lt1>
        <a:sysClr val="window" lastClr="FFFFFF"/>
      </a:lt1>
      <a:dk2>
        <a:srgbClr val="003B64"/>
      </a:dk2>
      <a:lt2>
        <a:srgbClr val="E8E8E8"/>
      </a:lt2>
      <a:accent1>
        <a:srgbClr val="009FE3"/>
      </a:accent1>
      <a:accent2>
        <a:srgbClr val="0075BF"/>
      </a:accent2>
      <a:accent3>
        <a:srgbClr val="A4B332"/>
      </a:accent3>
      <a:accent4>
        <a:srgbClr val="E1DD00"/>
      </a:accent4>
      <a:accent5>
        <a:srgbClr val="9ECFE7"/>
      </a:accent5>
      <a:accent6>
        <a:srgbClr val="F18F1E"/>
      </a:accent6>
      <a:hlink>
        <a:srgbClr val="0075BF"/>
      </a:hlink>
      <a:folHlink>
        <a:srgbClr val="009FE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raft PowerPoint template" id="{C43C6755-1FE3-4D88-BEAD-9A25A91F0F6A}" vid="{2DA7DCD5-5BA6-420D-8DAB-08D8EA2A2FD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activity xmlns="4f9c820c-e7e2-444d-97ee-45f2b3485c1d">NA</Subactivity>
    <BusinessValue xmlns="4f9c820c-e7e2-444d-97ee-45f2b3485c1d" xsi:nil="true"/>
    <PRADateDisposal xmlns="4f9c820c-e7e2-444d-97ee-45f2b3485c1d" xsi:nil="true"/>
    <KeyWords xmlns="15ffb055-6eb4-45a1-bc20-bf2ac0d420da" xsi:nil="true"/>
    <SecurityClassification xmlns="15ffb055-6eb4-45a1-bc20-bf2ac0d420da" xsi:nil="true"/>
    <PRADate3 xmlns="4f9c820c-e7e2-444d-97ee-45f2b3485c1d" xsi:nil="true"/>
    <PRAText5 xmlns="4f9c820c-e7e2-444d-97ee-45f2b3485c1d" xsi:nil="true"/>
    <Level2 xmlns="c91a514c-9034-4fa3-897a-8352025b26ed" xsi:nil="true"/>
    <Activity xmlns="4f9c820c-e7e2-444d-97ee-45f2b3485c1d">Policy Development</Activity>
    <AggregationStatus xmlns="4f9c820c-e7e2-444d-97ee-45f2b3485c1d">Normal</AggregationStatus>
    <Comments xmlns="44f1fc5f-b325-4eee-aff1-f819b799bcaf" xsi:nil="true"/>
    <CategoryValue xmlns="4f9c820c-e7e2-444d-97ee-45f2b3485c1d">NA</CategoryValue>
    <PRADate2 xmlns="4f9c820c-e7e2-444d-97ee-45f2b3485c1d" xsi:nil="true"/>
    <Case xmlns="4f9c820c-e7e2-444d-97ee-45f2b3485c1d">NA</Case>
    <PRAText1 xmlns="4f9c820c-e7e2-444d-97ee-45f2b3485c1d" xsi:nil="true"/>
    <PRAText4 xmlns="4f9c820c-e7e2-444d-97ee-45f2b3485c1d" xsi:nil="true"/>
    <Level3 xmlns="c91a514c-9034-4fa3-897a-8352025b26ed" xsi:nil="true"/>
    <Team xmlns="c91a514c-9034-4fa3-897a-8352025b26ed">Strategy and Growth</Team>
    <Project xmlns="4f9c820c-e7e2-444d-97ee-45f2b3485c1d">NA</Project>
    <FunctionGroup xmlns="4f9c820c-e7e2-444d-97ee-45f2b3485c1d">Policy and Planning</FunctionGroup>
    <Function xmlns="4f9c820c-e7e2-444d-97ee-45f2b3485c1d">Council Policies and Strategies</Function>
    <RelatedPeople xmlns="4f9c820c-e7e2-444d-97ee-45f2b3485c1d">
      <UserInfo>
        <DisplayName/>
        <AccountId xsi:nil="true"/>
        <AccountType/>
      </UserInfo>
    </RelatedPeople>
    <AggregationNarrative xmlns="725c79e5-42ce-4aa0-ac78-b6418001f0d2" xsi:nil="true"/>
    <Channel xmlns="c91a514c-9034-4fa3-897a-8352025b26ed">NA</Channel>
    <PRAType xmlns="4f9c820c-e7e2-444d-97ee-45f2b3485c1d">Doc</PRAType>
    <PRADate1 xmlns="4f9c820c-e7e2-444d-97ee-45f2b3485c1d" xsi:nil="true"/>
    <DocumentType xmlns="4f9c820c-e7e2-444d-97ee-45f2b3485c1d" xsi:nil="true"/>
    <PRAText3 xmlns="4f9c820c-e7e2-444d-97ee-45f2b3485c1d" xsi:nil="true"/>
    <Year xmlns="c91a514c-9034-4fa3-897a-8352025b26ed" xsi:nil="true"/>
    <Narrative xmlns="4f9c820c-e7e2-444d-97ee-45f2b3485c1d" xsi:nil="true"/>
    <CategoryName xmlns="4f9c820c-e7e2-444d-97ee-45f2b3485c1d">NA</CategoryName>
    <PRADateTrigger xmlns="4f9c820c-e7e2-444d-97ee-45f2b3485c1d" xsi:nil="true"/>
    <PRAText2 xmlns="4f9c820c-e7e2-444d-97ee-45f2b3485c1d" xsi:nil="true"/>
    <TaxCatchAll xmlns="be7a9e46-15d8-42d0-8f5c-6ff6c625a1f9" xsi:nil="true"/>
    <lcf76f155ced4ddcb4097134ff3c332f xmlns="14c769d0-258a-41f7-a45a-599dd44feed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FDFF39C2B7FFD34583C53C7721CF4E3D" ma:contentTypeVersion="47" ma:contentTypeDescription="Create a new document." ma:contentTypeScope="" ma:versionID="977cdc41cf40f3c67a137f60e34cc273">
  <xsd:schema xmlns:xsd="http://www.w3.org/2001/XMLSchema" xmlns:xs="http://www.w3.org/2001/XMLSchema" xmlns:p="http://schemas.microsoft.com/office/2006/metadata/properties" xmlns:ns2="15ffb055-6eb4-45a1-bc20-bf2ac0d420da" xmlns:ns3="44f1fc5f-b325-4eee-aff1-f819b799bcaf" xmlns:ns4="4f9c820c-e7e2-444d-97ee-45f2b3485c1d" xmlns:ns5="725c79e5-42ce-4aa0-ac78-b6418001f0d2" xmlns:ns6="c91a514c-9034-4fa3-897a-8352025b26ed" xmlns:ns7="14c769d0-258a-41f7-a45a-599dd44feedc" xmlns:ns8="be7a9e46-15d8-42d0-8f5c-6ff6c625a1f9" targetNamespace="http://schemas.microsoft.com/office/2006/metadata/properties" ma:root="true" ma:fieldsID="d137e8e8a489e47a65f9b4866383a3ff" ns2:_="" ns3:_="" ns4:_="" ns5:_="" ns6:_="" ns7:_="" ns8:_="">
    <xsd:import namespace="15ffb055-6eb4-45a1-bc20-bf2ac0d420da"/>
    <xsd:import namespace="44f1fc5f-b325-4eee-aff1-f819b799bcaf"/>
    <xsd:import namespace="4f9c820c-e7e2-444d-97ee-45f2b3485c1d"/>
    <xsd:import namespace="725c79e5-42ce-4aa0-ac78-b6418001f0d2"/>
    <xsd:import namespace="c91a514c-9034-4fa3-897a-8352025b26ed"/>
    <xsd:import namespace="14c769d0-258a-41f7-a45a-599dd44feedc"/>
    <xsd:import namespace="be7a9e46-15d8-42d0-8f5c-6ff6c625a1f9"/>
    <xsd:element name="properties">
      <xsd:complexType>
        <xsd:sequence>
          <xsd:element name="documentManagement">
            <xsd:complexType>
              <xsd:all>
                <xsd:element ref="ns2:KeyWords" minOccurs="0"/>
                <xsd:element ref="ns3:Comments" minOccurs="0"/>
                <xsd:element ref="ns4:DocumentType" minOccurs="0"/>
                <xsd:element ref="ns4:Narrative" minOccurs="0"/>
                <xsd:element ref="ns2:SecurityClassification" minOccurs="0"/>
                <xsd:element ref="ns4:Subactivity" minOccurs="0"/>
                <xsd:element ref="ns4:Case" minOccurs="0"/>
                <xsd:element ref="ns4:RelatedPeople" minOccurs="0"/>
                <xsd:element ref="ns4:CategoryName" minOccurs="0"/>
                <xsd:element ref="ns4:CategoryValue" minOccurs="0"/>
                <xsd:element ref="ns4:BusinessValue" minOccurs="0"/>
                <xsd:element ref="ns4:FunctionGroup" minOccurs="0"/>
                <xsd:element ref="ns4:Function" minOccurs="0"/>
                <xsd:element ref="ns4:PRAType" minOccurs="0"/>
                <xsd:element ref="ns4:PRADate1" minOccurs="0"/>
                <xsd:element ref="ns4:PRADate2" minOccurs="0"/>
                <xsd:element ref="ns4:PRADate3" minOccurs="0"/>
                <xsd:element ref="ns4:PRADateDisposal" minOccurs="0"/>
                <xsd:element ref="ns4:PRADateTrigger" minOccurs="0"/>
                <xsd:element ref="ns4:PRAText1" minOccurs="0"/>
                <xsd:element ref="ns4:PRAText2" minOccurs="0"/>
                <xsd:element ref="ns4:PRAText3" minOccurs="0"/>
                <xsd:element ref="ns4:PRAText4" minOccurs="0"/>
                <xsd:element ref="ns4:PRAText5" minOccurs="0"/>
                <xsd:element ref="ns4:AggregationStatus" minOccurs="0"/>
                <xsd:element ref="ns4:Project" minOccurs="0"/>
                <xsd:element ref="ns4:Activity" minOccurs="0"/>
                <xsd:element ref="ns5:AggregationNarrative" minOccurs="0"/>
                <xsd:element ref="ns6:Channel" minOccurs="0"/>
                <xsd:element ref="ns6:Team" minOccurs="0"/>
                <xsd:element ref="ns6:Level2" minOccurs="0"/>
                <xsd:element ref="ns6:Level3" minOccurs="0"/>
                <xsd:element ref="ns6:Year" minOccurs="0"/>
                <xsd:element ref="ns7:MediaServiceMetadata" minOccurs="0"/>
                <xsd:element ref="ns7:MediaServiceFastMetadata" minOccurs="0"/>
                <xsd:element ref="ns7:MediaServiceObjectDetectorVersions" minOccurs="0"/>
                <xsd:element ref="ns7:MediaServiceSearchProperties" minOccurs="0"/>
                <xsd:element ref="ns7:lcf76f155ced4ddcb4097134ff3c332f" minOccurs="0"/>
                <xsd:element ref="ns8:TaxCatchAll" minOccurs="0"/>
                <xsd:element ref="ns7:MediaServiceDateTaken" minOccurs="0"/>
                <xsd:element ref="ns7:MediaServiceGenerationTime" minOccurs="0"/>
                <xsd:element ref="ns7:MediaServiceEventHashCode" minOccurs="0"/>
                <xsd:element ref="ns7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b055-6eb4-45a1-bc20-bf2ac0d420da" elementFormDefault="qualified">
    <xsd:import namespace="http://schemas.microsoft.com/office/2006/documentManagement/types"/>
    <xsd:import namespace="http://schemas.microsoft.com/office/infopath/2007/PartnerControls"/>
    <xsd:element name="KeyWords" ma:index="8" nillable="true" ma:displayName="Key Words" ma:internalName="KeyWords" ma:readOnly="false">
      <xsd:simpleType>
        <xsd:restriction base="dms:Note">
          <xsd:maxLength value="255"/>
        </xsd:restriction>
      </xsd:simpleType>
    </xsd:element>
    <xsd:element name="SecurityClassification" ma:index="12" nillable="true" ma:displayName="Security Classification" ma:format="Dropdown" ma:hidden="true" ma:internalName="SecurityClassification" ma:readOnly="false">
      <xsd:simpleType>
        <xsd:restriction base="dms:Choice">
          <xsd:enumeration value="Confidential"/>
          <xsd:enumeration value="Restricted"/>
          <xsd:enumeration value="Un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f1fc5f-b325-4eee-aff1-f819b799bcaf" elementFormDefault="qualified">
    <xsd:import namespace="http://schemas.microsoft.com/office/2006/documentManagement/types"/>
    <xsd:import namespace="http://schemas.microsoft.com/office/infopath/2007/PartnerControls"/>
    <xsd:element name="Comments" ma:index="9" nillable="true" ma:displayName="Comments" ma:internalName="Comme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820c-e7e2-444d-97ee-45f2b3485c1d" elementFormDefault="qualified">
    <xsd:import namespace="http://schemas.microsoft.com/office/2006/documentManagement/types"/>
    <xsd:import namespace="http://schemas.microsoft.com/office/infopath/2007/PartnerControls"/>
    <xsd:element name="DocumentType" ma:index="10" nillable="true" ma:displayName="Document Type" ma:format="Dropdown" ma:hidden="true" ma:internalName="DocumentType" ma:readOnly="false">
      <xsd:simpleType>
        <xsd:restriction base="dms:Choice">
          <xsd:enumeration value="APPLICATION, certificate, consent related"/>
          <xsd:enumeration value="CONTRACT, Variation, Agreement"/>
          <xsd:enumeration value="CORRESPONDENCE"/>
          <xsd:enumeration value="DRAWING, Plan, Map"/>
          <xsd:enumeration value="EMPLOYMENT related"/>
          <xsd:enumeration value="FINANCIAL related"/>
          <xsd:enumeration value="KNOWLEDGE article"/>
          <xsd:enumeration value="MEETING related"/>
          <xsd:enumeration value="MEMO, Filenote, Email"/>
          <xsd:enumeration value="MODEL, Calculation, Working"/>
          <xsd:enumeration value="PHOTO, Image or Multi-media"/>
          <xsd:enumeration value="PRESENTATION"/>
          <xsd:enumeration value="PUBLICATION material"/>
          <xsd:enumeration value="PURCHASING related"/>
          <xsd:enumeration value="REPORT, or planning related"/>
          <xsd:enumeration value="RULES, Policy, Bylaw, procedure"/>
          <xsd:enumeration value="SERVICE REQUEST related"/>
          <xsd:enumeration value="SPECIFICATION or standard"/>
          <xsd:enumeration value="SUPPLIER PRODUCT Info"/>
          <xsd:enumeration value="TEMPLATE, Checklist or Form"/>
        </xsd:restriction>
      </xsd:simpleType>
    </xsd:element>
    <xsd:element name="Narrative" ma:index="11" nillable="true" ma:displayName="Narrative" ma:hidden="true" ma:internalName="Narrative" ma:readOnly="false">
      <xsd:simpleType>
        <xsd:restriction base="dms:Note"/>
      </xsd:simpleType>
    </xsd:element>
    <xsd:element name="Subactivity" ma:index="13" nillable="true" ma:displayName="Subactivity" ma:default="NA" ma:hidden="true" ma:internalName="Subactivity" ma:readOnly="false">
      <xsd:simpleType>
        <xsd:restriction base="dms:Text">
          <xsd:maxLength value="255"/>
        </xsd:restriction>
      </xsd:simpleType>
    </xsd:element>
    <xsd:element name="Case" ma:index="14" nillable="true" ma:displayName="Case" ma:default="NA" ma:hidden="true" ma:internalName="Case" ma:readOnly="false">
      <xsd:simpleType>
        <xsd:restriction base="dms:Text">
          <xsd:maxLength value="255"/>
        </xsd:restriction>
      </xsd:simpleType>
    </xsd:element>
    <xsd:element name="RelatedPeople" ma:index="15" nillable="true" ma:displayName="Related People" ma:hidden="true" ma:list="UserInfo" ma:SharePointGroup="0" ma:internalName="RelatedPeopl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egoryName" ma:index="16" nillable="true" ma:displayName="Category 1" ma:default="NA" ma:hidden="true" ma:internalName="CategoryName" ma:readOnly="false">
      <xsd:simpleType>
        <xsd:restriction base="dms:Text">
          <xsd:maxLength value="255"/>
        </xsd:restriction>
      </xsd:simpleType>
    </xsd:element>
    <xsd:element name="CategoryValue" ma:index="17" nillable="true" ma:displayName="Category 2" ma:default="NA" ma:hidden="true" ma:internalName="CategoryValue" ma:readOnly="false">
      <xsd:simpleType>
        <xsd:restriction base="dms:Text">
          <xsd:maxLength value="255"/>
        </xsd:restriction>
      </xsd:simpleType>
    </xsd:element>
    <xsd:element name="BusinessValue" ma:index="18" nillable="true" ma:displayName="Business Value" ma:hidden="true" ma:internalName="BusinessValue" ma:readOnly="false">
      <xsd:simpleType>
        <xsd:restriction base="dms:Text">
          <xsd:maxLength value="255"/>
        </xsd:restriction>
      </xsd:simpleType>
    </xsd:element>
    <xsd:element name="FunctionGroup" ma:index="19" nillable="true" ma:displayName="Function Group" ma:default="Policy and Planning" ma:hidden="true" ma:internalName="FunctionGroup" ma:readOnly="false">
      <xsd:simpleType>
        <xsd:restriction base="dms:Text">
          <xsd:maxLength value="255"/>
        </xsd:restriction>
      </xsd:simpleType>
    </xsd:element>
    <xsd:element name="Function" ma:index="20" nillable="true" ma:displayName="Function" ma:default="Council Policies and Strategies" ma:hidden="true" ma:internalName="Function" ma:readOnly="false">
      <xsd:simpleType>
        <xsd:restriction base="dms:Text">
          <xsd:maxLength value="255"/>
        </xsd:restriction>
      </xsd:simpleType>
    </xsd:element>
    <xsd:element name="PRAType" ma:index="21" nillable="true" ma:displayName="PRA Type" ma:default="Doc" ma:hidden="true" ma:internalName="PRAType" ma:readOnly="false">
      <xsd:simpleType>
        <xsd:restriction base="dms:Text">
          <xsd:maxLength value="255"/>
        </xsd:restriction>
      </xsd:simpleType>
    </xsd:element>
    <xsd:element name="PRADate1" ma:index="22" nillable="true" ma:displayName="PRA Date 1" ma:format="DateOnly" ma:hidden="true" ma:internalName="PRADate1" ma:readOnly="false">
      <xsd:simpleType>
        <xsd:restriction base="dms:DateTime"/>
      </xsd:simpleType>
    </xsd:element>
    <xsd:element name="PRADate2" ma:index="23" nillable="true" ma:displayName="PRA Date 2" ma:format="DateOnly" ma:hidden="true" ma:internalName="PRADate2" ma:readOnly="false">
      <xsd:simpleType>
        <xsd:restriction base="dms:DateTime"/>
      </xsd:simpleType>
    </xsd:element>
    <xsd:element name="PRADate3" ma:index="24" nillable="true" ma:displayName="PRA Date 3" ma:format="DateOnly" ma:hidden="true" ma:internalName="PRADate3" ma:readOnly="false">
      <xsd:simpleType>
        <xsd:restriction base="dms:DateTime"/>
      </xsd:simpleType>
    </xsd:element>
    <xsd:element name="PRADateDisposal" ma:index="25" nillable="true" ma:displayName="PRA Date Disposal" ma:format="DateOnly" ma:hidden="true" ma:internalName="PRADateDisposal" ma:readOnly="false">
      <xsd:simpleType>
        <xsd:restriction base="dms:DateTime"/>
      </xsd:simpleType>
    </xsd:element>
    <xsd:element name="PRADateTrigger" ma:index="26" nillable="true" ma:displayName="PRA Date Trigger" ma:format="DateOnly" ma:hidden="true" ma:internalName="PRADateTrigger" ma:readOnly="false">
      <xsd:simpleType>
        <xsd:restriction base="dms:DateTime"/>
      </xsd:simpleType>
    </xsd:element>
    <xsd:element name="PRAText1" ma:index="27" nillable="true" ma:displayName="PRA Text 1" ma:hidden="true" ma:internalName="PRAText1" ma:readOnly="false">
      <xsd:simpleType>
        <xsd:restriction base="dms:Text">
          <xsd:maxLength value="255"/>
        </xsd:restriction>
      </xsd:simpleType>
    </xsd:element>
    <xsd:element name="PRAText2" ma:index="28" nillable="true" ma:displayName="PRA Text 2" ma:hidden="true" ma:internalName="PRAText2" ma:readOnly="false">
      <xsd:simpleType>
        <xsd:restriction base="dms:Text">
          <xsd:maxLength value="255"/>
        </xsd:restriction>
      </xsd:simpleType>
    </xsd:element>
    <xsd:element name="PRAText3" ma:index="29" nillable="true" ma:displayName="PRA Text 3" ma:hidden="true" ma:internalName="PRAText3" ma:readOnly="false">
      <xsd:simpleType>
        <xsd:restriction base="dms:Text">
          <xsd:maxLength value="255"/>
        </xsd:restriction>
      </xsd:simpleType>
    </xsd:element>
    <xsd:element name="PRAText4" ma:index="30" nillable="true" ma:displayName="PRA Text 4" ma:hidden="true" ma:internalName="PRAText4" ma:readOnly="false">
      <xsd:simpleType>
        <xsd:restriction base="dms:Text">
          <xsd:maxLength value="255"/>
        </xsd:restriction>
      </xsd:simpleType>
    </xsd:element>
    <xsd:element name="PRAText5" ma:index="31" nillable="true" ma:displayName="PRA Text 5" ma:hidden="true" ma:internalName="PRAText5" ma:readOnly="false">
      <xsd:simpleType>
        <xsd:restriction base="dms:Text">
          <xsd:maxLength value="255"/>
        </xsd:restriction>
      </xsd:simpleType>
    </xsd:element>
    <xsd:element name="AggregationStatus" ma:index="32" nillable="true" ma:displayName="Aggregation Status" ma:default="Normal" ma:format="Dropdown" ma:hidden="true" ma:internalName="AggregationStatus" ma:readOnly="false">
      <xsd:simpleType>
        <xsd:union memberTypes="dms:Text">
          <xsd:simpleType>
            <xsd:restriction base="dms:Choice">
              <xsd:enumeration value="Delete Soon"/>
              <xsd:enumeration value="Transfer Soon"/>
              <xsd:enumeration value="Appraise Soon"/>
              <xsd:enumeration value="Delete"/>
              <xsd:enumeration value="Transfer"/>
              <xsd:enumeration value="Appraise"/>
              <xsd:enumeration value="Hold"/>
              <xsd:enumeration value="Normal"/>
              <xsd:enumeration value="Archive"/>
            </xsd:restriction>
          </xsd:simpleType>
        </xsd:union>
      </xsd:simpleType>
    </xsd:element>
    <xsd:element name="Project" ma:index="33" nillable="true" ma:displayName="Project" ma:default="NA" ma:hidden="true" ma:internalName="Project" ma:readOnly="false">
      <xsd:simpleType>
        <xsd:restriction base="dms:Text">
          <xsd:maxLength value="255"/>
        </xsd:restriction>
      </xsd:simpleType>
    </xsd:element>
    <xsd:element name="Activity" ma:index="34" nillable="true" ma:displayName="Activity" ma:default="Policy Development" ma:hidden="true" ma:internalName="Activity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c79e5-42ce-4aa0-ac78-b6418001f0d2" elementFormDefault="qualified">
    <xsd:import namespace="http://schemas.microsoft.com/office/2006/documentManagement/types"/>
    <xsd:import namespace="http://schemas.microsoft.com/office/infopath/2007/PartnerControls"/>
    <xsd:element name="AggregationNarrative" ma:index="35" nillable="true" ma:displayName="Aggregation Narrative" ma:hidden="true" ma:internalName="AggregationNarrativ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a514c-9034-4fa3-897a-8352025b26ed" elementFormDefault="qualified">
    <xsd:import namespace="http://schemas.microsoft.com/office/2006/documentManagement/types"/>
    <xsd:import namespace="http://schemas.microsoft.com/office/infopath/2007/PartnerControls"/>
    <xsd:element name="Channel" ma:index="36" nillable="true" ma:displayName="Channel" ma:default="NA" ma:hidden="true" ma:internalName="Channel" ma:readOnly="false">
      <xsd:simpleType>
        <xsd:restriction base="dms:Text">
          <xsd:maxLength value="255"/>
        </xsd:restriction>
      </xsd:simpleType>
    </xsd:element>
    <xsd:element name="Team" ma:index="37" nillable="true" ma:displayName="Team" ma:default="" ma:hidden="true" ma:internalName="Team" ma:readOnly="false">
      <xsd:simpleType>
        <xsd:restriction base="dms:Text">
          <xsd:maxLength value="255"/>
        </xsd:restriction>
      </xsd:simpleType>
    </xsd:element>
    <xsd:element name="Level2" ma:index="38" nillable="true" ma:displayName="Level2" ma:hidden="true" ma:internalName="Level2" ma:readOnly="false">
      <xsd:simpleType>
        <xsd:restriction base="dms:Text">
          <xsd:maxLength value="255"/>
        </xsd:restriction>
      </xsd:simpleType>
    </xsd:element>
    <xsd:element name="Level3" ma:index="39" nillable="true" ma:displayName="Level3" ma:hidden="true" ma:internalName="Level3" ma:readOnly="false">
      <xsd:simpleType>
        <xsd:restriction base="dms:Text">
          <xsd:maxLength value="255"/>
        </xsd:restriction>
      </xsd:simpleType>
    </xsd:element>
    <xsd:element name="Year" ma:index="40" nillable="true" ma:displayName="Year" ma:hidden="true" ma:internalName="Yea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769d0-258a-41f7-a45a-599dd44fee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46" nillable="true" ma:taxonomy="true" ma:internalName="lcf76f155ced4ddcb4097134ff3c332f" ma:taxonomyFieldName="MediaServiceImageTags" ma:displayName="Image Tags" ma:readOnly="false" ma:fieldId="{5cf76f15-5ced-4ddc-b409-7134ff3c332f}" ma:taxonomyMulti="true" ma:sspId="c1a1cba4-1f74-403f-95b2-fb9a3922ae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4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4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5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a9e46-15d8-42d0-8f5c-6ff6c625a1f9" elementFormDefault="qualified">
    <xsd:import namespace="http://schemas.microsoft.com/office/2006/documentManagement/types"/>
    <xsd:import namespace="http://schemas.microsoft.com/office/infopath/2007/PartnerControls"/>
    <xsd:element name="TaxCatchAll" ma:index="47" nillable="true" ma:displayName="Taxonomy Catch All Column" ma:hidden="true" ma:list="{a57112f6-3b93-4fa3-a1bb-936ba5c95835}" ma:internalName="TaxCatchAll" ma:showField="CatchAllData" ma:web="be7a9e46-15d8-42d0-8f5c-6ff6c625a1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52C00E-BAB4-4640-A349-E791CE489E31}">
  <ds:schemaRefs>
    <ds:schemaRef ds:uri="44f1fc5f-b325-4eee-aff1-f819b799bcaf"/>
    <ds:schemaRef ds:uri="14c769d0-258a-41f7-a45a-599dd44feedc"/>
    <ds:schemaRef ds:uri="http://schemas.microsoft.com/office/infopath/2007/PartnerControls"/>
    <ds:schemaRef ds:uri="725c79e5-42ce-4aa0-ac78-b6418001f0d2"/>
    <ds:schemaRef ds:uri="http://purl.org/dc/terms/"/>
    <ds:schemaRef ds:uri="15ffb055-6eb4-45a1-bc20-bf2ac0d420da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be7a9e46-15d8-42d0-8f5c-6ff6c625a1f9"/>
    <ds:schemaRef ds:uri="http://schemas.microsoft.com/office/2006/documentManagement/types"/>
    <ds:schemaRef ds:uri="c91a514c-9034-4fa3-897a-8352025b26ed"/>
    <ds:schemaRef ds:uri="4f9c820c-e7e2-444d-97ee-45f2b3485c1d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DD6C28E-50A9-482C-A35D-92200A09A06C}">
  <ds:schemaRefs>
    <ds:schemaRef ds:uri="14c769d0-258a-41f7-a45a-599dd44feedc"/>
    <ds:schemaRef ds:uri="15ffb055-6eb4-45a1-bc20-bf2ac0d420da"/>
    <ds:schemaRef ds:uri="44f1fc5f-b325-4eee-aff1-f819b799bcaf"/>
    <ds:schemaRef ds:uri="4f9c820c-e7e2-444d-97ee-45f2b3485c1d"/>
    <ds:schemaRef ds:uri="725c79e5-42ce-4aa0-ac78-b6418001f0d2"/>
    <ds:schemaRef ds:uri="be7a9e46-15d8-42d0-8f5c-6ff6c625a1f9"/>
    <ds:schemaRef ds:uri="c91a514c-9034-4fa3-897a-8352025b26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5CAF39C-0B6D-49C4-95EC-8923D66BD4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1684</Words>
  <Application>Microsoft Office PowerPoint</Application>
  <PresentationFormat>Widescreen</PresentationFormat>
  <Paragraphs>209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Wingdings</vt:lpstr>
      <vt:lpstr>Office Theme</vt:lpstr>
      <vt:lpstr>Office Theme</vt:lpstr>
      <vt:lpstr>PowerPoint Presentation</vt:lpstr>
      <vt:lpstr>The need for a Bylaw</vt:lpstr>
      <vt:lpstr>Today’s workshop focuses on the site assessment and implementation/tourism links  (3 tables – 10 minutes each)</vt:lpstr>
      <vt:lpstr>Site assessment criteria &amp; analysis</vt:lpstr>
      <vt:lpstr>Key shifts in the proposed approach to freedom camping</vt:lpstr>
      <vt:lpstr>Site restrictions and prohibitions</vt:lpstr>
      <vt:lpstr>Roadside and town centre restrictions and prohibitions</vt:lpstr>
      <vt:lpstr>Implementation</vt:lpstr>
      <vt:lpstr>Tourism link priorities</vt:lpstr>
      <vt:lpstr>Benefits and impacts of new approach</vt:lpstr>
      <vt:lpstr>PowerPoint Presentation</vt:lpstr>
      <vt:lpstr>Questions for discussion at tables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Brigid Jenkins</dc:creator>
  <cp:lastModifiedBy>Lesley Olsson</cp:lastModifiedBy>
  <cp:revision>8</cp:revision>
  <cp:lastPrinted>2024-11-05T00:14:40Z</cp:lastPrinted>
  <dcterms:created xsi:type="dcterms:W3CDTF">2024-08-23T01:00:54Z</dcterms:created>
  <dcterms:modified xsi:type="dcterms:W3CDTF">2024-11-20T20:25:53Z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0x010100FDFF39C2B7FFD34583C53C7721CF4E3D</vt:lpwstr>
  </property>
  <property fmtid="{D5CDD505-2E9C-101B-9397-08002B2CF9AE}" pid="3" name="MediaServiceImageTags">
    <vt:lpwstr/>
  </property>
</Properties>
</file>