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1887200" cy="6858000"/>
  <p:notesSz cx="118872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92" autoAdjust="0"/>
  </p:normalViewPr>
  <p:slideViewPr>
    <p:cSldViewPr>
      <p:cViewPr varScale="1">
        <p:scale>
          <a:sx n="145" d="100"/>
          <a:sy n="145" d="100"/>
        </p:scale>
        <p:origin x="3222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1540" y="2125980"/>
            <a:ext cx="1010412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3080" y="3840480"/>
            <a:ext cx="832104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4360" y="1577340"/>
            <a:ext cx="517093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1908" y="1577340"/>
            <a:ext cx="517093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46174" y="5446776"/>
            <a:ext cx="9234941" cy="14112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9374" y="250939"/>
            <a:ext cx="9708451" cy="932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0562" y="1134671"/>
            <a:ext cx="10213340" cy="464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41648" y="6377940"/>
            <a:ext cx="3803904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4360" y="6377940"/>
            <a:ext cx="2734056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8784" y="6377940"/>
            <a:ext cx="2734056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881104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1415" y="985607"/>
            <a:ext cx="97180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70200" algn="l"/>
                <a:tab pos="4639945" algn="l"/>
              </a:tabLst>
            </a:pPr>
            <a:r>
              <a:rPr sz="4400" spc="-10" dirty="0">
                <a:solidFill>
                  <a:srgbClr val="007CC5"/>
                </a:solidFill>
              </a:rPr>
              <a:t>Renaming</a:t>
            </a:r>
            <a:r>
              <a:rPr sz="4400" dirty="0">
                <a:solidFill>
                  <a:srgbClr val="007CC5"/>
                </a:solidFill>
              </a:rPr>
              <a:t>	of</a:t>
            </a:r>
            <a:r>
              <a:rPr sz="4400" spc="-20" dirty="0">
                <a:solidFill>
                  <a:srgbClr val="007CC5"/>
                </a:solidFill>
              </a:rPr>
              <a:t> </a:t>
            </a:r>
            <a:r>
              <a:rPr sz="4400" spc="-25" dirty="0">
                <a:solidFill>
                  <a:srgbClr val="007CC5"/>
                </a:solidFill>
              </a:rPr>
              <a:t>Old</a:t>
            </a:r>
            <a:r>
              <a:rPr sz="4400" dirty="0">
                <a:solidFill>
                  <a:srgbClr val="007CC5"/>
                </a:solidFill>
              </a:rPr>
              <a:t>	State</a:t>
            </a:r>
            <a:r>
              <a:rPr sz="4400" spc="-55" dirty="0">
                <a:solidFill>
                  <a:srgbClr val="007CC5"/>
                </a:solidFill>
              </a:rPr>
              <a:t> </a:t>
            </a:r>
            <a:r>
              <a:rPr sz="4400" dirty="0">
                <a:solidFill>
                  <a:srgbClr val="007CC5"/>
                </a:solidFill>
              </a:rPr>
              <a:t>Highway</a:t>
            </a:r>
            <a:r>
              <a:rPr sz="4400" spc="-45" dirty="0">
                <a:solidFill>
                  <a:srgbClr val="007CC5"/>
                </a:solidFill>
              </a:rPr>
              <a:t> </a:t>
            </a:r>
            <a:r>
              <a:rPr sz="4400" spc="-25" dirty="0">
                <a:solidFill>
                  <a:srgbClr val="007CC5"/>
                </a:solidFill>
              </a:rPr>
              <a:t>One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180620" y="2326828"/>
            <a:ext cx="71399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573395" algn="l"/>
              </a:tabLst>
            </a:pPr>
            <a:r>
              <a:rPr sz="4400" b="1" dirty="0">
                <a:solidFill>
                  <a:srgbClr val="007CC5"/>
                </a:solidFill>
                <a:latin typeface="Arial"/>
                <a:cs typeface="Arial"/>
              </a:rPr>
              <a:t>Te</a:t>
            </a:r>
            <a:r>
              <a:rPr sz="4400" b="1" spc="-50" dirty="0">
                <a:solidFill>
                  <a:srgbClr val="007CC5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7CC5"/>
                </a:solidFill>
                <a:latin typeface="Arial"/>
                <a:cs typeface="Arial"/>
              </a:rPr>
              <a:t>Whakaminenga</a:t>
            </a:r>
            <a:r>
              <a:rPr sz="4400" b="1" spc="-45" dirty="0">
                <a:solidFill>
                  <a:srgbClr val="007CC5"/>
                </a:solidFill>
                <a:latin typeface="Arial"/>
                <a:cs typeface="Arial"/>
              </a:rPr>
              <a:t> </a:t>
            </a:r>
            <a:r>
              <a:rPr sz="4400" b="1" spc="-50" dirty="0">
                <a:solidFill>
                  <a:srgbClr val="007CC5"/>
                </a:solidFill>
                <a:latin typeface="Arial"/>
                <a:cs typeface="Arial"/>
              </a:rPr>
              <a:t>o</a:t>
            </a:r>
            <a:r>
              <a:rPr sz="4400" b="1" dirty="0">
                <a:solidFill>
                  <a:srgbClr val="007CC5"/>
                </a:solidFill>
                <a:latin typeface="Arial"/>
                <a:cs typeface="Arial"/>
              </a:rPr>
              <a:t>	</a:t>
            </a:r>
            <a:r>
              <a:rPr sz="4400" b="1" spc="-10" dirty="0">
                <a:solidFill>
                  <a:srgbClr val="007CC5"/>
                </a:solidFill>
                <a:latin typeface="Arial"/>
                <a:cs typeface="Arial"/>
              </a:rPr>
              <a:t>Kāpiti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61563" y="3673943"/>
            <a:ext cx="3106037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NZ" sz="2800" b="1" dirty="0">
                <a:solidFill>
                  <a:srgbClr val="007CC5"/>
                </a:solidFill>
                <a:latin typeface="Arial"/>
                <a:cs typeface="Arial"/>
              </a:rPr>
              <a:t>3 December 2024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080"/>
            <a:ext cx="11880850" cy="570230"/>
          </a:xfrm>
          <a:custGeom>
            <a:avLst/>
            <a:gdLst/>
            <a:ahLst/>
            <a:cxnLst/>
            <a:rect l="l" t="t" r="r" b="b"/>
            <a:pathLst>
              <a:path w="11880850" h="570230">
                <a:moveTo>
                  <a:pt x="11880837" y="0"/>
                </a:moveTo>
                <a:lnTo>
                  <a:pt x="8892756" y="0"/>
                </a:lnTo>
                <a:lnTo>
                  <a:pt x="2705227" y="0"/>
                </a:lnTo>
                <a:lnTo>
                  <a:pt x="0" y="0"/>
                </a:lnTo>
                <a:lnTo>
                  <a:pt x="0" y="570090"/>
                </a:lnTo>
                <a:lnTo>
                  <a:pt x="2705227" y="570090"/>
                </a:lnTo>
                <a:lnTo>
                  <a:pt x="8892756" y="570090"/>
                </a:lnTo>
                <a:lnTo>
                  <a:pt x="11880837" y="570090"/>
                </a:lnTo>
                <a:lnTo>
                  <a:pt x="1188083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3202"/>
              </p:ext>
            </p:extLst>
          </p:nvPr>
        </p:nvGraphicFramePr>
        <p:xfrm>
          <a:off x="0" y="2730"/>
          <a:ext cx="11880849" cy="560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7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9595">
                <a:tc>
                  <a:txBody>
                    <a:bodyPr/>
                    <a:lstStyle/>
                    <a:p>
                      <a:pPr marL="7105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Proposed</a:t>
                      </a:r>
                      <a:r>
                        <a:rPr sz="28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Paekākāriki</a:t>
                      </a:r>
                      <a:r>
                        <a:rPr sz="28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MacKay’s.</a:t>
                      </a:r>
                      <a:r>
                        <a:rPr sz="28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Now</a:t>
                      </a:r>
                      <a:r>
                        <a:rPr sz="28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20" dirty="0">
                          <a:latin typeface="Arial"/>
                          <a:cs typeface="Arial"/>
                        </a:rPr>
                        <a:t>SH59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Hurumutu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Poplar</a:t>
                      </a:r>
                      <a:r>
                        <a:rPr sz="28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Avenue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Kāpiti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Rd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Hokowhitu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80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Three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7310" marR="62230">
                        <a:lnSpc>
                          <a:spcPts val="3370"/>
                        </a:lnSpc>
                        <a:tabLst>
                          <a:tab pos="2609215" algn="l"/>
                          <a:tab pos="3867150" algn="l"/>
                          <a:tab pos="4546600" algn="l"/>
                        </a:tabLst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Paraparaumu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Waikanae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River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Rauoterangi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Four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8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20" dirty="0">
                          <a:latin typeface="Arial"/>
                          <a:cs typeface="Arial"/>
                        </a:rPr>
                        <a:t>Town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Kākākura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8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20" dirty="0">
                          <a:latin typeface="Arial"/>
                          <a:cs typeface="Arial"/>
                        </a:rPr>
                        <a:t>Peka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Unaiki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10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Six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Hadfield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connection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20" dirty="0">
                          <a:latin typeface="Arial"/>
                          <a:cs typeface="Arial"/>
                        </a:rPr>
                        <a:t>Katu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225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140460" algn="l"/>
                          <a:tab pos="2214880" algn="l"/>
                          <a:tab pos="2932430" algn="l"/>
                          <a:tab pos="3491865" algn="l"/>
                          <a:tab pos="4130040" algn="l"/>
                          <a:tab pos="5560060" algn="l"/>
                        </a:tabLst>
                      </a:pPr>
                      <a:r>
                        <a:rPr sz="2800" spc="-2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Kowhai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Rd.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65405" marR="62865">
                        <a:lnSpc>
                          <a:spcPct val="114999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Proposed</a:t>
                      </a:r>
                      <a:r>
                        <a:rPr sz="2800" spc="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8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28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undertaken</a:t>
                      </a:r>
                      <a:r>
                        <a:rPr sz="2800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28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2800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2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PP20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Old</a:t>
                      </a:r>
                      <a:r>
                        <a:rPr sz="28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SH1</a:t>
                      </a:r>
                      <a:r>
                        <a:rPr sz="2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renaming</a:t>
                      </a:r>
                      <a:r>
                        <a:rPr sz="2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process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8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365" dirty="0">
                          <a:latin typeface="Arial"/>
                          <a:cs typeface="Arial"/>
                        </a:rPr>
                        <a:t>Te</a:t>
                      </a:r>
                      <a:endParaRPr sz="2800" dirty="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2800" spc="-10" dirty="0">
                          <a:latin typeface="Arial"/>
                          <a:cs typeface="Arial"/>
                        </a:rPr>
                        <a:t>Whiwhi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144" y="250939"/>
            <a:ext cx="83077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7CC5"/>
                </a:solidFill>
              </a:rPr>
              <a:t>2016</a:t>
            </a:r>
            <a:r>
              <a:rPr spc="-6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Community</a:t>
            </a:r>
            <a:r>
              <a:rPr spc="-8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Board</a:t>
            </a:r>
            <a:r>
              <a:rPr spc="-60" dirty="0">
                <a:solidFill>
                  <a:srgbClr val="007CC5"/>
                </a:solidFill>
              </a:rPr>
              <a:t> </a:t>
            </a:r>
            <a:r>
              <a:rPr spc="-10" dirty="0">
                <a:solidFill>
                  <a:srgbClr val="007CC5"/>
                </a:solidFill>
              </a:rPr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472" y="5502890"/>
            <a:ext cx="18764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Note: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Ōtaki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Com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1462" y="5502890"/>
            <a:ext cx="664781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dirty="0">
                <a:latin typeface="Arial"/>
                <a:cs typeface="Arial"/>
              </a:rPr>
              <a:t>munity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Board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declined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opportunity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provide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recomm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08754" y="5502890"/>
            <a:ext cx="97409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spc="-10" dirty="0">
                <a:latin typeface="Arial"/>
                <a:cs typeface="Arial"/>
              </a:rPr>
              <a:t>endation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658133"/>
            <a:ext cx="11880850" cy="3200400"/>
          </a:xfrm>
          <a:custGeom>
            <a:avLst/>
            <a:gdLst/>
            <a:ahLst/>
            <a:cxnLst/>
            <a:rect l="l" t="t" r="r" b="b"/>
            <a:pathLst>
              <a:path w="11880850" h="3200400">
                <a:moveTo>
                  <a:pt x="11880837" y="1224318"/>
                </a:moveTo>
                <a:lnTo>
                  <a:pt x="9252788" y="1224318"/>
                </a:lnTo>
                <a:lnTo>
                  <a:pt x="2656586" y="1224305"/>
                </a:lnTo>
                <a:lnTo>
                  <a:pt x="2656586" y="0"/>
                </a:lnTo>
                <a:lnTo>
                  <a:pt x="0" y="0"/>
                </a:lnTo>
                <a:lnTo>
                  <a:pt x="0" y="3199866"/>
                </a:lnTo>
                <a:lnTo>
                  <a:pt x="2656586" y="3199866"/>
                </a:lnTo>
                <a:lnTo>
                  <a:pt x="9252788" y="3199866"/>
                </a:lnTo>
                <a:lnTo>
                  <a:pt x="11880837" y="3199866"/>
                </a:lnTo>
                <a:lnTo>
                  <a:pt x="11880837" y="1831784"/>
                </a:lnTo>
                <a:lnTo>
                  <a:pt x="11880837" y="12243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0" y="960610"/>
          <a:ext cx="11877674" cy="58851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2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Community</a:t>
                      </a:r>
                      <a:r>
                        <a:rPr sz="21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Section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244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spc="-10" dirty="0">
                          <a:latin typeface="Arial"/>
                          <a:cs typeface="Arial"/>
                        </a:rPr>
                        <a:t>Paekākāriki</a:t>
                      </a:r>
                      <a:endParaRPr sz="2300">
                        <a:latin typeface="Arial"/>
                        <a:cs typeface="Arial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23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Board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1:</a:t>
                      </a:r>
                      <a:r>
                        <a:rPr sz="23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Paekākāriki</a:t>
                      </a:r>
                      <a:r>
                        <a:rPr sz="23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Mackays,</a:t>
                      </a:r>
                      <a:r>
                        <a:rPr sz="23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Now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SH</a:t>
                      </a:r>
                      <a:r>
                        <a:rPr sz="23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59</a:t>
                      </a:r>
                      <a:endParaRPr sz="23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renaming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required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Hurumutu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250">
                <a:tc rowSpan="2">
                  <a:txBody>
                    <a:bodyPr/>
                    <a:lstStyle/>
                    <a:p>
                      <a:pPr marL="88265" marR="220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Paraparaumu</a:t>
                      </a:r>
                      <a:r>
                        <a:rPr sz="23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5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Raumati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23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Board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2: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Poplar</a:t>
                      </a:r>
                      <a:r>
                        <a:rPr sz="23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Kāpiti</a:t>
                      </a:r>
                      <a:r>
                        <a:rPr sz="23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3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South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5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3:</a:t>
                      </a:r>
                      <a:r>
                        <a:rPr sz="23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Paraparaumu</a:t>
                      </a:r>
                      <a:r>
                        <a:rPr sz="23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3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River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3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North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585">
                <a:tc rowSpan="2">
                  <a:txBody>
                    <a:bodyPr/>
                    <a:lstStyle/>
                    <a:p>
                      <a:pPr marL="88265" marR="220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spc="-10" dirty="0">
                          <a:latin typeface="Arial"/>
                          <a:cs typeface="Arial"/>
                        </a:rPr>
                        <a:t>Waikanae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23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Board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4: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3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town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0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5: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3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0" dirty="0">
                          <a:latin typeface="Arial"/>
                          <a:cs typeface="Arial"/>
                        </a:rPr>
                        <a:t>Peka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6: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Hadfield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Road</a:t>
                      </a:r>
                      <a:r>
                        <a:rPr sz="23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connection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Horrobin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032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3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7:</a:t>
                      </a:r>
                      <a:r>
                        <a:rPr sz="23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3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3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2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Kowhai</a:t>
                      </a:r>
                      <a:r>
                        <a:rPr sz="23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Rd.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Recommend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23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23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PP2O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Old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dirty="0">
                          <a:latin typeface="Arial"/>
                          <a:cs typeface="Arial"/>
                        </a:rPr>
                        <a:t>SH1</a:t>
                      </a:r>
                      <a:r>
                        <a:rPr sz="23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renaming process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454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3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3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2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-10" dirty="0">
                          <a:latin typeface="Arial"/>
                          <a:cs typeface="Arial"/>
                        </a:rPr>
                        <a:t>Whiwhi </a:t>
                      </a:r>
                      <a:r>
                        <a:rPr sz="2300" spc="-25" dirty="0">
                          <a:latin typeface="Arial"/>
                          <a:cs typeface="Arial"/>
                        </a:rPr>
                        <a:t>Rd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8367" rIns="0" bIns="0" rtlCol="0">
            <a:spAutoFit/>
          </a:bodyPr>
          <a:lstStyle/>
          <a:p>
            <a:pPr marL="188341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7CC5"/>
                </a:solidFill>
              </a:rPr>
              <a:t>Renaming</a:t>
            </a:r>
            <a:r>
              <a:rPr spc="-5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Old</a:t>
            </a:r>
            <a:r>
              <a:rPr spc="-4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SH1</a:t>
            </a:r>
            <a:r>
              <a:rPr spc="-3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is</a:t>
            </a:r>
            <a:r>
              <a:rPr spc="-30" dirty="0">
                <a:solidFill>
                  <a:srgbClr val="007CC5"/>
                </a:solidFill>
              </a:rPr>
              <a:t> </a:t>
            </a:r>
            <a:r>
              <a:rPr spc="-10" dirty="0">
                <a:solidFill>
                  <a:srgbClr val="007CC5"/>
                </a:solidFill>
              </a:rPr>
              <a:t>Complex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2772" y="1508654"/>
            <a:ext cx="10329545" cy="389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665" marR="5080" indent="-355600">
              <a:lnSpc>
                <a:spcPct val="100000"/>
              </a:lnSpc>
              <a:spcBef>
                <a:spcPts val="95"/>
              </a:spcBef>
              <a:buSzPct val="101923"/>
              <a:buChar char="•"/>
              <a:tabLst>
                <a:tab pos="367665" algn="l"/>
              </a:tabLst>
            </a:pPr>
            <a:r>
              <a:rPr sz="2600" dirty="0">
                <a:latin typeface="Arial"/>
                <a:cs typeface="Arial"/>
              </a:rPr>
              <a:t>2</a:t>
            </a:r>
            <a:r>
              <a:rPr sz="2800" dirty="0">
                <a:latin typeface="Arial"/>
                <a:cs typeface="Arial"/>
              </a:rPr>
              <a:t>27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(2016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total)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properties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along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would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affected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any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road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and/or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numbering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change</a:t>
            </a:r>
            <a:endParaRPr sz="2800">
              <a:latin typeface="Arial"/>
              <a:cs typeface="Arial"/>
            </a:endParaRPr>
          </a:p>
          <a:p>
            <a:pPr marL="367665" marR="73660" indent="-355600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367665" algn="l"/>
              </a:tabLst>
            </a:pPr>
            <a:r>
              <a:rPr sz="2800" dirty="0">
                <a:latin typeface="Arial"/>
                <a:cs typeface="Arial"/>
              </a:rPr>
              <a:t>Revoking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means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longer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called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state </a:t>
            </a:r>
            <a:r>
              <a:rPr sz="2800" dirty="0">
                <a:latin typeface="Arial"/>
                <a:cs typeface="Arial"/>
              </a:rPr>
              <a:t>highway.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three,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five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have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addressees</a:t>
            </a:r>
            <a:endParaRPr sz="2800">
              <a:latin typeface="Arial"/>
              <a:cs typeface="Arial"/>
            </a:endParaRPr>
          </a:p>
          <a:p>
            <a:pPr marL="367665" marR="292735" indent="-355600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367665" algn="l"/>
              </a:tabLst>
            </a:pPr>
            <a:r>
              <a:rPr sz="2800" dirty="0">
                <a:latin typeface="Arial"/>
                <a:cs typeface="Arial"/>
              </a:rPr>
              <a:t>Sections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have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different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including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Rd,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South,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North,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Amohia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Rimutaka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St</a:t>
            </a:r>
            <a:endParaRPr sz="2800">
              <a:latin typeface="Arial"/>
              <a:cs typeface="Arial"/>
            </a:endParaRPr>
          </a:p>
          <a:p>
            <a:pPr marL="367665" marR="727710" indent="-355600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367665" algn="l"/>
              </a:tabLst>
            </a:pPr>
            <a:r>
              <a:rPr sz="2800" dirty="0">
                <a:latin typeface="Arial"/>
                <a:cs typeface="Arial"/>
              </a:rPr>
              <a:t>Seven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largely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reflects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existing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numbering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mostly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enables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residents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keep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same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street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numbers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7031" y="1514481"/>
            <a:ext cx="9277350" cy="406717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185"/>
              </a:spcBef>
              <a:buSzPct val="101785"/>
              <a:buFont typeface="Arial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1,077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submissions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61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suggest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gave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general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comments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68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submitters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were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identified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living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SH1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105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asked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current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retained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286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were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favour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SH1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540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identified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SH1</a:t>
            </a:r>
            <a:endParaRPr sz="28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SzPct val="101785"/>
              <a:buChar char="•"/>
              <a:tabLst>
                <a:tab pos="469265" algn="l"/>
              </a:tabLst>
            </a:pPr>
            <a:r>
              <a:rPr sz="2800" dirty="0">
                <a:latin typeface="Arial"/>
                <a:cs typeface="Arial"/>
              </a:rPr>
              <a:t>58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were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support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working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party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names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6379" rIns="0" bIns="0" rtlCol="0">
            <a:spAutoFit/>
          </a:bodyPr>
          <a:lstStyle/>
          <a:p>
            <a:pPr marL="1235710">
              <a:lnSpc>
                <a:spcPct val="100000"/>
              </a:lnSpc>
              <a:spcBef>
                <a:spcPts val="105"/>
              </a:spcBef>
            </a:pPr>
            <a:r>
              <a:rPr dirty="0"/>
              <a:t>Summary</a:t>
            </a:r>
            <a:r>
              <a:rPr spc="-80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dirty="0"/>
              <a:t>Submissions</a:t>
            </a:r>
            <a:r>
              <a:rPr spc="-105" dirty="0"/>
              <a:t> </a:t>
            </a:r>
            <a:r>
              <a:rPr spc="-10" dirty="0"/>
              <a:t>Received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843470"/>
            <a:ext cx="11881485" cy="6014720"/>
            <a:chOff x="0" y="843470"/>
            <a:chExt cx="11881485" cy="6014720"/>
          </a:xfrm>
        </p:grpSpPr>
        <p:sp>
          <p:nvSpPr>
            <p:cNvPr id="3" name="object 3"/>
            <p:cNvSpPr/>
            <p:nvPr/>
          </p:nvSpPr>
          <p:spPr>
            <a:xfrm>
              <a:off x="0" y="843470"/>
              <a:ext cx="11880850" cy="720725"/>
            </a:xfrm>
            <a:custGeom>
              <a:avLst/>
              <a:gdLst/>
              <a:ahLst/>
              <a:cxnLst/>
              <a:rect l="l" t="t" r="r" b="b"/>
              <a:pathLst>
                <a:path w="11880850" h="720725">
                  <a:moveTo>
                    <a:pt x="11880825" y="0"/>
                  </a:moveTo>
                  <a:lnTo>
                    <a:pt x="9396806" y="0"/>
                  </a:lnTo>
                  <a:lnTo>
                    <a:pt x="6732511" y="12"/>
                  </a:lnTo>
                  <a:lnTo>
                    <a:pt x="2268016" y="12"/>
                  </a:lnTo>
                  <a:lnTo>
                    <a:pt x="263017" y="12"/>
                  </a:lnTo>
                  <a:lnTo>
                    <a:pt x="0" y="0"/>
                  </a:lnTo>
                  <a:lnTo>
                    <a:pt x="0" y="720344"/>
                  </a:lnTo>
                  <a:lnTo>
                    <a:pt x="263017" y="720344"/>
                  </a:lnTo>
                  <a:lnTo>
                    <a:pt x="2268016" y="720344"/>
                  </a:lnTo>
                  <a:lnTo>
                    <a:pt x="6732511" y="720344"/>
                  </a:lnTo>
                  <a:lnTo>
                    <a:pt x="9396806" y="720344"/>
                  </a:lnTo>
                  <a:lnTo>
                    <a:pt x="11880825" y="720344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563814"/>
              <a:ext cx="11880850" cy="728980"/>
            </a:xfrm>
            <a:custGeom>
              <a:avLst/>
              <a:gdLst/>
              <a:ahLst/>
              <a:cxnLst/>
              <a:rect l="l" t="t" r="r" b="b"/>
              <a:pathLst>
                <a:path w="11880850" h="728980">
                  <a:moveTo>
                    <a:pt x="11880825" y="0"/>
                  </a:moveTo>
                  <a:lnTo>
                    <a:pt x="11880825" y="0"/>
                  </a:lnTo>
                  <a:lnTo>
                    <a:pt x="0" y="0"/>
                  </a:lnTo>
                  <a:lnTo>
                    <a:pt x="0" y="728814"/>
                  </a:lnTo>
                  <a:lnTo>
                    <a:pt x="11880825" y="728814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292629"/>
              <a:ext cx="11880850" cy="1346835"/>
            </a:xfrm>
            <a:custGeom>
              <a:avLst/>
              <a:gdLst/>
              <a:ahLst/>
              <a:cxnLst/>
              <a:rect l="l" t="t" r="r" b="b"/>
              <a:pathLst>
                <a:path w="11880850" h="1346835">
                  <a:moveTo>
                    <a:pt x="11880825" y="0"/>
                  </a:moveTo>
                  <a:lnTo>
                    <a:pt x="11880825" y="0"/>
                  </a:lnTo>
                  <a:lnTo>
                    <a:pt x="0" y="0"/>
                  </a:lnTo>
                  <a:lnTo>
                    <a:pt x="0" y="1346720"/>
                  </a:lnTo>
                  <a:lnTo>
                    <a:pt x="11880825" y="1346720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639350"/>
              <a:ext cx="11880850" cy="720725"/>
            </a:xfrm>
            <a:custGeom>
              <a:avLst/>
              <a:gdLst/>
              <a:ahLst/>
              <a:cxnLst/>
              <a:rect l="l" t="t" r="r" b="b"/>
              <a:pathLst>
                <a:path w="11880850" h="720725">
                  <a:moveTo>
                    <a:pt x="11880825" y="0"/>
                  </a:moveTo>
                  <a:lnTo>
                    <a:pt x="11880825" y="0"/>
                  </a:lnTo>
                  <a:lnTo>
                    <a:pt x="0" y="0"/>
                  </a:lnTo>
                  <a:lnTo>
                    <a:pt x="0" y="720344"/>
                  </a:lnTo>
                  <a:lnTo>
                    <a:pt x="263017" y="720344"/>
                  </a:lnTo>
                  <a:lnTo>
                    <a:pt x="2268016" y="720331"/>
                  </a:lnTo>
                  <a:lnTo>
                    <a:pt x="6732511" y="720331"/>
                  </a:lnTo>
                  <a:lnTo>
                    <a:pt x="9396806" y="720331"/>
                  </a:lnTo>
                  <a:lnTo>
                    <a:pt x="11880825" y="720344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359681"/>
              <a:ext cx="11880850" cy="731520"/>
            </a:xfrm>
            <a:custGeom>
              <a:avLst/>
              <a:gdLst/>
              <a:ahLst/>
              <a:cxnLst/>
              <a:rect l="l" t="t" r="r" b="b"/>
              <a:pathLst>
                <a:path w="11880850" h="731520">
                  <a:moveTo>
                    <a:pt x="11880825" y="25"/>
                  </a:moveTo>
                  <a:lnTo>
                    <a:pt x="9396806" y="25"/>
                  </a:lnTo>
                  <a:lnTo>
                    <a:pt x="6732511" y="0"/>
                  </a:lnTo>
                  <a:lnTo>
                    <a:pt x="2268016" y="0"/>
                  </a:lnTo>
                  <a:lnTo>
                    <a:pt x="263017" y="0"/>
                  </a:lnTo>
                  <a:lnTo>
                    <a:pt x="0" y="25"/>
                  </a:lnTo>
                  <a:lnTo>
                    <a:pt x="0" y="731139"/>
                  </a:lnTo>
                  <a:lnTo>
                    <a:pt x="263017" y="731139"/>
                  </a:lnTo>
                  <a:lnTo>
                    <a:pt x="2268016" y="731139"/>
                  </a:lnTo>
                  <a:lnTo>
                    <a:pt x="6732511" y="731139"/>
                  </a:lnTo>
                  <a:lnTo>
                    <a:pt x="9396806" y="731139"/>
                  </a:lnTo>
                  <a:lnTo>
                    <a:pt x="11880825" y="731139"/>
                  </a:lnTo>
                  <a:lnTo>
                    <a:pt x="11880825" y="25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5090820"/>
              <a:ext cx="11880850" cy="1033780"/>
            </a:xfrm>
            <a:custGeom>
              <a:avLst/>
              <a:gdLst/>
              <a:ahLst/>
              <a:cxnLst/>
              <a:rect l="l" t="t" r="r" b="b"/>
              <a:pathLst>
                <a:path w="11880850" h="1033779">
                  <a:moveTo>
                    <a:pt x="11880825" y="0"/>
                  </a:moveTo>
                  <a:lnTo>
                    <a:pt x="11880825" y="0"/>
                  </a:lnTo>
                  <a:lnTo>
                    <a:pt x="0" y="0"/>
                  </a:lnTo>
                  <a:lnTo>
                    <a:pt x="0" y="1033538"/>
                  </a:lnTo>
                  <a:lnTo>
                    <a:pt x="263017" y="1033538"/>
                  </a:lnTo>
                  <a:lnTo>
                    <a:pt x="2268016" y="1033526"/>
                  </a:lnTo>
                  <a:lnTo>
                    <a:pt x="6732511" y="1033526"/>
                  </a:lnTo>
                  <a:lnTo>
                    <a:pt x="9396806" y="1033526"/>
                  </a:lnTo>
                  <a:lnTo>
                    <a:pt x="11880825" y="1033538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6124359"/>
              <a:ext cx="11880850" cy="734060"/>
            </a:xfrm>
            <a:custGeom>
              <a:avLst/>
              <a:gdLst/>
              <a:ahLst/>
              <a:cxnLst/>
              <a:rect l="l" t="t" r="r" b="b"/>
              <a:pathLst>
                <a:path w="11880850" h="734059">
                  <a:moveTo>
                    <a:pt x="11880825" y="0"/>
                  </a:moveTo>
                  <a:lnTo>
                    <a:pt x="11880825" y="0"/>
                  </a:lnTo>
                  <a:lnTo>
                    <a:pt x="0" y="0"/>
                  </a:lnTo>
                  <a:lnTo>
                    <a:pt x="0" y="733640"/>
                  </a:lnTo>
                  <a:lnTo>
                    <a:pt x="11880825" y="733640"/>
                  </a:lnTo>
                  <a:lnTo>
                    <a:pt x="11880825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851771" y="-32871"/>
            <a:ext cx="5201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Public</a:t>
            </a:r>
            <a:r>
              <a:rPr sz="2800" spc="-70" dirty="0"/>
              <a:t> </a:t>
            </a:r>
            <a:r>
              <a:rPr sz="2800" dirty="0"/>
              <a:t>Submissions</a:t>
            </a:r>
            <a:r>
              <a:rPr sz="2800" spc="-50" dirty="0"/>
              <a:t> </a:t>
            </a:r>
            <a:r>
              <a:rPr sz="2800" dirty="0"/>
              <a:t>on</a:t>
            </a:r>
            <a:r>
              <a:rPr sz="2800" spc="-70" dirty="0"/>
              <a:t> </a:t>
            </a:r>
            <a:r>
              <a:rPr sz="2800" spc="-10" dirty="0"/>
              <a:t>Names</a:t>
            </a:r>
            <a:endParaRPr sz="2800"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0" y="398313"/>
          <a:ext cx="11872594" cy="64509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0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latin typeface="Arial"/>
                          <a:cs typeface="Arial"/>
                        </a:rPr>
                        <a:t>Name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2433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Highest</a:t>
                      </a:r>
                      <a:r>
                        <a:rPr sz="20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Support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950" b="1" baseline="2564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950" b="1" spc="254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Highest</a:t>
                      </a:r>
                      <a:r>
                        <a:rPr sz="2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Support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9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875" b="1" baseline="26666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1875" b="1" spc="202" baseline="2666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dirty="0">
                          <a:latin typeface="Arial"/>
                          <a:cs typeface="Arial"/>
                        </a:rPr>
                        <a:t>Highest</a:t>
                      </a:r>
                      <a:r>
                        <a:rPr sz="1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10" dirty="0">
                          <a:latin typeface="Arial"/>
                          <a:cs typeface="Arial"/>
                        </a:rPr>
                        <a:t>Support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Paekākāriki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to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Arial"/>
                          <a:cs typeface="Arial"/>
                        </a:rPr>
                        <a:t>Mackays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Renamed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SH59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WK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345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10" dirty="0">
                          <a:latin typeface="Arial"/>
                          <a:cs typeface="Arial"/>
                        </a:rPr>
                        <a:t>Poplar</a:t>
                      </a:r>
                      <a:r>
                        <a:rPr sz="2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2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to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Kāpiti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(51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submissions)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Hokowhitu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(7)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3892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Raumati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(5)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200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3340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spc="-10" dirty="0">
                          <a:latin typeface="Arial"/>
                          <a:cs typeface="Arial"/>
                        </a:rPr>
                        <a:t>Paraparaumu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Waikanae River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3835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Southwards</a:t>
                      </a:r>
                      <a:r>
                        <a:rPr sz="2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(29)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Comprising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Southward</a:t>
                      </a:r>
                      <a:r>
                        <a:rPr sz="2000" i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Dr</a:t>
                      </a:r>
                      <a:r>
                        <a:rPr sz="20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(15)</a:t>
                      </a:r>
                      <a:r>
                        <a:rPr sz="2000" i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Lady</a:t>
                      </a:r>
                      <a:r>
                        <a:rPr sz="2000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spc="-20" dirty="0">
                          <a:latin typeface="Arial"/>
                          <a:cs typeface="Arial"/>
                        </a:rPr>
                        <a:t>Vera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Parkway</a:t>
                      </a:r>
                      <a:r>
                        <a:rPr sz="2000" i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(6)</a:t>
                      </a:r>
                      <a:r>
                        <a:rPr sz="2000" i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Len</a:t>
                      </a:r>
                      <a:r>
                        <a:rPr sz="20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Southward</a:t>
                      </a:r>
                      <a:r>
                        <a:rPr sz="2000" i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Dr</a:t>
                      </a:r>
                      <a:r>
                        <a:rPr sz="2000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spc="-25" dirty="0">
                          <a:latin typeface="Arial"/>
                          <a:cs typeface="Arial"/>
                        </a:rPr>
                        <a:t>(5)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Sir</a:t>
                      </a:r>
                      <a:r>
                        <a:rPr sz="20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Len</a:t>
                      </a:r>
                      <a:r>
                        <a:rPr sz="20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dirty="0">
                          <a:latin typeface="Arial"/>
                          <a:cs typeface="Arial"/>
                        </a:rPr>
                        <a:t>Dr</a:t>
                      </a:r>
                      <a:r>
                        <a:rPr sz="20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i="1" spc="-25" dirty="0">
                          <a:latin typeface="Arial"/>
                          <a:cs typeface="Arial"/>
                        </a:rPr>
                        <a:t>(3)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(22)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465580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Tini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Rakau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(21)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753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10" dirty="0">
                          <a:latin typeface="Arial"/>
                          <a:cs typeface="Arial"/>
                        </a:rPr>
                        <a:t>Waikanae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Town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(36)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Kākākura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(9)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Old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(8)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885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4762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Peka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(9)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Unaiki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(8)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(6)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3144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5492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Hadfield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Rd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Connection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Katu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(10)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Horrobin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(8)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079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Hadfield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Link</a:t>
                      </a:r>
                      <a:r>
                        <a:rPr sz="2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/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Peka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(5)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1695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Rd- </a:t>
                      </a:r>
                      <a:r>
                        <a:rPr sz="2000" spc="-11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Kowhai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5721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1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Whiwhi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(9).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Undertake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PP2O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Old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SH1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renaming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2914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Peka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(5)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(4)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1455" y="257637"/>
            <a:ext cx="85115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7CC5"/>
                </a:solidFill>
              </a:rPr>
              <a:t>Preferred</a:t>
            </a:r>
            <a:r>
              <a:rPr spc="-6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Section</a:t>
            </a:r>
            <a:r>
              <a:rPr spc="-60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Names</a:t>
            </a:r>
            <a:r>
              <a:rPr spc="-55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from</a:t>
            </a:r>
            <a:r>
              <a:rPr spc="-65" dirty="0">
                <a:solidFill>
                  <a:srgbClr val="007CC5"/>
                </a:solidFill>
              </a:rPr>
              <a:t> </a:t>
            </a:r>
            <a:r>
              <a:rPr spc="-10" dirty="0">
                <a:solidFill>
                  <a:srgbClr val="007CC5"/>
                </a:solidFill>
              </a:rPr>
              <a:t>Submissions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531" y="990653"/>
            <a:ext cx="10652760" cy="48901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007CC5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1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Renamed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SH59,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action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required</a:t>
            </a:r>
            <a:endParaRPr sz="2800">
              <a:latin typeface="Arial"/>
              <a:cs typeface="Arial"/>
            </a:endParaRPr>
          </a:p>
          <a:p>
            <a:pPr marL="355600" marR="1123950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2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South(Main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South/North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accordance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Standard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3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North.)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4: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Rd.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(Already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Otaki)</a:t>
            </a:r>
            <a:endParaRPr sz="2800">
              <a:latin typeface="Arial"/>
              <a:cs typeface="Arial"/>
            </a:endParaRPr>
          </a:p>
          <a:p>
            <a:pPr marL="355600" marR="570230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5: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Rd.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(Extend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also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cover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5. </a:t>
            </a:r>
            <a:r>
              <a:rPr sz="2800" dirty="0">
                <a:latin typeface="Arial"/>
                <a:cs typeface="Arial"/>
              </a:rPr>
              <a:t>This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involves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renumbering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21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plus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properties)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6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Katu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Rd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dirty="0">
                <a:latin typeface="Arial"/>
                <a:cs typeface="Arial"/>
              </a:rPr>
              <a:t>Section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7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Matene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Whiwhi.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(Undertake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part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future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PP2O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renaming)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2247" y="315951"/>
            <a:ext cx="43554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7CC5"/>
                </a:solidFill>
              </a:rPr>
              <a:t>Funding</a:t>
            </a:r>
            <a:r>
              <a:rPr spc="-65" dirty="0">
                <a:solidFill>
                  <a:srgbClr val="007CC5"/>
                </a:solidFill>
              </a:rPr>
              <a:t> </a:t>
            </a:r>
            <a:r>
              <a:rPr dirty="0">
                <a:solidFill>
                  <a:srgbClr val="007CC5"/>
                </a:solidFill>
              </a:rPr>
              <a:t>for</a:t>
            </a:r>
            <a:r>
              <a:rPr spc="-40" dirty="0">
                <a:solidFill>
                  <a:srgbClr val="007CC5"/>
                </a:solidFill>
              </a:rPr>
              <a:t> </a:t>
            </a:r>
            <a:r>
              <a:rPr spc="-10" dirty="0">
                <a:solidFill>
                  <a:srgbClr val="007CC5"/>
                </a:solidFill>
              </a:rPr>
              <a:t>Renaming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6948" y="962832"/>
            <a:ext cx="10533380" cy="5086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715" indent="-342265">
              <a:lnSpc>
                <a:spcPct val="114999"/>
              </a:lnSpc>
              <a:spcBef>
                <a:spcPts val="100"/>
              </a:spcBef>
              <a:buClr>
                <a:srgbClr val="007CC5"/>
              </a:buClr>
              <a:buChar char="•"/>
              <a:tabLst>
                <a:tab pos="354330" algn="l"/>
              </a:tabLst>
            </a:pPr>
            <a:r>
              <a:rPr sz="2800" dirty="0">
                <a:latin typeface="Arial"/>
                <a:cs typeface="Arial"/>
              </a:rPr>
              <a:t>Renaming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funding</a:t>
            </a:r>
            <a:r>
              <a:rPr sz="2800" spc="2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2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$150K</a:t>
            </a:r>
            <a:r>
              <a:rPr sz="2800" spc="2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was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provided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by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WK</a:t>
            </a:r>
            <a:r>
              <a:rPr sz="2800" spc="2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used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2016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775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No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further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funding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been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allocated</a:t>
            </a: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ts val="3279"/>
              </a:lnSpc>
              <a:spcBef>
                <a:spcPts val="1775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Funding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may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required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for:</a:t>
            </a:r>
            <a:endParaRPr sz="2800">
              <a:latin typeface="Arial"/>
              <a:cs typeface="Arial"/>
            </a:endParaRPr>
          </a:p>
          <a:p>
            <a:pPr marL="926465" lvl="1" indent="-513080">
              <a:lnSpc>
                <a:spcPts val="2890"/>
              </a:lnSpc>
              <a:buClr>
                <a:srgbClr val="007CC5"/>
              </a:buClr>
              <a:buAutoNum type="arabicPeriod"/>
              <a:tabLst>
                <a:tab pos="926465" algn="l"/>
              </a:tabLst>
            </a:pPr>
            <a:r>
              <a:rPr sz="2800" dirty="0">
                <a:latin typeface="Arial"/>
                <a:cs typeface="Arial"/>
              </a:rPr>
              <a:t>Redirection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mail</a:t>
            </a:r>
            <a:endParaRPr sz="2800">
              <a:latin typeface="Arial"/>
              <a:cs typeface="Arial"/>
            </a:endParaRPr>
          </a:p>
          <a:p>
            <a:pPr marL="926465" lvl="1" indent="-513080">
              <a:lnSpc>
                <a:spcPts val="2575"/>
              </a:lnSpc>
              <a:buClr>
                <a:srgbClr val="007CC5"/>
              </a:buClr>
              <a:buAutoNum type="arabicPeriod"/>
              <a:tabLst>
                <a:tab pos="926465" algn="l"/>
              </a:tabLst>
            </a:pPr>
            <a:r>
              <a:rPr sz="2800" dirty="0">
                <a:latin typeface="Arial"/>
                <a:cs typeface="Arial"/>
              </a:rPr>
              <a:t>Sign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writing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business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premises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vehicles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etc</a:t>
            </a:r>
            <a:endParaRPr sz="2800">
              <a:latin typeface="Arial"/>
              <a:cs typeface="Arial"/>
            </a:endParaRPr>
          </a:p>
          <a:p>
            <a:pPr marL="926465" lvl="1" indent="-513080">
              <a:lnSpc>
                <a:spcPts val="2570"/>
              </a:lnSpc>
              <a:buClr>
                <a:srgbClr val="007CC5"/>
              </a:buClr>
              <a:buAutoNum type="arabicPeriod"/>
              <a:tabLst>
                <a:tab pos="926465" algn="l"/>
              </a:tabLst>
            </a:pPr>
            <a:r>
              <a:rPr sz="2800" dirty="0">
                <a:latin typeface="Arial"/>
                <a:cs typeface="Arial"/>
              </a:rPr>
              <a:t>Installation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new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road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signs</a:t>
            </a:r>
            <a:endParaRPr sz="2800">
              <a:latin typeface="Arial"/>
              <a:cs typeface="Arial"/>
            </a:endParaRPr>
          </a:p>
          <a:p>
            <a:pPr marL="926465" lvl="1" indent="-513080">
              <a:lnSpc>
                <a:spcPts val="2575"/>
              </a:lnSpc>
              <a:buClr>
                <a:srgbClr val="007CC5"/>
              </a:buClr>
              <a:buAutoNum type="arabicPeriod"/>
              <a:tabLst>
                <a:tab pos="926465" algn="l"/>
              </a:tabLst>
            </a:pPr>
            <a:r>
              <a:rPr sz="2800" dirty="0">
                <a:latin typeface="Arial"/>
                <a:cs typeface="Arial"/>
              </a:rPr>
              <a:t>Staff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resources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communication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material</a:t>
            </a:r>
            <a:endParaRPr sz="2800">
              <a:latin typeface="Arial"/>
              <a:cs typeface="Arial"/>
            </a:endParaRPr>
          </a:p>
          <a:p>
            <a:pPr marL="926465" lvl="1" indent="-513080">
              <a:lnSpc>
                <a:spcPts val="2970"/>
              </a:lnSpc>
              <a:buClr>
                <a:srgbClr val="007CC5"/>
              </a:buClr>
              <a:buAutoNum type="arabicPeriod"/>
              <a:tabLst>
                <a:tab pos="926465" algn="l"/>
              </a:tabLst>
            </a:pPr>
            <a:r>
              <a:rPr sz="2800" dirty="0">
                <a:latin typeface="Arial"/>
                <a:cs typeface="Arial"/>
              </a:rPr>
              <a:t>Other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costs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items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compensation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14999"/>
              </a:lnSpc>
              <a:spcBef>
                <a:spcPts val="625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It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expected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2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costs</a:t>
            </a:r>
            <a:r>
              <a:rPr sz="2800" spc="2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will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range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229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$50-</a:t>
            </a:r>
            <a:r>
              <a:rPr sz="2800" dirty="0">
                <a:latin typeface="Arial"/>
                <a:cs typeface="Arial"/>
              </a:rPr>
              <a:t>150K+,</a:t>
            </a:r>
            <a:r>
              <a:rPr sz="2800" spc="2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depending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process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followed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95637" y="387959"/>
            <a:ext cx="21247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7CC5"/>
                </a:solidFill>
              </a:rPr>
              <a:t>Next</a:t>
            </a:r>
            <a:r>
              <a:rPr spc="-45" dirty="0">
                <a:solidFill>
                  <a:srgbClr val="007CC5"/>
                </a:solidFill>
              </a:rPr>
              <a:t> </a:t>
            </a:r>
            <a:r>
              <a:rPr spc="-10" dirty="0">
                <a:solidFill>
                  <a:srgbClr val="007CC5"/>
                </a:solidFill>
              </a:rPr>
              <a:t>Steps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90562" y="1134671"/>
            <a:ext cx="10213340" cy="48385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dirty="0"/>
              <a:t>A</a:t>
            </a:r>
            <a:r>
              <a:rPr spc="-195" dirty="0"/>
              <a:t> </a:t>
            </a:r>
            <a:r>
              <a:rPr dirty="0"/>
              <a:t>briefing</a:t>
            </a:r>
            <a:r>
              <a:rPr spc="-40" dirty="0"/>
              <a:t> </a:t>
            </a:r>
            <a:r>
              <a:rPr dirty="0"/>
              <a:t>on</a:t>
            </a:r>
            <a:r>
              <a:rPr spc="-35" dirty="0"/>
              <a:t> </a:t>
            </a:r>
            <a:r>
              <a:rPr dirty="0"/>
              <a:t>this</a:t>
            </a:r>
            <a:r>
              <a:rPr spc="-45" dirty="0"/>
              <a:t> </a:t>
            </a:r>
            <a:r>
              <a:rPr dirty="0"/>
              <a:t>subject</a:t>
            </a:r>
            <a:r>
              <a:rPr spc="-40" dirty="0"/>
              <a:t> </a:t>
            </a:r>
            <a:r>
              <a:rPr dirty="0"/>
              <a:t>with</a:t>
            </a:r>
            <a:r>
              <a:rPr spc="-85" dirty="0"/>
              <a:t> </a:t>
            </a:r>
            <a:r>
              <a:rPr spc="-20" dirty="0"/>
              <a:t>TWoK</a:t>
            </a:r>
          </a:p>
          <a:p>
            <a:pPr marL="355600" marR="943610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dirty="0"/>
              <a:t>Confirm</a:t>
            </a:r>
            <a:r>
              <a:rPr spc="-40" dirty="0"/>
              <a:t> </a:t>
            </a:r>
            <a:r>
              <a:rPr dirty="0"/>
              <a:t>any</a:t>
            </a:r>
            <a:r>
              <a:rPr spc="-40" dirty="0"/>
              <a:t> </a:t>
            </a:r>
            <a:r>
              <a:rPr dirty="0"/>
              <a:t>changes</a:t>
            </a:r>
            <a:r>
              <a:rPr spc="-40" dirty="0"/>
              <a:t> </a:t>
            </a:r>
            <a:r>
              <a:rPr dirty="0"/>
              <a:t>with</a:t>
            </a:r>
            <a:r>
              <a:rPr spc="-40" dirty="0"/>
              <a:t> </a:t>
            </a:r>
            <a:r>
              <a:rPr dirty="0"/>
              <a:t>LINZ</a:t>
            </a:r>
            <a:r>
              <a:rPr spc="-4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ensure</a:t>
            </a:r>
            <a:r>
              <a:rPr spc="-30" dirty="0"/>
              <a:t> </a:t>
            </a:r>
            <a:r>
              <a:rPr dirty="0"/>
              <a:t>it</a:t>
            </a:r>
            <a:r>
              <a:rPr spc="-55" dirty="0"/>
              <a:t> </a:t>
            </a:r>
            <a:r>
              <a:rPr dirty="0"/>
              <a:t>fits</a:t>
            </a:r>
            <a:r>
              <a:rPr spc="-65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spc="-10" dirty="0"/>
              <a:t>their requirements</a:t>
            </a: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dirty="0"/>
              <a:t>A</a:t>
            </a:r>
            <a:r>
              <a:rPr spc="-195" dirty="0"/>
              <a:t> </a:t>
            </a:r>
            <a:r>
              <a:rPr dirty="0"/>
              <a:t>paper</a:t>
            </a:r>
            <a:r>
              <a:rPr spc="-30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Council</a:t>
            </a:r>
            <a:r>
              <a:rPr spc="-25" dirty="0"/>
              <a:t> </a:t>
            </a:r>
            <a:r>
              <a:rPr lang="en-NZ" spc="-25" dirty="0"/>
              <a:t>in the new year </a:t>
            </a:r>
            <a:r>
              <a:rPr spc="-10" dirty="0"/>
              <a:t>including:</a:t>
            </a:r>
            <a:endParaRPr lang="en-NZ" spc="-10" dirty="0"/>
          </a:p>
          <a:p>
            <a:pPr marL="1270000" lvl="2" indent="-342900">
              <a:spcBef>
                <a:spcPts val="670"/>
              </a:spcBef>
              <a:buClr>
                <a:srgbClr val="007CC5"/>
              </a:buClr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NZ" sz="2300" b="1" dirty="0">
                <a:solidFill>
                  <a:schemeClr val="tx1"/>
                </a:solidFill>
                <a:latin typeface="Arial"/>
                <a:cs typeface="Arial"/>
              </a:rPr>
              <a:t>Recommending</a:t>
            </a:r>
            <a:r>
              <a:rPr lang="en-NZ" sz="2300" spc="-10" dirty="0"/>
              <a:t> </a:t>
            </a:r>
            <a:r>
              <a:rPr lang="en-NZ" sz="2300" dirty="0">
                <a:solidFill>
                  <a:schemeClr val="tx1"/>
                </a:solidFill>
                <a:latin typeface="Arial"/>
                <a:cs typeface="Arial"/>
              </a:rPr>
              <a:t>proposed new names for the five sections of Old SH1</a:t>
            </a:r>
          </a:p>
          <a:p>
            <a:pPr marL="1270000" lvl="2" indent="-342900">
              <a:spcBef>
                <a:spcPts val="670"/>
              </a:spcBef>
              <a:buClr>
                <a:srgbClr val="007CC5"/>
              </a:buClr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sz="2300" b="1" dirty="0">
                <a:latin typeface="Arial"/>
                <a:cs typeface="Arial"/>
              </a:rPr>
              <a:t>Recommending</a:t>
            </a:r>
            <a:r>
              <a:rPr sz="2300" b="1" spc="-5" dirty="0">
                <a:latin typeface="Arial"/>
                <a:cs typeface="Arial"/>
              </a:rPr>
              <a:t> </a:t>
            </a:r>
            <a:r>
              <a:rPr sz="2300" dirty="0"/>
              <a:t>that naming section</a:t>
            </a:r>
            <a:r>
              <a:rPr sz="2300" spc="-5" dirty="0"/>
              <a:t> </a:t>
            </a:r>
            <a:r>
              <a:rPr sz="2300" dirty="0"/>
              <a:t>seven</a:t>
            </a:r>
            <a:r>
              <a:rPr sz="2300" spc="5" dirty="0"/>
              <a:t> </a:t>
            </a:r>
            <a:r>
              <a:rPr sz="2300" dirty="0"/>
              <a:t>(Peka </a:t>
            </a:r>
            <a:r>
              <a:rPr sz="2300" dirty="0" err="1"/>
              <a:t>Peka</a:t>
            </a:r>
            <a:r>
              <a:rPr sz="2300" dirty="0"/>
              <a:t> </a:t>
            </a:r>
            <a:r>
              <a:rPr lang="en-NZ" sz="2300" dirty="0"/>
              <a:t>	</a:t>
            </a:r>
            <a:r>
              <a:rPr sz="2300" spc="-25" dirty="0"/>
              <a:t>Rd</a:t>
            </a:r>
            <a:r>
              <a:rPr lang="en-NZ" sz="2300" spc="-25" dirty="0"/>
              <a:t> </a:t>
            </a:r>
            <a:r>
              <a:rPr sz="2300" dirty="0"/>
              <a:t>to</a:t>
            </a:r>
            <a:r>
              <a:rPr sz="2300" spc="150" dirty="0"/>
              <a:t> </a:t>
            </a:r>
            <a:r>
              <a:rPr lang="en-NZ" sz="2300" spc="150" dirty="0"/>
              <a:t>	</a:t>
            </a:r>
            <a:r>
              <a:rPr sz="2300" dirty="0"/>
              <a:t>Te</a:t>
            </a:r>
            <a:r>
              <a:rPr sz="2300" spc="145" dirty="0"/>
              <a:t> </a:t>
            </a:r>
            <a:r>
              <a:rPr sz="2300" dirty="0"/>
              <a:t>Kowhai</a:t>
            </a:r>
            <a:r>
              <a:rPr sz="2300" spc="145" dirty="0"/>
              <a:t> </a:t>
            </a:r>
            <a:r>
              <a:rPr sz="2300" dirty="0"/>
              <a:t>Rd)</a:t>
            </a:r>
            <a:r>
              <a:rPr sz="2300" spc="145" dirty="0"/>
              <a:t> </a:t>
            </a:r>
            <a:r>
              <a:rPr sz="2300" dirty="0"/>
              <a:t>is</a:t>
            </a:r>
            <a:r>
              <a:rPr sz="2300" spc="155" dirty="0"/>
              <a:t> </a:t>
            </a:r>
            <a:r>
              <a:rPr sz="2300" dirty="0"/>
              <a:t>undertaken</a:t>
            </a:r>
            <a:r>
              <a:rPr sz="2300" spc="140" dirty="0"/>
              <a:t> </a:t>
            </a:r>
            <a:r>
              <a:rPr sz="2300" dirty="0"/>
              <a:t>under</a:t>
            </a:r>
            <a:r>
              <a:rPr sz="2300" spc="145" dirty="0"/>
              <a:t> </a:t>
            </a:r>
            <a:r>
              <a:rPr sz="2300" dirty="0"/>
              <a:t>the</a:t>
            </a:r>
            <a:r>
              <a:rPr sz="2300" spc="150" dirty="0"/>
              <a:t> </a:t>
            </a:r>
            <a:r>
              <a:rPr sz="2300" dirty="0"/>
              <a:t>future</a:t>
            </a:r>
            <a:r>
              <a:rPr sz="2300" spc="150" dirty="0"/>
              <a:t> </a:t>
            </a:r>
            <a:r>
              <a:rPr sz="2300" dirty="0"/>
              <a:t>PP20</a:t>
            </a:r>
            <a:r>
              <a:rPr sz="2300" spc="160" dirty="0"/>
              <a:t> </a:t>
            </a:r>
            <a:r>
              <a:rPr sz="2300" spc="-25" dirty="0"/>
              <a:t>Old </a:t>
            </a:r>
            <a:r>
              <a:rPr sz="2300" dirty="0"/>
              <a:t>SH1</a:t>
            </a:r>
            <a:r>
              <a:rPr sz="2300" spc="-70" dirty="0"/>
              <a:t> </a:t>
            </a:r>
            <a:r>
              <a:rPr sz="2300" dirty="0"/>
              <a:t>renaming</a:t>
            </a:r>
            <a:r>
              <a:rPr sz="2300" spc="-70" dirty="0"/>
              <a:t> </a:t>
            </a:r>
            <a:r>
              <a:rPr sz="2300" spc="-10" dirty="0"/>
              <a:t>process</a:t>
            </a:r>
            <a:endParaRPr lang="en-NZ" sz="2300" spc="-10" dirty="0"/>
          </a:p>
          <a:p>
            <a:pPr marL="1270000" lvl="2" indent="-342900">
              <a:spcBef>
                <a:spcPts val="670"/>
              </a:spcBef>
              <a:buClr>
                <a:srgbClr val="007CC5"/>
              </a:buClr>
              <a:buFont typeface="Arial" panose="020B0604020202020204" pitchFamily="34" charset="0"/>
              <a:buChar char="•"/>
              <a:tabLst>
                <a:tab pos="354965" algn="l"/>
              </a:tabLst>
            </a:pPr>
            <a:r>
              <a:rPr lang="en-NZ" sz="2300" b="1" dirty="0">
                <a:solidFill>
                  <a:schemeClr val="tx1"/>
                </a:solidFill>
                <a:latin typeface="Arial"/>
                <a:cs typeface="Arial"/>
              </a:rPr>
              <a:t>Noting</a:t>
            </a:r>
            <a:r>
              <a:rPr lang="en-NZ" sz="2300" dirty="0">
                <a:solidFill>
                  <a:schemeClr val="tx1"/>
                </a:solidFill>
                <a:latin typeface="Arial"/>
                <a:cs typeface="Arial"/>
              </a:rPr>
              <a:t> that section one </a:t>
            </a:r>
            <a:r>
              <a:rPr lang="en-NZ" sz="2300" dirty="0"/>
              <a:t>(Paekākāriki</a:t>
            </a:r>
            <a:r>
              <a:rPr lang="en-NZ" sz="2300" spc="-55" dirty="0"/>
              <a:t> </a:t>
            </a:r>
            <a:r>
              <a:rPr lang="en-NZ" sz="2300" dirty="0"/>
              <a:t>to</a:t>
            </a:r>
            <a:r>
              <a:rPr lang="en-NZ" sz="2300" spc="-55" dirty="0"/>
              <a:t> </a:t>
            </a:r>
            <a:r>
              <a:rPr lang="en-NZ" sz="2300" dirty="0" err="1"/>
              <a:t>MacKays</a:t>
            </a:r>
            <a:r>
              <a:rPr lang="en-NZ" sz="2300" dirty="0"/>
              <a:t>)</a:t>
            </a:r>
            <a:r>
              <a:rPr lang="en-NZ" sz="2300" spc="-55" dirty="0"/>
              <a:t> no longer required</a:t>
            </a:r>
            <a:endParaRPr lang="en-NZ" sz="2300" spc="-55" dirty="0">
              <a:solidFill>
                <a:schemeClr val="tx1"/>
              </a:solidFill>
              <a:latin typeface="Arial"/>
              <a:cs typeface="Arial"/>
            </a:endParaRPr>
          </a:p>
          <a:p>
            <a:pPr marL="927100" lvl="2">
              <a:spcBef>
                <a:spcPts val="670"/>
              </a:spcBef>
              <a:buClr>
                <a:srgbClr val="007CC5"/>
              </a:buClr>
              <a:tabLst>
                <a:tab pos="354965" algn="l"/>
              </a:tabLst>
            </a:pPr>
            <a:endParaRPr sz="2300" spc="-1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01687"/>
            <a:ext cx="11881485" cy="5956935"/>
            <a:chOff x="0" y="901687"/>
            <a:chExt cx="11881485" cy="5956935"/>
          </a:xfrm>
        </p:grpSpPr>
        <p:sp>
          <p:nvSpPr>
            <p:cNvPr id="3" name="object 3"/>
            <p:cNvSpPr/>
            <p:nvPr/>
          </p:nvSpPr>
          <p:spPr>
            <a:xfrm>
              <a:off x="0" y="901687"/>
              <a:ext cx="11880850" cy="815975"/>
            </a:xfrm>
            <a:custGeom>
              <a:avLst/>
              <a:gdLst/>
              <a:ahLst/>
              <a:cxnLst/>
              <a:rect l="l" t="t" r="r" b="b"/>
              <a:pathLst>
                <a:path w="11880850" h="815975">
                  <a:moveTo>
                    <a:pt x="11880837" y="0"/>
                  </a:moveTo>
                  <a:lnTo>
                    <a:pt x="9108770" y="0"/>
                  </a:lnTo>
                  <a:lnTo>
                    <a:pt x="5652401" y="12"/>
                  </a:lnTo>
                  <a:lnTo>
                    <a:pt x="3492157" y="12"/>
                  </a:lnTo>
                  <a:lnTo>
                    <a:pt x="323799" y="12"/>
                  </a:lnTo>
                  <a:lnTo>
                    <a:pt x="0" y="0"/>
                  </a:lnTo>
                  <a:lnTo>
                    <a:pt x="0" y="815911"/>
                  </a:lnTo>
                  <a:lnTo>
                    <a:pt x="323799" y="815911"/>
                  </a:lnTo>
                  <a:lnTo>
                    <a:pt x="3492157" y="815924"/>
                  </a:lnTo>
                  <a:lnTo>
                    <a:pt x="5652389" y="815924"/>
                  </a:lnTo>
                  <a:lnTo>
                    <a:pt x="9108770" y="815924"/>
                  </a:lnTo>
                  <a:lnTo>
                    <a:pt x="11880837" y="815911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717598"/>
              <a:ext cx="11880850" cy="559435"/>
            </a:xfrm>
            <a:custGeom>
              <a:avLst/>
              <a:gdLst/>
              <a:ahLst/>
              <a:cxnLst/>
              <a:rect l="l" t="t" r="r" b="b"/>
              <a:pathLst>
                <a:path w="11880850" h="559435">
                  <a:moveTo>
                    <a:pt x="11880837" y="0"/>
                  </a:moveTo>
                  <a:lnTo>
                    <a:pt x="11880837" y="0"/>
                  </a:lnTo>
                  <a:lnTo>
                    <a:pt x="0" y="0"/>
                  </a:lnTo>
                  <a:lnTo>
                    <a:pt x="0" y="558863"/>
                  </a:lnTo>
                  <a:lnTo>
                    <a:pt x="323799" y="558863"/>
                  </a:lnTo>
                  <a:lnTo>
                    <a:pt x="3492157" y="558876"/>
                  </a:lnTo>
                  <a:lnTo>
                    <a:pt x="5652389" y="558876"/>
                  </a:lnTo>
                  <a:lnTo>
                    <a:pt x="9108770" y="558876"/>
                  </a:lnTo>
                  <a:lnTo>
                    <a:pt x="11880837" y="558863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276462"/>
              <a:ext cx="11880850" cy="1489710"/>
            </a:xfrm>
            <a:custGeom>
              <a:avLst/>
              <a:gdLst/>
              <a:ahLst/>
              <a:cxnLst/>
              <a:rect l="l" t="t" r="r" b="b"/>
              <a:pathLst>
                <a:path w="11880850" h="1489710">
                  <a:moveTo>
                    <a:pt x="11880837" y="0"/>
                  </a:moveTo>
                  <a:lnTo>
                    <a:pt x="9108770" y="0"/>
                  </a:lnTo>
                  <a:lnTo>
                    <a:pt x="5652401" y="12"/>
                  </a:lnTo>
                  <a:lnTo>
                    <a:pt x="3492157" y="12"/>
                  </a:lnTo>
                  <a:lnTo>
                    <a:pt x="323799" y="12"/>
                  </a:lnTo>
                  <a:lnTo>
                    <a:pt x="0" y="0"/>
                  </a:lnTo>
                  <a:lnTo>
                    <a:pt x="0" y="1489544"/>
                  </a:lnTo>
                  <a:lnTo>
                    <a:pt x="323799" y="1489544"/>
                  </a:lnTo>
                  <a:lnTo>
                    <a:pt x="3492157" y="1489557"/>
                  </a:lnTo>
                  <a:lnTo>
                    <a:pt x="5652389" y="1489557"/>
                  </a:lnTo>
                  <a:lnTo>
                    <a:pt x="9108770" y="1489557"/>
                  </a:lnTo>
                  <a:lnTo>
                    <a:pt x="11880837" y="1489544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3766019"/>
              <a:ext cx="11880850" cy="508634"/>
            </a:xfrm>
            <a:custGeom>
              <a:avLst/>
              <a:gdLst/>
              <a:ahLst/>
              <a:cxnLst/>
              <a:rect l="l" t="t" r="r" b="b"/>
              <a:pathLst>
                <a:path w="11880850" h="508635">
                  <a:moveTo>
                    <a:pt x="11880837" y="0"/>
                  </a:moveTo>
                  <a:lnTo>
                    <a:pt x="11880837" y="0"/>
                  </a:lnTo>
                  <a:lnTo>
                    <a:pt x="0" y="0"/>
                  </a:lnTo>
                  <a:lnTo>
                    <a:pt x="0" y="508177"/>
                  </a:lnTo>
                  <a:lnTo>
                    <a:pt x="323799" y="508177"/>
                  </a:lnTo>
                  <a:lnTo>
                    <a:pt x="3492157" y="508190"/>
                  </a:lnTo>
                  <a:lnTo>
                    <a:pt x="5652389" y="508190"/>
                  </a:lnTo>
                  <a:lnTo>
                    <a:pt x="9108770" y="508190"/>
                  </a:lnTo>
                  <a:lnTo>
                    <a:pt x="11880837" y="508177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4274184"/>
              <a:ext cx="11880850" cy="828675"/>
            </a:xfrm>
            <a:custGeom>
              <a:avLst/>
              <a:gdLst/>
              <a:ahLst/>
              <a:cxnLst/>
              <a:rect l="l" t="t" r="r" b="b"/>
              <a:pathLst>
                <a:path w="11880850" h="828675">
                  <a:moveTo>
                    <a:pt x="11880837" y="0"/>
                  </a:moveTo>
                  <a:lnTo>
                    <a:pt x="11880837" y="0"/>
                  </a:lnTo>
                  <a:lnTo>
                    <a:pt x="0" y="0"/>
                  </a:lnTo>
                  <a:lnTo>
                    <a:pt x="0" y="828141"/>
                  </a:lnTo>
                  <a:lnTo>
                    <a:pt x="11880837" y="828141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5102326"/>
              <a:ext cx="11880850" cy="812165"/>
            </a:xfrm>
            <a:custGeom>
              <a:avLst/>
              <a:gdLst/>
              <a:ahLst/>
              <a:cxnLst/>
              <a:rect l="l" t="t" r="r" b="b"/>
              <a:pathLst>
                <a:path w="11880850" h="812164">
                  <a:moveTo>
                    <a:pt x="11880837" y="0"/>
                  </a:moveTo>
                  <a:lnTo>
                    <a:pt x="11880837" y="0"/>
                  </a:lnTo>
                  <a:lnTo>
                    <a:pt x="0" y="0"/>
                  </a:lnTo>
                  <a:lnTo>
                    <a:pt x="0" y="812101"/>
                  </a:lnTo>
                  <a:lnTo>
                    <a:pt x="11880837" y="812101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8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5914428"/>
              <a:ext cx="11880850" cy="943610"/>
            </a:xfrm>
            <a:custGeom>
              <a:avLst/>
              <a:gdLst/>
              <a:ahLst/>
              <a:cxnLst/>
              <a:rect l="l" t="t" r="r" b="b"/>
              <a:pathLst>
                <a:path w="11880850" h="943609">
                  <a:moveTo>
                    <a:pt x="3492144" y="0"/>
                  </a:moveTo>
                  <a:lnTo>
                    <a:pt x="323799" y="0"/>
                  </a:lnTo>
                  <a:lnTo>
                    <a:pt x="0" y="0"/>
                  </a:lnTo>
                  <a:lnTo>
                    <a:pt x="0" y="943571"/>
                  </a:lnTo>
                  <a:lnTo>
                    <a:pt x="323799" y="943571"/>
                  </a:lnTo>
                  <a:lnTo>
                    <a:pt x="3492144" y="943571"/>
                  </a:lnTo>
                  <a:lnTo>
                    <a:pt x="3492144" y="0"/>
                  </a:lnTo>
                  <a:close/>
                </a:path>
                <a:path w="11880850" h="943609">
                  <a:moveTo>
                    <a:pt x="11880837" y="0"/>
                  </a:moveTo>
                  <a:lnTo>
                    <a:pt x="9108770" y="0"/>
                  </a:lnTo>
                  <a:lnTo>
                    <a:pt x="5652401" y="0"/>
                  </a:lnTo>
                  <a:lnTo>
                    <a:pt x="3492157" y="0"/>
                  </a:lnTo>
                  <a:lnTo>
                    <a:pt x="3492157" y="943571"/>
                  </a:lnTo>
                  <a:lnTo>
                    <a:pt x="5652401" y="943571"/>
                  </a:lnTo>
                  <a:lnTo>
                    <a:pt x="9108770" y="943571"/>
                  </a:lnTo>
                  <a:lnTo>
                    <a:pt x="11880837" y="943571"/>
                  </a:lnTo>
                  <a:lnTo>
                    <a:pt x="11880837" y="0"/>
                  </a:lnTo>
                  <a:close/>
                </a:path>
              </a:pathLst>
            </a:custGeom>
            <a:solidFill>
              <a:srgbClr val="F0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987119" y="-32871"/>
            <a:ext cx="2931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Proposed</a:t>
            </a:r>
            <a:r>
              <a:rPr sz="2800" spc="-90" dirty="0"/>
              <a:t> </a:t>
            </a:r>
            <a:r>
              <a:rPr sz="2800" spc="-20" dirty="0"/>
              <a:t>Names</a:t>
            </a:r>
            <a:endParaRPr sz="2800"/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965333"/>
              </p:ext>
            </p:extLst>
          </p:nvPr>
        </p:nvGraphicFramePr>
        <p:xfrm>
          <a:off x="0" y="398313"/>
          <a:ext cx="11875133" cy="6447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9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6578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2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20" dirty="0">
                          <a:latin typeface="Arial"/>
                          <a:cs typeface="Arial"/>
                        </a:rPr>
                        <a:t>Name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Working</a:t>
                      </a:r>
                      <a:r>
                        <a:rPr sz="22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10" dirty="0">
                          <a:latin typeface="Arial"/>
                          <a:cs typeface="Arial"/>
                        </a:rPr>
                        <a:t>Party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10" dirty="0">
                          <a:latin typeface="Arial"/>
                          <a:cs typeface="Arial"/>
                        </a:rPr>
                        <a:t>Submissions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22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20" dirty="0">
                          <a:latin typeface="Arial"/>
                          <a:cs typeface="Arial"/>
                        </a:rPr>
                        <a:t>Board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C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340">
                <a:tc>
                  <a:txBody>
                    <a:bodyPr/>
                    <a:lstStyle/>
                    <a:p>
                      <a:pPr marL="654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Paekākāriki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to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Mackays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Renamed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SH59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Renamed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SH59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Renamed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SH59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Poplar</a:t>
                      </a:r>
                      <a:r>
                        <a:rPr sz="22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Kāpiti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Hokowhitu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South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South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9075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3206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Paraparaumu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River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Rauoterangi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12953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Southwards</a:t>
                      </a:r>
                      <a:r>
                        <a:rPr sz="2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family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comprising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Southward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Dr,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Lady</a:t>
                      </a:r>
                      <a:r>
                        <a:rPr sz="2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Vera</a:t>
                      </a:r>
                      <a:r>
                        <a:rPr sz="2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Parkway,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Len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Southward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Dr,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Sir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Len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Dr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North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2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Town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Kākākura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5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7842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Waikanae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Peka Peka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Unaiki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Waikanae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Main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153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6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15824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Hadfield</a:t>
                      </a:r>
                      <a:r>
                        <a:rPr sz="2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Connection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Katu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Katu</a:t>
                      </a:r>
                      <a:r>
                        <a:rPr sz="2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Horrobin</a:t>
                      </a:r>
                      <a:r>
                        <a:rPr sz="2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spc="-50" dirty="0">
                          <a:latin typeface="Arial"/>
                          <a:cs typeface="Arial"/>
                        </a:rPr>
                        <a:t>7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8991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Peka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Rd-</a:t>
                      </a:r>
                      <a:r>
                        <a:rPr sz="2200" spc="-280" dirty="0">
                          <a:latin typeface="Arial"/>
                          <a:cs typeface="Arial"/>
                        </a:rPr>
                        <a:t>Te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Kowhai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Te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Whiwhi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Whiwhi</a:t>
                      </a:r>
                      <a:r>
                        <a:rPr sz="2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3898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Matene</a:t>
                      </a:r>
                      <a:r>
                        <a:rPr sz="2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Whiwhi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Rd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9647" y="1610362"/>
            <a:ext cx="379984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-10" dirty="0">
                <a:solidFill>
                  <a:srgbClr val="000000"/>
                </a:solidFill>
                <a:latin typeface="Arial"/>
                <a:cs typeface="Arial"/>
              </a:rPr>
              <a:t>Questions</a:t>
            </a:r>
            <a:endParaRPr sz="6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7613" rIns="0" bIns="0" rtlCol="0">
            <a:spAutoFit/>
          </a:bodyPr>
          <a:lstStyle/>
          <a:p>
            <a:pPr marL="337248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7CC5"/>
                </a:solidFill>
              </a:rPr>
              <a:t>Background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06585" y="1449369"/>
            <a:ext cx="9925685" cy="6918112"/>
          </a:xfrm>
          <a:prstGeom prst="rect">
            <a:avLst/>
          </a:prstGeom>
        </p:spPr>
        <p:txBody>
          <a:bodyPr vert="horz" wrap="square" lIns="0" tIns="238125" rIns="0" bIns="0" rtlCol="0">
            <a:spAutoFit/>
          </a:bodyPr>
          <a:lstStyle/>
          <a:p>
            <a:pPr marL="454025" indent="-441325" algn="just">
              <a:lnSpc>
                <a:spcPct val="100000"/>
              </a:lnSpc>
              <a:spcBef>
                <a:spcPts val="1875"/>
              </a:spcBef>
              <a:buClr>
                <a:srgbClr val="007CC5"/>
              </a:buClr>
              <a:buFont typeface="Wingdings"/>
              <a:buChar char=""/>
              <a:tabLst>
                <a:tab pos="454025" algn="l"/>
              </a:tabLst>
            </a:pPr>
            <a:r>
              <a:rPr sz="2800" dirty="0">
                <a:latin typeface="Arial"/>
                <a:cs typeface="Arial"/>
              </a:rPr>
              <a:t>2017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MacKays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(M2PP)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Expressway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opened</a:t>
            </a:r>
            <a:endParaRPr sz="280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GB" sz="2800" spc="195" dirty="0">
                <a:latin typeface="Arial"/>
                <a:cs typeface="Arial"/>
              </a:rPr>
              <a:t>R</a:t>
            </a:r>
            <a:r>
              <a:rPr lang="en-GB" sz="2800" dirty="0">
                <a:latin typeface="Arial"/>
                <a:cs typeface="Arial"/>
              </a:rPr>
              <a:t>evocation</a:t>
            </a:r>
            <a:r>
              <a:rPr lang="en-NZ" sz="2800" spc="195" dirty="0">
                <a:latin typeface="Arial"/>
                <a:cs typeface="Arial"/>
              </a:rPr>
              <a:t> Old SH1 was </a:t>
            </a:r>
            <a:r>
              <a:rPr lang="en-GB" sz="2800" dirty="0">
                <a:latin typeface="Arial"/>
                <a:cs typeface="Arial"/>
              </a:rPr>
              <a:t>completed April 2024</a:t>
            </a: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Revocation</a:t>
            </a:r>
            <a:r>
              <a:rPr sz="2800" spc="4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3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4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formal</a:t>
            </a:r>
            <a:r>
              <a:rPr sz="2800" spc="5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process</a:t>
            </a:r>
            <a:r>
              <a:rPr sz="2800" spc="3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3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transferring</a:t>
            </a:r>
            <a:r>
              <a:rPr sz="2800" spc="4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40" dirty="0">
                <a:latin typeface="Arial"/>
                <a:cs typeface="Arial"/>
              </a:rPr>
              <a:t>  </a:t>
            </a:r>
            <a:r>
              <a:rPr sz="2800" spc="-10" dirty="0">
                <a:latin typeface="Arial"/>
                <a:cs typeface="Arial"/>
              </a:rPr>
              <a:t>state </a:t>
            </a:r>
            <a:r>
              <a:rPr sz="2800" dirty="0">
                <a:latin typeface="Arial"/>
                <a:cs typeface="Arial"/>
              </a:rPr>
              <a:t>highway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designation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local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(Council)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road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designation</a:t>
            </a:r>
            <a:endParaRPr lang="en-NZ" sz="2800" spc="-1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GB" sz="2800" dirty="0">
                <a:latin typeface="Arial"/>
                <a:cs typeface="Arial"/>
              </a:rPr>
              <a:t>Changes</a:t>
            </a:r>
            <a:r>
              <a:rPr lang="en-GB" sz="2800" spc="32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to</a:t>
            </a:r>
            <a:r>
              <a:rPr lang="en-GB" sz="2800" spc="32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addresses</a:t>
            </a:r>
            <a:r>
              <a:rPr lang="en-GB" sz="2800" spc="32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on</a:t>
            </a:r>
            <a:r>
              <a:rPr lang="en-GB" sz="2800" spc="31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Old</a:t>
            </a:r>
            <a:r>
              <a:rPr lang="en-GB" sz="2800" spc="325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SH1</a:t>
            </a:r>
            <a:r>
              <a:rPr lang="en-GB" sz="2800" spc="325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could not</a:t>
            </a:r>
            <a:r>
              <a:rPr lang="en-GB" sz="2800" spc="32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be</a:t>
            </a:r>
            <a:r>
              <a:rPr lang="en-GB" sz="2800" spc="320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made</a:t>
            </a:r>
            <a:r>
              <a:rPr lang="en-GB" sz="2800" spc="325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until</a:t>
            </a:r>
            <a:r>
              <a:rPr lang="en-GB" sz="2800" spc="325" dirty="0">
                <a:latin typeface="Arial"/>
                <a:cs typeface="Arial"/>
              </a:rPr>
              <a:t> </a:t>
            </a:r>
            <a:r>
              <a:rPr lang="en-GB" sz="2800" dirty="0">
                <a:latin typeface="Arial"/>
                <a:cs typeface="Arial"/>
              </a:rPr>
              <a:t>revocation had been completed</a:t>
            </a: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endParaRPr lang="en-NZ" sz="2800" spc="-1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endParaRPr lang="en-NZ" sz="2800" spc="-1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endParaRPr lang="en-NZ" sz="2800" spc="-1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endParaRPr lang="en-NZ" sz="2800" spc="-1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562" y="811434"/>
            <a:ext cx="10427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lr>
                <a:srgbClr val="007CC5"/>
              </a:buClr>
              <a:buFont typeface="Wingdings"/>
              <a:buChar char=""/>
              <a:tabLst>
                <a:tab pos="354965" algn="l"/>
                <a:tab pos="1443355" algn="l"/>
                <a:tab pos="1878964" algn="l"/>
                <a:tab pos="2889885" algn="l"/>
                <a:tab pos="4432300" algn="l"/>
                <a:tab pos="5245735" algn="l"/>
                <a:tab pos="6276340" algn="l"/>
                <a:tab pos="7781925" algn="l"/>
                <a:tab pos="8514715" algn="l"/>
                <a:tab pos="9644380" algn="l"/>
              </a:tabLst>
            </a:pPr>
            <a:r>
              <a:rPr sz="2800" spc="-20" dirty="0">
                <a:latin typeface="Arial"/>
                <a:cs typeface="Arial"/>
              </a:rPr>
              <a:t>Once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state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highway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5" dirty="0">
                <a:latin typeface="Arial"/>
                <a:cs typeface="Arial"/>
              </a:rPr>
              <a:t>has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0" dirty="0">
                <a:latin typeface="Arial"/>
                <a:cs typeface="Arial"/>
              </a:rPr>
              <a:t>been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revoked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0" dirty="0">
                <a:latin typeface="Arial"/>
                <a:cs typeface="Arial"/>
              </a:rPr>
              <a:t>name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state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562" y="1076019"/>
            <a:ext cx="10424795" cy="1786964"/>
          </a:xfrm>
          <a:prstGeom prst="rect">
            <a:avLst/>
          </a:prstGeom>
        </p:spPr>
        <p:txBody>
          <a:bodyPr vert="horz" wrap="square" lIns="0" tIns="23812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875"/>
              </a:spcBef>
            </a:pPr>
            <a:r>
              <a:rPr sz="2800" dirty="0">
                <a:latin typeface="Arial"/>
                <a:cs typeface="Arial"/>
              </a:rPr>
              <a:t>highway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lang="en-NZ" sz="2800" spc="-40" dirty="0">
                <a:latin typeface="Arial"/>
                <a:cs typeface="Arial"/>
              </a:rPr>
              <a:t>should not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address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purposes</a:t>
            </a:r>
            <a:endParaRPr sz="2800" dirty="0">
              <a:latin typeface="Arial"/>
              <a:cs typeface="Arial"/>
            </a:endParaRPr>
          </a:p>
          <a:p>
            <a:pPr marL="354965" marR="5080" indent="-342900">
              <a:lnSpc>
                <a:spcPct val="114999"/>
              </a:lnSpc>
              <a:spcBef>
                <a:spcPts val="1275"/>
              </a:spcBef>
              <a:buClr>
                <a:srgbClr val="007CC5"/>
              </a:buClr>
              <a:buFont typeface="Wingdings"/>
              <a:buChar char=""/>
              <a:tabLst>
                <a:tab pos="354965" algn="l"/>
                <a:tab pos="876300" algn="l"/>
                <a:tab pos="1891664" algn="l"/>
                <a:tab pos="2668905" algn="l"/>
                <a:tab pos="3584575" algn="l"/>
                <a:tab pos="5293995" algn="l"/>
                <a:tab pos="6763384" algn="l"/>
                <a:tab pos="9026525" algn="l"/>
              </a:tabLst>
            </a:pPr>
            <a:r>
              <a:rPr sz="2800" spc="-2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0" dirty="0">
                <a:latin typeface="Arial"/>
                <a:cs typeface="Arial"/>
              </a:rPr>
              <a:t>2015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5" dirty="0">
                <a:latin typeface="Arial"/>
                <a:cs typeface="Arial"/>
              </a:rPr>
              <a:t>Old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25" dirty="0">
                <a:latin typeface="Arial"/>
                <a:cs typeface="Arial"/>
              </a:rPr>
              <a:t>SH1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renaming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process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commenced,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involving </a:t>
            </a:r>
            <a:r>
              <a:rPr sz="2800" dirty="0">
                <a:latin typeface="Arial"/>
                <a:cs typeface="Arial"/>
              </a:rPr>
              <a:t>extensive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discussion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consultation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0562" y="3048000"/>
            <a:ext cx="10427970" cy="149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14999"/>
              </a:lnSpc>
              <a:spcBef>
                <a:spcPts val="100"/>
              </a:spcBef>
              <a:buClr>
                <a:srgbClr val="007CC5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This</a:t>
            </a:r>
            <a:r>
              <a:rPr sz="2800" spc="57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included</a:t>
            </a:r>
            <a:r>
              <a:rPr sz="2800" spc="5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5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Councillors,</a:t>
            </a:r>
            <a:r>
              <a:rPr sz="2800" spc="5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Community</a:t>
            </a:r>
            <a:r>
              <a:rPr sz="2800" spc="57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Boards,</a:t>
            </a:r>
            <a:r>
              <a:rPr sz="2800" spc="575" dirty="0">
                <a:latin typeface="Arial"/>
                <a:cs typeface="Arial"/>
              </a:rPr>
              <a:t>  </a:t>
            </a:r>
            <a:r>
              <a:rPr sz="2800" spc="-25" dirty="0">
                <a:latin typeface="Arial"/>
                <a:cs typeface="Arial"/>
              </a:rPr>
              <a:t>Te 	</a:t>
            </a:r>
            <a:r>
              <a:rPr sz="2800" dirty="0">
                <a:latin typeface="Arial"/>
                <a:cs typeface="Arial"/>
              </a:rPr>
              <a:t>Whakaminenga</a:t>
            </a:r>
            <a:r>
              <a:rPr sz="2800" spc="4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43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Kāpiti</a:t>
            </a:r>
            <a:r>
              <a:rPr sz="2800" spc="4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(TWoK),</a:t>
            </a:r>
            <a:r>
              <a:rPr sz="2800" spc="4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community</a:t>
            </a:r>
            <a:r>
              <a:rPr sz="2800" spc="4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4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government 	agencies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88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7CC5"/>
                </a:solidFill>
              </a:rPr>
              <a:t>Key</a:t>
            </a:r>
            <a:r>
              <a:rPr sz="4000" spc="-8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Timelines</a:t>
            </a:r>
            <a:r>
              <a:rPr sz="4000" spc="-80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and</a:t>
            </a:r>
            <a:r>
              <a:rPr sz="4000" spc="-85" dirty="0">
                <a:solidFill>
                  <a:srgbClr val="007CC5"/>
                </a:solidFill>
              </a:rPr>
              <a:t> </a:t>
            </a:r>
            <a:r>
              <a:rPr sz="4000" spc="-10" dirty="0">
                <a:solidFill>
                  <a:srgbClr val="007CC5"/>
                </a:solidFill>
              </a:rPr>
              <a:t>Actions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8593" y="1220623"/>
            <a:ext cx="9714230" cy="446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672465" indent="-342900">
              <a:lnSpc>
                <a:spcPct val="100000"/>
              </a:lnSpc>
              <a:spcBef>
                <a:spcPts val="95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2016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elected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members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briefed,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including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seven-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approach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retaining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Amohia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Rimutaka </a:t>
            </a:r>
            <a:r>
              <a:rPr sz="2800" dirty="0">
                <a:latin typeface="Arial"/>
                <a:cs typeface="Arial"/>
              </a:rPr>
              <a:t>Street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names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TWoK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briefed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asked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working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party,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comprising </a:t>
            </a:r>
            <a:r>
              <a:rPr sz="2800" dirty="0">
                <a:latin typeface="Arial"/>
                <a:cs typeface="Arial"/>
              </a:rPr>
              <a:t>representatives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district’s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three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iwi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local </a:t>
            </a:r>
            <a:r>
              <a:rPr sz="2800" dirty="0">
                <a:latin typeface="Arial"/>
                <a:cs typeface="Arial"/>
              </a:rPr>
              <a:t>historian,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research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represent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district’s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cultural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social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history</a:t>
            </a:r>
            <a:endParaRPr sz="2800">
              <a:latin typeface="Arial"/>
              <a:cs typeface="Arial"/>
            </a:endParaRPr>
          </a:p>
          <a:p>
            <a:pPr marL="355600" marR="696595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Council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confirmed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Council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led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process,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seven-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approach,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recognising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role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community </a:t>
            </a:r>
            <a:r>
              <a:rPr sz="2800" dirty="0">
                <a:latin typeface="Arial"/>
                <a:cs typeface="Arial"/>
              </a:rPr>
              <a:t>boards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consult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their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communities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562" y="702620"/>
            <a:ext cx="10071100" cy="44255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330" indent="-341630" algn="just">
              <a:lnSpc>
                <a:spcPct val="100000"/>
              </a:lnSpc>
              <a:spcBef>
                <a:spcPts val="770"/>
              </a:spcBef>
              <a:buClr>
                <a:srgbClr val="007CC5"/>
              </a:buClr>
              <a:buFont typeface="Arial"/>
              <a:buChar char="•"/>
              <a:tabLst>
                <a:tab pos="354330" algn="l"/>
              </a:tabLst>
            </a:pPr>
            <a:r>
              <a:rPr sz="2800" dirty="0">
                <a:latin typeface="Arial"/>
                <a:cs typeface="Arial"/>
              </a:rPr>
              <a:t>Working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party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reported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back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their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recommended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names</a:t>
            </a:r>
            <a:endParaRPr sz="2800" dirty="0">
              <a:latin typeface="Arial"/>
              <a:cs typeface="Arial"/>
            </a:endParaRPr>
          </a:p>
          <a:p>
            <a:pPr marL="354330" indent="-341630" algn="just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Char char="•"/>
              <a:tabLst>
                <a:tab pos="354330" algn="l"/>
              </a:tabLst>
            </a:pPr>
            <a:r>
              <a:rPr sz="2800" dirty="0">
                <a:latin typeface="Arial"/>
                <a:cs typeface="Arial"/>
              </a:rPr>
              <a:t>2017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community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boards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TWoK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updated</a:t>
            </a:r>
            <a:endParaRPr sz="2800" dirty="0">
              <a:latin typeface="Arial"/>
              <a:cs typeface="Arial"/>
            </a:endParaRPr>
          </a:p>
          <a:p>
            <a:pPr marL="354330" marR="5080" indent="-341630" algn="just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Council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invited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community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have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their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say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for 	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sections,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including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proposed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by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working 	party</a:t>
            </a:r>
            <a:endParaRPr sz="2800" dirty="0">
              <a:latin typeface="Arial"/>
              <a:cs typeface="Arial"/>
            </a:endParaRPr>
          </a:p>
          <a:p>
            <a:pPr marL="354330" indent="-341630" algn="just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4330" algn="l"/>
              </a:tabLst>
            </a:pPr>
            <a:r>
              <a:rPr sz="2800" dirty="0">
                <a:latin typeface="Arial"/>
                <a:cs typeface="Arial"/>
              </a:rPr>
              <a:t>2017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renaming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process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put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hold</a:t>
            </a:r>
            <a:endParaRPr sz="2800" dirty="0">
              <a:latin typeface="Arial"/>
              <a:cs typeface="Arial"/>
            </a:endParaRPr>
          </a:p>
          <a:p>
            <a:pPr marL="354965" marR="563245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2021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Paekākāriki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MacKays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Crossing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(section </a:t>
            </a:r>
            <a:r>
              <a:rPr sz="2800" dirty="0">
                <a:latin typeface="Arial"/>
                <a:cs typeface="Arial"/>
              </a:rPr>
              <a:t>one)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revoked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by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WK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renamed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SH59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2022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Otaki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Expressway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(PP2O)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opened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6344"/>
            <a:ext cx="11881104" cy="639165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9633" y="3131"/>
            <a:ext cx="111207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7CC5"/>
                </a:solidFill>
              </a:rPr>
              <a:t>The</a:t>
            </a:r>
            <a:r>
              <a:rPr sz="2800" spc="-70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2016</a:t>
            </a:r>
            <a:r>
              <a:rPr sz="2800" spc="-70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Seven</a:t>
            </a:r>
            <a:r>
              <a:rPr sz="2800" spc="-70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Section</a:t>
            </a:r>
            <a:r>
              <a:rPr sz="2800" spc="-75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Renaming</a:t>
            </a:r>
            <a:r>
              <a:rPr sz="2800" spc="-55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Approach</a:t>
            </a:r>
            <a:r>
              <a:rPr sz="2800" spc="-55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Adopted</a:t>
            </a:r>
            <a:r>
              <a:rPr sz="2800" spc="-40" dirty="0">
                <a:solidFill>
                  <a:srgbClr val="007CC5"/>
                </a:solidFill>
              </a:rPr>
              <a:t> </a:t>
            </a:r>
            <a:r>
              <a:rPr sz="2800" dirty="0">
                <a:solidFill>
                  <a:srgbClr val="007CC5"/>
                </a:solidFill>
              </a:rPr>
              <a:t>by</a:t>
            </a:r>
            <a:r>
              <a:rPr sz="2800" spc="-80" dirty="0">
                <a:solidFill>
                  <a:srgbClr val="007CC5"/>
                </a:solidFill>
              </a:rPr>
              <a:t> </a:t>
            </a:r>
            <a:r>
              <a:rPr sz="2800" spc="-10" dirty="0">
                <a:solidFill>
                  <a:srgbClr val="007CC5"/>
                </a:solidFill>
              </a:rPr>
              <a:t>Council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608" rIns="0" bIns="0" rtlCol="0">
            <a:spAutoFit/>
          </a:bodyPr>
          <a:lstStyle/>
          <a:p>
            <a:pPr marL="134112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7CC5"/>
                </a:solidFill>
              </a:rPr>
              <a:t>The</a:t>
            </a:r>
            <a:r>
              <a:rPr sz="4000" spc="-5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Seven</a:t>
            </a:r>
            <a:r>
              <a:rPr sz="4000" spc="-4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Section</a:t>
            </a:r>
            <a:r>
              <a:rPr sz="4000" spc="-40" dirty="0">
                <a:solidFill>
                  <a:srgbClr val="007CC5"/>
                </a:solidFill>
              </a:rPr>
              <a:t> </a:t>
            </a:r>
            <a:r>
              <a:rPr sz="4000" spc="-10" dirty="0">
                <a:solidFill>
                  <a:srgbClr val="007CC5"/>
                </a:solidFill>
              </a:rPr>
              <a:t>Approach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8594" y="1436646"/>
            <a:ext cx="9650095" cy="4121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typically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reflect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current </a:t>
            </a:r>
            <a:r>
              <a:rPr sz="2800" dirty="0">
                <a:latin typeface="Arial"/>
                <a:cs typeface="Arial"/>
              </a:rPr>
              <a:t>demarcations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such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South,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Rd </a:t>
            </a:r>
            <a:r>
              <a:rPr sz="2800" dirty="0">
                <a:latin typeface="Arial"/>
                <a:cs typeface="Arial"/>
              </a:rPr>
              <a:t>North,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Main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Rd</a:t>
            </a:r>
            <a:endParaRPr sz="2800">
              <a:latin typeface="Arial"/>
              <a:cs typeface="Arial"/>
            </a:endParaRPr>
          </a:p>
          <a:p>
            <a:pPr marL="355600" marR="158115" indent="-342900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Seven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will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largely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allow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current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house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numbering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retained</a:t>
            </a:r>
            <a:endParaRPr sz="2800">
              <a:latin typeface="Arial"/>
              <a:cs typeface="Arial"/>
            </a:endParaRPr>
          </a:p>
          <a:p>
            <a:pPr marL="355600" marR="589915" indent="-342900">
              <a:lnSpc>
                <a:spcPct val="100000"/>
              </a:lnSpc>
              <a:spcBef>
                <a:spcPts val="675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renaming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process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required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consider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guidance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LINZ,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NZ/Aus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Standards</a:t>
            </a:r>
            <a:endParaRPr sz="2800">
              <a:latin typeface="Arial"/>
              <a:cs typeface="Arial"/>
            </a:endParaRPr>
          </a:p>
          <a:p>
            <a:pPr marL="355600" marR="1307465" indent="-342900">
              <a:lnSpc>
                <a:spcPct val="100000"/>
              </a:lnSpc>
              <a:spcBef>
                <a:spcPts val="670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Giving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continuous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would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mean </a:t>
            </a:r>
            <a:r>
              <a:rPr sz="2800" dirty="0">
                <a:latin typeface="Arial"/>
                <a:cs typeface="Arial"/>
              </a:rPr>
              <a:t>renumbering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over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1,000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properties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2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7CC5"/>
                </a:solidFill>
              </a:rPr>
              <a:t>PP20</a:t>
            </a:r>
            <a:r>
              <a:rPr sz="4000" spc="-8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Impacts</a:t>
            </a:r>
            <a:r>
              <a:rPr sz="4000" spc="-6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on</a:t>
            </a:r>
            <a:r>
              <a:rPr sz="4000" spc="-85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Naming</a:t>
            </a:r>
            <a:r>
              <a:rPr sz="4000" spc="-60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Section</a:t>
            </a:r>
            <a:r>
              <a:rPr sz="4000" spc="-75" dirty="0">
                <a:solidFill>
                  <a:srgbClr val="007CC5"/>
                </a:solidFill>
              </a:rPr>
              <a:t> </a:t>
            </a:r>
            <a:r>
              <a:rPr sz="4000" spc="-10" dirty="0">
                <a:solidFill>
                  <a:srgbClr val="007CC5"/>
                </a:solidFill>
              </a:rPr>
              <a:t>Seven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34577" y="1250864"/>
            <a:ext cx="9850120" cy="427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14999"/>
              </a:lnSpc>
              <a:spcBef>
                <a:spcPts val="100"/>
              </a:spcBef>
              <a:buClr>
                <a:srgbClr val="007CC5"/>
              </a:buClr>
              <a:buChar char="•"/>
              <a:tabLst>
                <a:tab pos="354330" algn="l"/>
              </a:tabLst>
            </a:pPr>
            <a:r>
              <a:rPr sz="2800" dirty="0">
                <a:latin typeface="Arial"/>
                <a:cs typeface="Arial"/>
              </a:rPr>
              <a:t>Planning</a:t>
            </a:r>
            <a:r>
              <a:rPr sz="2800" spc="2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revocation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2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PP2O</a:t>
            </a:r>
            <a:r>
              <a:rPr sz="2800" spc="2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2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2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is </a:t>
            </a:r>
            <a:r>
              <a:rPr sz="2800" spc="-10" dirty="0">
                <a:latin typeface="Arial"/>
                <a:cs typeface="Arial"/>
              </a:rPr>
              <a:t>underway</a:t>
            </a:r>
            <a:endParaRPr sz="2800">
              <a:latin typeface="Arial"/>
              <a:cs typeface="Arial"/>
            </a:endParaRPr>
          </a:p>
          <a:p>
            <a:pPr marL="353695" marR="5080" indent="-34163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Char char="•"/>
              <a:tabLst>
                <a:tab pos="353695" algn="l"/>
              </a:tabLst>
            </a:pPr>
            <a:r>
              <a:rPr sz="2800" dirty="0">
                <a:latin typeface="Arial"/>
                <a:cs typeface="Arial"/>
              </a:rPr>
              <a:t>Section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(Peka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Kowhai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Rd)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now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part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43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4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longer,</a:t>
            </a:r>
            <a:r>
              <a:rPr sz="2800" spc="43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continuous</a:t>
            </a:r>
            <a:r>
              <a:rPr sz="2800" spc="43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43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4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4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4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4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Otaki.</a:t>
            </a:r>
            <a:r>
              <a:rPr sz="2800" spc="4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road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may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appropriate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roundabout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Otaki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River</a:t>
            </a:r>
            <a:endParaRPr sz="2800">
              <a:latin typeface="Arial"/>
              <a:cs typeface="Arial"/>
            </a:endParaRPr>
          </a:p>
          <a:p>
            <a:pPr marL="353695" marR="5080" indent="-341630" algn="just">
              <a:lnSpc>
                <a:spcPct val="114999"/>
              </a:lnSpc>
              <a:spcBef>
                <a:spcPts val="1275"/>
              </a:spcBef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Propose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renaming</a:t>
            </a:r>
            <a:r>
              <a:rPr sz="2800" spc="1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section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1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1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undertaken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part 	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future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Old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SH1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Peka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Otaki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renaming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9620" rIns="0" bIns="0" rtlCol="0">
            <a:spAutoFit/>
          </a:bodyPr>
          <a:lstStyle/>
          <a:p>
            <a:pPr marL="224155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7CC5"/>
                </a:solidFill>
              </a:rPr>
              <a:t>Working</a:t>
            </a:r>
            <a:r>
              <a:rPr sz="4000" spc="-90" dirty="0">
                <a:solidFill>
                  <a:srgbClr val="007CC5"/>
                </a:solidFill>
              </a:rPr>
              <a:t> </a:t>
            </a:r>
            <a:r>
              <a:rPr sz="4000" dirty="0">
                <a:solidFill>
                  <a:srgbClr val="007CC5"/>
                </a:solidFill>
              </a:rPr>
              <a:t>Party</a:t>
            </a:r>
            <a:r>
              <a:rPr sz="4000" spc="-90" dirty="0">
                <a:solidFill>
                  <a:srgbClr val="007CC5"/>
                </a:solidFill>
              </a:rPr>
              <a:t> </a:t>
            </a:r>
            <a:r>
              <a:rPr sz="4000" spc="-10" dirty="0">
                <a:solidFill>
                  <a:srgbClr val="007CC5"/>
                </a:solidFill>
              </a:rPr>
              <a:t>Report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06585" y="1610904"/>
            <a:ext cx="9634220" cy="365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marR="5715" indent="-341630" algn="just">
              <a:lnSpc>
                <a:spcPct val="114999"/>
              </a:lnSpc>
              <a:spcBef>
                <a:spcPts val="100"/>
              </a:spcBef>
              <a:buClr>
                <a:srgbClr val="007CC5"/>
              </a:buClr>
              <a:buChar char="•"/>
              <a:tabLst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4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working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party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agreed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one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each</a:t>
            </a:r>
            <a:r>
              <a:rPr sz="2800" spc="484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48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the 	</a:t>
            </a:r>
            <a:r>
              <a:rPr sz="2800" dirty="0">
                <a:latin typeface="Arial"/>
                <a:cs typeface="Arial"/>
              </a:rPr>
              <a:t>seven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sections</a:t>
            </a:r>
            <a:endParaRPr sz="2800">
              <a:latin typeface="Arial"/>
              <a:cs typeface="Arial"/>
            </a:endParaRPr>
          </a:p>
          <a:p>
            <a:pPr marL="353695" marR="5080" indent="-341630" algn="just">
              <a:lnSpc>
                <a:spcPct val="114999"/>
              </a:lnSpc>
              <a:spcBef>
                <a:spcPts val="1270"/>
              </a:spcBef>
              <a:buClr>
                <a:srgbClr val="007CC5"/>
              </a:buClr>
              <a:buChar char="•"/>
              <a:tabLst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Their</a:t>
            </a:r>
            <a:r>
              <a:rPr sz="2800" spc="17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report</a:t>
            </a:r>
            <a:r>
              <a:rPr sz="2800" spc="1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provides</a:t>
            </a:r>
            <a:r>
              <a:rPr sz="2800" spc="1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background</a:t>
            </a:r>
            <a:r>
              <a:rPr sz="2800" spc="175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about</a:t>
            </a:r>
            <a:r>
              <a:rPr sz="2800" spc="170" dirty="0">
                <a:latin typeface="Arial"/>
                <a:cs typeface="Arial"/>
              </a:rPr>
              <a:t>  </a:t>
            </a:r>
            <a:r>
              <a:rPr sz="2800" dirty="0">
                <a:latin typeface="Arial"/>
                <a:cs typeface="Arial"/>
              </a:rPr>
              <a:t>each</a:t>
            </a:r>
            <a:r>
              <a:rPr sz="2800" spc="175" dirty="0">
                <a:latin typeface="Arial"/>
                <a:cs typeface="Arial"/>
              </a:rPr>
              <a:t>  </a:t>
            </a:r>
            <a:r>
              <a:rPr sz="2800" spc="-10" dirty="0">
                <a:latin typeface="Arial"/>
                <a:cs typeface="Arial"/>
              </a:rPr>
              <a:t>name’s 	</a:t>
            </a:r>
            <a:r>
              <a:rPr sz="2800" dirty="0">
                <a:latin typeface="Arial"/>
                <a:cs typeface="Arial"/>
              </a:rPr>
              <a:t>historical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cultural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significance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relationship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with 	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local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area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25"/>
              </a:spcBef>
              <a:buClr>
                <a:srgbClr val="007CC5"/>
              </a:buClr>
              <a:buFont typeface="Arial"/>
              <a:buChar char="•"/>
            </a:pPr>
            <a:endParaRPr sz="2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007CC5"/>
              </a:buClr>
              <a:buChar char="•"/>
              <a:tabLst>
                <a:tab pos="354965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names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identified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1386</Words>
  <Application>Microsoft Office PowerPoint</Application>
  <PresentationFormat>Custom</PresentationFormat>
  <Paragraphs>213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Office Theme</vt:lpstr>
      <vt:lpstr>Renaming of Old State Highway One</vt:lpstr>
      <vt:lpstr>Background</vt:lpstr>
      <vt:lpstr>PowerPoint Presentation</vt:lpstr>
      <vt:lpstr>Key Timelines and Actions</vt:lpstr>
      <vt:lpstr>PowerPoint Presentation</vt:lpstr>
      <vt:lpstr>The 2016 Seven Section Renaming Approach Adopted by Council</vt:lpstr>
      <vt:lpstr>The Seven Section Approach</vt:lpstr>
      <vt:lpstr>PP20 Impacts on Naming Section Seven</vt:lpstr>
      <vt:lpstr>Working Party Report</vt:lpstr>
      <vt:lpstr>PowerPoint Presentation</vt:lpstr>
      <vt:lpstr>2016 Community Board Recommendations</vt:lpstr>
      <vt:lpstr>Renaming Old SH1 is Complex</vt:lpstr>
      <vt:lpstr>Summary of Submissions Received</vt:lpstr>
      <vt:lpstr>Public Submissions on Names</vt:lpstr>
      <vt:lpstr>Preferred Section Names from Submissions</vt:lpstr>
      <vt:lpstr>Funding for Renaming</vt:lpstr>
      <vt:lpstr>Next Steps</vt:lpstr>
      <vt:lpstr>Proposed Names</vt:lpstr>
      <vt:lpstr>Questions</vt:lpstr>
    </vt:vector>
  </TitlesOfParts>
  <Company>Kapiti Coast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KCDC_SH1 renaming 15 Feb - Final version for Council Briefing</dc:title>
  <dc:creator>Leanne Taylor</dc:creator>
  <cp:lastModifiedBy>Sean Mallon</cp:lastModifiedBy>
  <cp:revision>2</cp:revision>
  <dcterms:created xsi:type="dcterms:W3CDTF">2024-11-26T22:22:55Z</dcterms:created>
  <dcterms:modified xsi:type="dcterms:W3CDTF">2024-12-02T19:23:40Z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0x01010099EA8AA7670C454AB2CA3816B7249DE2003740A9C4E9887749826864054EEDF503</vt:lpwstr>
  </property>
  <property fmtid="{D5CDD505-2E9C-101B-9397-08002B2CF9AE}" pid="3" name="Created">
    <vt:filetime>2023-10-25T00:00:00Z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2024-11-26T00:00:00Z</vt:filetime>
  </property>
  <property fmtid="{D5CDD505-2E9C-101B-9397-08002B2CF9AE}" pid="6" name="Producer">
    <vt:lpwstr>Adobe PDF Library 23.6.136</vt:lpwstr>
  </property>
  <property fmtid="{D5CDD505-2E9C-101B-9397-08002B2CF9AE}" pid="7" name="xd_Signature">
    <vt:lpwstr>No</vt:lpwstr>
  </property>
</Properties>
</file>