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7" r:id="rId5"/>
    <p:sldId id="261" r:id="rId6"/>
    <p:sldId id="259" r:id="rId7"/>
    <p:sldId id="260" r:id="rId8"/>
    <p:sldId id="269" r:id="rId9"/>
    <p:sldId id="270" r:id="rId10"/>
    <p:sldId id="271" r:id="rId11"/>
    <p:sldId id="268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30A2F8-4346-4AFB-97D6-528DD6892B33}" v="1" dt="2025-06-18T20:45:44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804" autoAdjust="0"/>
  </p:normalViewPr>
  <p:slideViewPr>
    <p:cSldViewPr snapToGrid="0">
      <p:cViewPr varScale="1">
        <p:scale>
          <a:sx n="67" d="100"/>
          <a:sy n="67" d="100"/>
        </p:scale>
        <p:origin x="3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29C21-E7FF-47C9-8CEC-5A9218C8C13F}" type="datetimeFigureOut">
              <a:t>6/19/2025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7CEE9-C54D-4DE3-BB7C-2051BAE1688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17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Emma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7CEE9-C54D-4DE3-BB7C-2051BAE1688A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0827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2D4E6-6925-9ECE-64C1-B044CB994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88417A0-7F18-98FA-23CE-64D3B2FD42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22E46-1305-8FEC-ED41-4340CB3F7C1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3D1FA9-78C8-9320-4F13-F8C43D989F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ABB9945-915E-52AB-D39D-3E705F68C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A7E11-DA81-B671-103D-47BB57C9EA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A2FEB-FC2B-68F2-E325-985F54F59C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62075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7B995-D29D-E5AF-1E70-25CAC4B1E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F513EA-F742-3F6E-4197-F3CBA66B06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F04060-2D5A-BCF2-3690-910BE2E6F1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5571337-B815-B999-6D91-C01269F8ED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FA5010-A593-1C04-CA05-5788EF1EA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C9122-85F1-4BB0-1525-B8C81CB430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CA678-B82F-54DE-1167-5BF966CD08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4717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D300E-F91A-A3D8-822E-2AE1C03BB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B77C2C-A752-D7AF-8970-DFFACE40C8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D709D-C12D-D7E5-A9E5-A5F64F8360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0900C2-8BD9-5123-FBDC-132D4AA942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74279D6-4104-6589-0097-89CB8A309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dirty="0"/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BDCE4-728D-3849-6CBC-1FEB5AF98B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AC03F-86EA-4995-1C08-F71BE55461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581719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7F2FC-A342-968C-99D1-5A1C450DD2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7DB6F6-9A66-587E-32AC-50FC31711B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8DB4B-B8DB-3284-F0F1-3E01495772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989CC7B-AE62-1722-5452-DA944FABA9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4D66BED-5B7C-CFAF-2456-9D8D2322F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6CE05-527A-8142-6968-9824BE90BE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5E5E8-AEE3-6DCA-10D6-E62BC3BE03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89156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381222" y="1054607"/>
            <a:ext cx="7600978" cy="36946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44"/>
              </a:lnSpc>
            </a:pPr>
            <a:r>
              <a:rPr lang="en-US" sz="3750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Re-launching the Advisory Groups</a:t>
            </a:r>
          </a:p>
          <a:p>
            <a:pPr algn="ctr">
              <a:lnSpc>
                <a:spcPts val="4544"/>
              </a:lnSpc>
            </a:pPr>
            <a:endParaRPr lang="en-US" sz="3787" b="1" dirty="0">
              <a:solidFill>
                <a:srgbClr val="024676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083"/>
              </a:lnSpc>
            </a:pPr>
            <a:r>
              <a:rPr lang="en-US" sz="2569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Disability Advisory Group </a:t>
            </a:r>
          </a:p>
          <a:p>
            <a:pPr algn="ctr">
              <a:lnSpc>
                <a:spcPts val="3083"/>
              </a:lnSpc>
            </a:pPr>
            <a:endParaRPr lang="en-US" sz="2569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083"/>
              </a:lnSpc>
            </a:pPr>
            <a:r>
              <a:rPr lang="en-US" sz="2569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Youth Council </a:t>
            </a:r>
          </a:p>
          <a:p>
            <a:pPr algn="ctr">
              <a:lnSpc>
                <a:spcPts val="3083"/>
              </a:lnSpc>
            </a:pPr>
            <a:endParaRPr lang="en-US" sz="2569" b="1" dirty="0">
              <a:solidFill>
                <a:srgbClr val="0A66A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lnSpc>
                <a:spcPts val="3083"/>
              </a:lnSpc>
            </a:pPr>
            <a:r>
              <a:rPr lang="en-US" sz="2569" b="1" dirty="0">
                <a:solidFill>
                  <a:srgbClr val="0A66A0"/>
                </a:solidFill>
                <a:latin typeface="Arial Bold"/>
                <a:ea typeface="Arial Bold"/>
                <a:cs typeface="Arial Bold"/>
                <a:sym typeface="Arial Bold"/>
              </a:rPr>
              <a:t>Older Persons’ Advisory Group </a:t>
            </a:r>
          </a:p>
        </p:txBody>
      </p:sp>
      <p:sp>
        <p:nvSpPr>
          <p:cNvPr id="5" name="Freeform 2" descr="A blue and black rectangle with black background&#10;&#10;AI-generated content may be incorrect.">
            <a:extLst>
              <a:ext uri="{FF2B5EF4-FFF2-40B4-BE49-F238E27FC236}">
                <a16:creationId xmlns:a16="http://schemas.microsoft.com/office/drawing/2014/main" id="{8C523F65-D6E3-1F37-DC46-A39267B16663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375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 descr="A blue and black rectangle with white lines&#10;&#10;AI-generated content may be incorrect.">
            <a:extLst>
              <a:ext uri="{FF2B5EF4-FFF2-40B4-BE49-F238E27FC236}">
                <a16:creationId xmlns:a16="http://schemas.microsoft.com/office/drawing/2014/main" id="{4F82A560-2B93-64C3-E7FF-C4A1203995FF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866EE2-65AC-93CF-5FC3-7FE55B78487A}"/>
              </a:ext>
            </a:extLst>
          </p:cNvPr>
          <p:cNvSpPr txBox="1"/>
          <p:nvPr/>
        </p:nvSpPr>
        <p:spPr>
          <a:xfrm>
            <a:off x="5056695" y="655499"/>
            <a:ext cx="560330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solidFill>
                  <a:srgbClr val="024676"/>
                </a:solidFill>
                <a:latin typeface="Arial Bold"/>
              </a:rPr>
              <a:t>Priorities</a:t>
            </a:r>
            <a:endParaRPr lang="en-GB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36978EBE-12A2-DD5A-2CA4-BAFA0EC876EA}"/>
              </a:ext>
            </a:extLst>
          </p:cNvPr>
          <p:cNvSpPr txBox="1"/>
          <p:nvPr/>
        </p:nvSpPr>
        <p:spPr>
          <a:xfrm>
            <a:off x="1296144" y="1131630"/>
            <a:ext cx="9363858" cy="39970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Greater diversity and representation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</a:rPr>
              <a:t>Robust selection process</a:t>
            </a: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Improving how we work with our advisory groups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159456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44825" y="543718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/>
          <p:cNvSpPr txBox="1"/>
          <p:nvPr/>
        </p:nvSpPr>
        <p:spPr>
          <a:xfrm>
            <a:off x="2381222" y="832486"/>
            <a:ext cx="790065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Community based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750794" y="2185218"/>
            <a:ext cx="6690413" cy="29094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Their expertise is their experience, knowledge and connection to people in the communities they represent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technical experts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Not sector representatives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283"/>
              </a:lnSpc>
              <a:spcBef>
                <a:spcPct val="0"/>
              </a:spcBef>
            </a:pPr>
            <a:endParaRPr lang="en-US" sz="2345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/>
          <p:cNvSpPr txBox="1"/>
          <p:nvPr/>
        </p:nvSpPr>
        <p:spPr>
          <a:xfrm>
            <a:off x="2381222" y="8324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Our Advisory Groups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2859557" y="1131630"/>
            <a:ext cx="6644308" cy="52716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Focus on: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Providing feedback and ideas related to the communities they represent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Acting as a conduit between the broader community and the Council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Advocating for their communities </a:t>
            </a:r>
            <a:endParaRPr lang="en-US" sz="2000" b="1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CA77BC-1FB6-0C76-FB5A-EBEE9FDE3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6E274EB-6C66-63C7-B2B8-8AC0A6ADAC50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20E9F8D-8313-125A-3866-1CCCC0288F26}"/>
              </a:ext>
            </a:extLst>
          </p:cNvPr>
          <p:cNvSpPr txBox="1"/>
          <p:nvPr/>
        </p:nvSpPr>
        <p:spPr>
          <a:xfrm>
            <a:off x="1902887" y="939247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Disability Advisory Group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93B4FB8C-749E-9DB0-F793-819AD7DCEE3C}"/>
              </a:ext>
            </a:extLst>
          </p:cNvPr>
          <p:cNvSpPr txBox="1"/>
          <p:nvPr/>
        </p:nvSpPr>
        <p:spPr>
          <a:xfrm>
            <a:off x="2859557" y="1645980"/>
            <a:ext cx="6644308" cy="39970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 dirty="0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We have a full group 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Induction is underway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First official meeting: July 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192332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F5E4F-95A2-9FE0-EC94-519B69E39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ABC653D6-E354-5D73-7CFA-ECEC291D39A9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F15D32E-E723-026D-D415-FD7045479312}"/>
              </a:ext>
            </a:extLst>
          </p:cNvPr>
          <p:cNvSpPr txBox="1"/>
          <p:nvPr/>
        </p:nvSpPr>
        <p:spPr>
          <a:xfrm>
            <a:off x="2381222" y="8324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Older Person’s Advisory Group 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53BA325A-C8BA-E2C0-E5AC-2D016479005A}"/>
              </a:ext>
            </a:extLst>
          </p:cNvPr>
          <p:cNvSpPr txBox="1"/>
          <p:nvPr/>
        </p:nvSpPr>
        <p:spPr>
          <a:xfrm>
            <a:off x="2773846" y="1437562"/>
            <a:ext cx="6644308" cy="39970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 dirty="0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We have a core group, continued recruitment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Induction in June 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First official meeting: August 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136035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81EDC-B2C7-6942-103F-1FB90D156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B9C5C6B-0DD1-3D65-FB92-7B802A5177DE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B25FBC29-49B9-D84A-5CAD-1F1697737BF1}"/>
              </a:ext>
            </a:extLst>
          </p:cNvPr>
          <p:cNvSpPr txBox="1"/>
          <p:nvPr/>
        </p:nvSpPr>
        <p:spPr>
          <a:xfrm>
            <a:off x="1731465" y="832486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Youth Council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CCAD9A06-5258-DFDF-8750-4C7D7A68A537}"/>
              </a:ext>
            </a:extLst>
          </p:cNvPr>
          <p:cNvSpPr txBox="1"/>
          <p:nvPr/>
        </p:nvSpPr>
        <p:spPr>
          <a:xfrm>
            <a:off x="3545357" y="1555369"/>
            <a:ext cx="6644308" cy="51928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 dirty="0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438" b="1" dirty="0">
                <a:solidFill>
                  <a:srgbClr val="0A66A0"/>
                </a:solidFill>
                <a:latin typeface="Aileron Bold"/>
                <a:ea typeface="Aileron Bold"/>
                <a:cs typeface="Aileron Bold"/>
                <a:sym typeface="Aileron Bold"/>
              </a:rPr>
              <a:t>Two stages of recruitment</a:t>
            </a:r>
          </a:p>
          <a:p>
            <a:pPr marL="262890" lvl="1" algn="l">
              <a:lnSpc>
                <a:spcPts val="3414"/>
              </a:lnSpc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438" b="1" dirty="0">
                <a:solidFill>
                  <a:srgbClr val="0A66A0"/>
                </a:solidFill>
                <a:latin typeface="Aileron Bold"/>
                <a:ea typeface="Aileron Bold"/>
                <a:cs typeface="Aileron Bold"/>
                <a:sym typeface="Aileron Bold"/>
              </a:rPr>
              <a:t>Full meetings continue on </a:t>
            </a: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438" b="1" dirty="0">
                <a:solidFill>
                  <a:srgbClr val="0A66A0"/>
                </a:solidFill>
                <a:latin typeface="Aileron Bold"/>
                <a:ea typeface="Aileron Bold"/>
                <a:cs typeface="Aileron Bold"/>
                <a:sym typeface="Aileron Bold"/>
              </a:rPr>
              <a:t>New Terms of Reference </a:t>
            </a: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258270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E0CE4-6253-F089-89D6-D76C9E463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974C00B-D9ED-7488-B5F5-A5B2E55CE76C}"/>
              </a:ext>
            </a:extLst>
          </p:cNvPr>
          <p:cNvSpPr/>
          <p:nvPr/>
        </p:nvSpPr>
        <p:spPr>
          <a:xfrm>
            <a:off x="3054350" y="5434618"/>
            <a:ext cx="9142413" cy="1422400"/>
          </a:xfrm>
          <a:custGeom>
            <a:avLst/>
            <a:gdLst/>
            <a:ahLst/>
            <a:cxnLst/>
            <a:rect l="l" t="t" r="r" b="b"/>
            <a:pathLst>
              <a:path w="9751907" h="1517227">
                <a:moveTo>
                  <a:pt x="0" y="0"/>
                </a:moveTo>
                <a:lnTo>
                  <a:pt x="9751908" y="0"/>
                </a:lnTo>
                <a:lnTo>
                  <a:pt x="9751908" y="1517227"/>
                </a:lnTo>
                <a:lnTo>
                  <a:pt x="0" y="151722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17"/>
            </a:stretch>
          </a:blipFill>
        </p:spPr>
        <p:txBody>
          <a:bodyPr/>
          <a:lstStyle/>
          <a:p>
            <a:endParaRPr lang="en-NZ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3135BE4-EE1C-212B-E701-A389D4F5B2E0}"/>
              </a:ext>
            </a:extLst>
          </p:cNvPr>
          <p:cNvSpPr txBox="1"/>
          <p:nvPr/>
        </p:nvSpPr>
        <p:spPr>
          <a:xfrm>
            <a:off x="2381222" y="855913"/>
            <a:ext cx="7600978" cy="5514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20"/>
              </a:lnSpc>
            </a:pPr>
            <a:r>
              <a:rPr lang="en-US" sz="3600" b="1" dirty="0">
                <a:solidFill>
                  <a:srgbClr val="024676"/>
                </a:solidFill>
                <a:latin typeface="Arial Bold"/>
                <a:ea typeface="Arial Bold"/>
                <a:cs typeface="Arial Bold"/>
                <a:sym typeface="Arial Bold"/>
              </a:rPr>
              <a:t>What's next?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3F4D97-D7B1-675E-5DBF-1FA357257CBC}"/>
              </a:ext>
            </a:extLst>
          </p:cNvPr>
          <p:cNvSpPr txBox="1"/>
          <p:nvPr/>
        </p:nvSpPr>
        <p:spPr>
          <a:xfrm>
            <a:off x="3054350" y="1407346"/>
            <a:ext cx="6644308" cy="4433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83"/>
              </a:lnSpc>
            </a:pPr>
            <a:endParaRPr lang="en-US" sz="1688" dirty="0">
              <a:latin typeface="Arial Bold"/>
              <a:cs typeface="Arial Bold"/>
            </a:endParaRPr>
          </a:p>
          <a:p>
            <a:pPr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Development of Work </a:t>
            </a:r>
            <a:r>
              <a:rPr lang="en-US" sz="2000" b="1" dirty="0" err="1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Programmes</a:t>
            </a: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  <a:sym typeface="Aileron Bold"/>
            </a:endParaRPr>
          </a:p>
          <a:p>
            <a:pPr marL="262890" lvl="1" algn="l">
              <a:lnSpc>
                <a:spcPts val="3414"/>
              </a:lnSpc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Upskilling staff so we get the best from groups</a:t>
            </a: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  <a:sym typeface="Aileron Bold"/>
            </a:endParaRP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r>
              <a:rPr lang="en-US" sz="2000" b="1" dirty="0">
                <a:solidFill>
                  <a:srgbClr val="0A66A0"/>
                </a:solidFill>
                <a:latin typeface="Arial Bold"/>
                <a:ea typeface="Aileron Bold"/>
                <a:cs typeface="Aileron Bold"/>
                <a:sym typeface="Aileron Bold"/>
              </a:rPr>
              <a:t>Council – Advisory Group relationship </a:t>
            </a:r>
          </a:p>
          <a:p>
            <a:pPr marL="525780" lvl="1" indent="-262890" algn="l">
              <a:lnSpc>
                <a:spcPts val="3414"/>
              </a:lnSpc>
              <a:buFont typeface="Arial"/>
              <a:buChar char="•"/>
            </a:pPr>
            <a:endParaRPr lang="en-US" sz="2000" b="1" dirty="0">
              <a:solidFill>
                <a:srgbClr val="0A66A0"/>
              </a:solidFill>
              <a:latin typeface="Arial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  <a:p>
            <a:pPr algn="ctr">
              <a:lnSpc>
                <a:spcPts val="3939"/>
              </a:lnSpc>
              <a:spcBef>
                <a:spcPct val="0"/>
              </a:spcBef>
            </a:pPr>
            <a:endParaRPr lang="en-US" sz="2438" b="1" dirty="0">
              <a:solidFill>
                <a:srgbClr val="0A66A0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</p:spTree>
    <p:extLst>
      <p:ext uri="{BB962C8B-B14F-4D97-AF65-F5344CB8AC3E}">
        <p14:creationId xmlns:p14="http://schemas.microsoft.com/office/powerpoint/2010/main" val="46251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f37e0360-3b46-4e73-9940-567cdfdcdeea">NA</Project>
    <Subactivity xmlns="f37e0360-3b46-4e73-9940-567cdfdcdeea">Strengthening the Connected Communities Advisory Groups Project</Subactivity>
    <Activity xmlns="f37e0360-3b46-4e73-9940-567cdfdcdeea">Advisory</Activity>
    <CategoryName xmlns="f37e0360-3b46-4e73-9940-567cdfdcdeea">NA</CategoryName>
    <FunctionGroup xmlns="f37e0360-3b46-4e73-9940-567cdfdcdeea">Community Services</FunctionGroup>
    <SecurityClassification xmlns="f37e0360-3b46-4e73-9940-567cdfdcdeea" xsi:nil="true"/>
    <Narrative xmlns="f37e0360-3b46-4e73-9940-567cdfdcdeea" xsi:nil="true"/>
    <PRADate1 xmlns="f37e0360-3b46-4e73-9940-567cdfdcdeea" xsi:nil="true"/>
    <PRADateTrigger xmlns="f37e0360-3b46-4e73-9940-567cdfdcdeea" xsi:nil="true"/>
    <PRAText3 xmlns="f37e0360-3b46-4e73-9940-567cdfdcdeea" xsi:nil="true"/>
    <Case xmlns="f37e0360-3b46-4e73-9940-567cdfdcdeea">Connected Communities Advisory Groups</Case>
    <InternalOnly xmlns="f37e0360-3b46-4e73-9940-567cdfdcdeea">false</InternalOnly>
    <PRADateDisposal xmlns="f37e0360-3b46-4e73-9940-567cdfdcdeea" xsi:nil="true"/>
    <CategoryValue xmlns="f37e0360-3b46-4e73-9940-567cdfdcdeea">NA</CategoryValue>
    <PRADate2 xmlns="f37e0360-3b46-4e73-9940-567cdfdcdeea" xsi:nil="true"/>
    <Comments xmlns="f37e0360-3b46-4e73-9940-567cdfdcdeea" xsi:nil="true"/>
    <PRAText4 xmlns="f37e0360-3b46-4e73-9940-567cdfdcdeea" xsi:nil="true"/>
    <Level2 xmlns="f37e0360-3b46-4e73-9940-567cdfdcdeea" xsi:nil="true"/>
    <Channel xmlns="f37e0360-3b46-4e73-9940-567cdfdcdeea">NA</Channel>
    <PRAType xmlns="f37e0360-3b46-4e73-9940-567cdfdcdeea">Doc</PRAType>
    <KeyWords xmlns="f37e0360-3b46-4e73-9940-567cdfdcdeea" xsi:nil="true"/>
    <PRADate3 xmlns="f37e0360-3b46-4e73-9940-567cdfdcdeea" xsi:nil="true"/>
    <Year xmlns="f37e0360-3b46-4e73-9940-567cdfdcdeea" xsi:nil="true"/>
    <PRAText5 xmlns="f37e0360-3b46-4e73-9940-567cdfdcdeea" xsi:nil="true"/>
    <Level3 xmlns="f37e0360-3b46-4e73-9940-567cdfdcdeea" xsi:nil="true"/>
    <BusinessValue xmlns="f37e0360-3b46-4e73-9940-567cdfdcdeea" xsi:nil="true"/>
    <Team xmlns="f37e0360-3b46-4e73-9940-567cdfdcdeea" xsi:nil="true"/>
    <RelatedPeople xmlns="f37e0360-3b46-4e73-9940-567cdfdcdeea">
      <UserInfo>
        <DisplayName/>
        <AccountId xsi:nil="true"/>
        <AccountType/>
      </UserInfo>
    </RelatedPeople>
    <Function xmlns="f37e0360-3b46-4e73-9940-567cdfdcdeea">Community Liaison</Function>
    <ServiceRequestNumber xmlns="f37e0360-3b46-4e73-9940-567cdfdcdeea" xsi:nil="true"/>
    <AggregationStatus xmlns="f37e0360-3b46-4e73-9940-567cdfdcdeea">Normal</AggregationStatus>
    <AggregationNarrative xmlns="f37e0360-3b46-4e73-9940-567cdfdcdeea" xsi:nil="true"/>
    <DocumentType xmlns="f37e0360-3b46-4e73-9940-567cdfdcdeea" xsi:nil="true"/>
    <PRAText1 xmlns="f37e0360-3b46-4e73-9940-567cdfdcdeea" xsi:nil="true"/>
    <PRAText2 xmlns="f37e0360-3b46-4e73-9940-567cdfdcdeea" xsi:nil="true"/>
    <HarmonieUIHidden xmlns="f37e0360-3b46-4e73-9940-567cdfdcde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xcel" ma:contentTypeID="0x0101000760C049061D67448F19A577F20F0FF5002812037B374E1F4D817C0A1A68EAEC70" ma:contentTypeVersion="2" ma:contentTypeDescription="Create a new document." ma:contentTypeScope="" ma:versionID="d9ede601bb32883b23420b3bc9ea4055">
  <xsd:schema xmlns:xsd="http://www.w3.org/2001/XMLSchema" xmlns:xs="http://www.w3.org/2001/XMLSchema" xmlns:p="http://schemas.microsoft.com/office/2006/metadata/properties" xmlns:ns2="f37e0360-3b46-4e73-9940-567cdfdcdeea" targetNamespace="http://schemas.microsoft.com/office/2006/metadata/properties" ma:root="true" ma:fieldsID="9ea04274027427bd8c4bf4339ce6d06d" ns2:_="">
    <xsd:import namespace="f37e0360-3b46-4e73-9940-567cdfdcdeea"/>
    <xsd:element name="properties">
      <xsd:complexType>
        <xsd:sequence>
          <xsd:element name="documentManagement">
            <xsd:complexType>
              <xsd:all>
                <xsd:element ref="ns2:KeyWords" minOccurs="0"/>
                <xsd:element ref="ns2:Comments" minOccurs="0"/>
                <xsd:element ref="ns2:DocumentType" minOccurs="0"/>
                <xsd:element ref="ns2:Narrative" minOccurs="0"/>
                <xsd:element ref="ns2:SecurityClassification" minOccurs="0"/>
                <xsd:element ref="ns2:Subactivity" minOccurs="0"/>
                <xsd:element ref="ns2:Case" minOccurs="0"/>
                <xsd:element ref="ns2:RelatedPeople" minOccurs="0"/>
                <xsd:element ref="ns2:CategoryName" minOccurs="0"/>
                <xsd:element ref="ns2:CategoryValue" minOccurs="0"/>
                <xsd:element ref="ns2:BusinessValue" minOccurs="0"/>
                <xsd:element ref="ns2:FunctionGroup" minOccurs="0"/>
                <xsd:element ref="ns2:Function" minOccurs="0"/>
                <xsd:element ref="ns2:PRAType" minOccurs="0"/>
                <xsd:element ref="ns2:PRADate1" minOccurs="0"/>
                <xsd:element ref="ns2:PRADate2" minOccurs="0"/>
                <xsd:element ref="ns2:PRADate3" minOccurs="0"/>
                <xsd:element ref="ns2:PRADateDisposal" minOccurs="0"/>
                <xsd:element ref="ns2:PRADateTrigger" minOccurs="0"/>
                <xsd:element ref="ns2:PRAText1" minOccurs="0"/>
                <xsd:element ref="ns2:PRAText2" minOccurs="0"/>
                <xsd:element ref="ns2:PRAText3" minOccurs="0"/>
                <xsd:element ref="ns2:PRAText4" minOccurs="0"/>
                <xsd:element ref="ns2:PRAText5" minOccurs="0"/>
                <xsd:element ref="ns2:AggregationStatus" minOccurs="0"/>
                <xsd:element ref="ns2:Project" minOccurs="0"/>
                <xsd:element ref="ns2:Activity" minOccurs="0"/>
                <xsd:element ref="ns2:AggregationNarrative" minOccurs="0"/>
                <xsd:element ref="ns2:Channel" minOccurs="0"/>
                <xsd:element ref="ns2:Team" minOccurs="0"/>
                <xsd:element ref="ns2:Level2" minOccurs="0"/>
                <xsd:element ref="ns2:Level3" minOccurs="0"/>
                <xsd:element ref="ns2:Year" minOccurs="0"/>
                <xsd:element ref="ns2:HarmonieUIHidden" minOccurs="0"/>
                <xsd:element ref="ns2:ServiceRequestNumber" minOccurs="0"/>
                <xsd:element ref="ns2:InternalOnl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e0360-3b46-4e73-9940-567cdfdcdeea" elementFormDefault="qualified">
    <xsd:import namespace="http://schemas.microsoft.com/office/2006/documentManagement/types"/>
    <xsd:import namespace="http://schemas.microsoft.com/office/infopath/2007/PartnerControls"/>
    <xsd:element name="KeyWords" ma:index="8" nillable="true" ma:displayName="Key Words" ma:internalName="KeyWords" ma:readOnly="false">
      <xsd:simpleType>
        <xsd:restriction base="dms:Note">
          <xsd:maxLength value="255"/>
        </xsd:restriction>
      </xsd:simpleType>
    </xsd:element>
    <xsd:element name="Comments" ma:index="9" nillable="true" ma:displayName="Comments" ma:internalName="Comments" ma:readOnly="false">
      <xsd:simpleType>
        <xsd:restriction base="dms:Note">
          <xsd:maxLength value="255"/>
        </xsd:restriction>
      </xsd:simpleType>
    </xsd:element>
    <xsd:element name="DocumentType" ma:index="10" nillable="true" ma:displayName="Document Type" ma:format="Dropdown" ma:hidden="true" ma:internalName="DocumentType" ma:readOnly="false">
      <xsd:simpleType>
        <xsd:restriction base="dms:Choice">
          <xsd:enumeration value="APPLICATION, certificate, consent related"/>
          <xsd:enumeration value="CONTRACT, Variation, Agreement"/>
          <xsd:enumeration value="CORRESPONDENCE"/>
          <xsd:enumeration value="DRAWING, Plan, Map"/>
          <xsd:enumeration value="EMPLOYMENT related"/>
          <xsd:enumeration value="FINANCIAL related"/>
          <xsd:enumeration value="KNOWLEDGE article"/>
          <xsd:enumeration value="MEETING related"/>
          <xsd:enumeration value="MEMO, Filenote, Email"/>
          <xsd:enumeration value="MODEL, Calculation, Working"/>
          <xsd:enumeration value="PHOTO, Image or Multi-media"/>
          <xsd:enumeration value="PRESENTATION"/>
          <xsd:enumeration value="PUBLICATION material"/>
          <xsd:enumeration value="PURCHASING related"/>
          <xsd:enumeration value="REPORT, or planning related"/>
          <xsd:enumeration value="RULES, Policy, Bylaw, procedure"/>
          <xsd:enumeration value="SERVICE REQUEST related"/>
          <xsd:enumeration value="SPECIFICATION or standard"/>
          <xsd:enumeration value="SUPPLIER PRODUCT Info"/>
          <xsd:enumeration value="TEMPLATE, Checklist or Form"/>
        </xsd:restriction>
      </xsd:simpleType>
    </xsd:element>
    <xsd:element name="Narrative" ma:index="11" nillable="true" ma:displayName="Narrative" ma:hidden="true" ma:internalName="Narrative" ma:readOnly="false">
      <xsd:simpleType>
        <xsd:restriction base="dms:Note"/>
      </xsd:simpleType>
    </xsd:element>
    <xsd:element name="SecurityClassification" ma:index="12" nillable="true" ma:displayName="Security Classification" ma:format="Dropdown" ma:hidden="true" ma:internalName="SecurityClassification" ma:readOnly="false">
      <xsd:simpleType>
        <xsd:restriction base="dms:Choice">
          <xsd:enumeration value="Confidential"/>
          <xsd:enumeration value="Restricted"/>
          <xsd:enumeration value="Unrestricted"/>
        </xsd:restriction>
      </xsd:simpleType>
    </xsd:element>
    <xsd:element name="Subactivity" ma:index="13" nillable="true" ma:displayName="Subactivity" ma:default="NA" ma:hidden="true" ma:internalName="Subactivity" ma:readOnly="false">
      <xsd:simpleType>
        <xsd:restriction base="dms:Text">
          <xsd:maxLength value="255"/>
        </xsd:restriction>
      </xsd:simpleType>
    </xsd:element>
    <xsd:element name="Case" ma:index="14" nillable="true" ma:displayName="Case" ma:default="NA" ma:hidden="true" ma:internalName="Case" ma:readOnly="false">
      <xsd:simpleType>
        <xsd:restriction base="dms:Text">
          <xsd:maxLength value="255"/>
        </xsd:restriction>
      </xsd:simpleType>
    </xsd:element>
    <xsd:element name="RelatedPeople" ma:index="15" nillable="true" ma:displayName="Related People" ma:hidden="true" ma:list="UserInfo" ma:SharePointGroup="0" ma:internalName="RelatedPeople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tegoryName" ma:index="16" nillable="true" ma:displayName="Category 1" ma:default="NA" ma:hidden="true" ma:internalName="CategoryName" ma:readOnly="false">
      <xsd:simpleType>
        <xsd:restriction base="dms:Text">
          <xsd:maxLength value="255"/>
        </xsd:restriction>
      </xsd:simpleType>
    </xsd:element>
    <xsd:element name="CategoryValue" ma:index="17" nillable="true" ma:displayName="Category 2" ma:default="NA" ma:hidden="true" ma:internalName="CategoryValue" ma:readOnly="false">
      <xsd:simpleType>
        <xsd:restriction base="dms:Text">
          <xsd:maxLength value="255"/>
        </xsd:restriction>
      </xsd:simpleType>
    </xsd:element>
    <xsd:element name="BusinessValue" ma:index="18" nillable="true" ma:displayName="Business Value" ma:hidden="true" ma:internalName="BusinessValue" ma:readOnly="false">
      <xsd:simpleType>
        <xsd:restriction base="dms:Text">
          <xsd:maxLength value="255"/>
        </xsd:restriction>
      </xsd:simpleType>
    </xsd:element>
    <xsd:element name="FunctionGroup" ma:index="19" nillable="true" ma:displayName="Function Group" ma:default="Corporate Support" ma:hidden="true" ma:internalName="FunctionGroup" ma:readOnly="false">
      <xsd:simpleType>
        <xsd:restriction base="dms:Text">
          <xsd:maxLength value="255"/>
        </xsd:restriction>
      </xsd:simpleType>
    </xsd:element>
    <xsd:element name="Function" ma:index="20" nillable="true" ma:displayName="Function" ma:default="Business Unit Management" ma:hidden="true" ma:internalName="Function" ma:readOnly="false">
      <xsd:simpleType>
        <xsd:restriction base="dms:Text">
          <xsd:maxLength value="255"/>
        </xsd:restriction>
      </xsd:simpleType>
    </xsd:element>
    <xsd:element name="PRAType" ma:index="21" nillable="true" ma:displayName="PRA Type" ma:default="Doc" ma:hidden="true" ma:internalName="PRAType" ma:readOnly="false">
      <xsd:simpleType>
        <xsd:restriction base="dms:Text">
          <xsd:maxLength value="255"/>
        </xsd:restriction>
      </xsd:simpleType>
    </xsd:element>
    <xsd:element name="PRADate1" ma:index="22" nillable="true" ma:displayName="PRA Date 1" ma:format="DateOnly" ma:hidden="true" ma:internalName="PRADate1" ma:readOnly="false">
      <xsd:simpleType>
        <xsd:restriction base="dms:DateTime"/>
      </xsd:simpleType>
    </xsd:element>
    <xsd:element name="PRADate2" ma:index="23" nillable="true" ma:displayName="PRA Date 2" ma:format="DateOnly" ma:hidden="true" ma:internalName="PRADate2" ma:readOnly="false">
      <xsd:simpleType>
        <xsd:restriction base="dms:DateTime"/>
      </xsd:simpleType>
    </xsd:element>
    <xsd:element name="PRADate3" ma:index="24" nillable="true" ma:displayName="PRA Date 3" ma:format="DateOnly" ma:hidden="true" ma:internalName="PRADate3" ma:readOnly="false">
      <xsd:simpleType>
        <xsd:restriction base="dms:DateTime"/>
      </xsd:simpleType>
    </xsd:element>
    <xsd:element name="PRADateDisposal" ma:index="25" nillable="true" ma:displayName="PRA Date Disposal" ma:format="DateOnly" ma:hidden="true" ma:internalName="PRADateDisposal" ma:readOnly="false">
      <xsd:simpleType>
        <xsd:restriction base="dms:DateTime"/>
      </xsd:simpleType>
    </xsd:element>
    <xsd:element name="PRADateTrigger" ma:index="26" nillable="true" ma:displayName="PRA Date Trigger" ma:format="DateOnly" ma:hidden="true" ma:internalName="PRADateTrigger" ma:readOnly="false">
      <xsd:simpleType>
        <xsd:restriction base="dms:DateTime"/>
      </xsd:simpleType>
    </xsd:element>
    <xsd:element name="PRAText1" ma:index="27" nillable="true" ma:displayName="PRA Text 1" ma:hidden="true" ma:internalName="PRAText1" ma:readOnly="false">
      <xsd:simpleType>
        <xsd:restriction base="dms:Text">
          <xsd:maxLength value="255"/>
        </xsd:restriction>
      </xsd:simpleType>
    </xsd:element>
    <xsd:element name="PRAText2" ma:index="28" nillable="true" ma:displayName="PRA Text 2" ma:hidden="true" ma:internalName="PRAText2" ma:readOnly="false">
      <xsd:simpleType>
        <xsd:restriction base="dms:Text">
          <xsd:maxLength value="255"/>
        </xsd:restriction>
      </xsd:simpleType>
    </xsd:element>
    <xsd:element name="PRAText3" ma:index="29" nillable="true" ma:displayName="PRA Text 3" ma:hidden="true" ma:internalName="PRAText3" ma:readOnly="false">
      <xsd:simpleType>
        <xsd:restriction base="dms:Text">
          <xsd:maxLength value="255"/>
        </xsd:restriction>
      </xsd:simpleType>
    </xsd:element>
    <xsd:element name="PRAText4" ma:index="30" nillable="true" ma:displayName="PRA Text 4" ma:hidden="true" ma:internalName="PRAText4" ma:readOnly="false">
      <xsd:simpleType>
        <xsd:restriction base="dms:Text">
          <xsd:maxLength value="255"/>
        </xsd:restriction>
      </xsd:simpleType>
    </xsd:element>
    <xsd:element name="PRAText5" ma:index="31" nillable="true" ma:displayName="PRA Text 5" ma:hidden="true" ma:internalName="PRAText5" ma:readOnly="false">
      <xsd:simpleType>
        <xsd:restriction base="dms:Text">
          <xsd:maxLength value="255"/>
        </xsd:restriction>
      </xsd:simpleType>
    </xsd:element>
    <xsd:element name="AggregationStatus" ma:index="32" nillable="true" ma:displayName="Aggregation Status" ma:default="Normal" ma:format="Dropdown" ma:hidden="true" ma:internalName="AggregationStatus" ma:readOnly="false">
      <xsd:simpleType>
        <xsd:union memberTypes="dms:Text">
          <xsd:simpleType>
            <xsd:restriction base="dms:Choice">
              <xsd:enumeration value="Delete Soon"/>
              <xsd:enumeration value="Transfer Soon"/>
              <xsd:enumeration value="Appraise Soon"/>
              <xsd:enumeration value="Delete"/>
              <xsd:enumeration value="Transfer"/>
              <xsd:enumeration value="Appraise"/>
              <xsd:enumeration value="Hold"/>
              <xsd:enumeration value="Normal"/>
              <xsd:enumeration value="Archive"/>
            </xsd:restriction>
          </xsd:simpleType>
        </xsd:union>
      </xsd:simpleType>
    </xsd:element>
    <xsd:element name="Project" ma:index="33" nillable="true" ma:displayName="Project" ma:default="NA" ma:hidden="true" ma:internalName="Project" ma:readOnly="false">
      <xsd:simpleType>
        <xsd:restriction base="dms:Text">
          <xsd:maxLength value="255"/>
        </xsd:restriction>
      </xsd:simpleType>
    </xsd:element>
    <xsd:element name="Activity" ma:index="34" nillable="true" ma:displayName="Activity" ma:default="NA" ma:hidden="true" ma:internalName="Activity" ma:readOnly="false">
      <xsd:simpleType>
        <xsd:restriction base="dms:Text">
          <xsd:maxLength value="255"/>
        </xsd:restriction>
      </xsd:simpleType>
    </xsd:element>
    <xsd:element name="AggregationNarrative" ma:index="35" nillable="true" ma:displayName="Aggregation Narrative" ma:hidden="true" ma:internalName="AggregationNarrative" ma:readOnly="false">
      <xsd:simpleType>
        <xsd:restriction base="dms:Text">
          <xsd:maxLength value="255"/>
        </xsd:restriction>
      </xsd:simpleType>
    </xsd:element>
    <xsd:element name="Channel" ma:index="36" nillable="true" ma:displayName="Channel" ma:default="NA" ma:hidden="true" ma:internalName="Channel" ma:readOnly="false">
      <xsd:simpleType>
        <xsd:restriction base="dms:Text">
          <xsd:maxLength value="255"/>
        </xsd:restriction>
      </xsd:simpleType>
    </xsd:element>
    <xsd:element name="Team" ma:index="37" nillable="true" ma:displayName="Team" ma:default="Democracy Services" ma:hidden="true" ma:internalName="Team" ma:readOnly="false">
      <xsd:simpleType>
        <xsd:restriction base="dms:Text">
          <xsd:maxLength value="255"/>
        </xsd:restriction>
      </xsd:simpleType>
    </xsd:element>
    <xsd:element name="Level2" ma:index="38" nillable="true" ma:displayName="Level2" ma:hidden="true" ma:internalName="Level2" ma:readOnly="false">
      <xsd:simpleType>
        <xsd:restriction base="dms:Text">
          <xsd:maxLength value="255"/>
        </xsd:restriction>
      </xsd:simpleType>
    </xsd:element>
    <xsd:element name="Level3" ma:index="39" nillable="true" ma:displayName="Level3" ma:hidden="true" ma:internalName="Level3" ma:readOnly="false">
      <xsd:simpleType>
        <xsd:restriction base="dms:Text">
          <xsd:maxLength value="255"/>
        </xsd:restriction>
      </xsd:simpleType>
    </xsd:element>
    <xsd:element name="Year" ma:index="40" nillable="true" ma:displayName="Year" ma:hidden="true" ma:internalName="Year" ma:readOnly="false">
      <xsd:simpleType>
        <xsd:restriction base="dms:Text">
          <xsd:maxLength value="255"/>
        </xsd:restriction>
      </xsd:simpleType>
    </xsd:element>
    <xsd:element name="HarmonieUIHidden" ma:index="41" nillable="true" ma:displayName="HarmonieUIHidden" ma:hidden="true" ma:internalName="HarmonieUIHidden" ma:readOnly="false">
      <xsd:simpleType>
        <xsd:restriction base="dms:Text">
          <xsd:maxLength value="255"/>
        </xsd:restriction>
      </xsd:simpleType>
    </xsd:element>
    <xsd:element name="ServiceRequestNumber" ma:index="42" nillable="true" ma:displayName="Service Request Number" ma:internalName="ServiceRequestNumber" ma:readOnly="false">
      <xsd:simpleType>
        <xsd:restriction base="dms:Text">
          <xsd:maxLength value="255"/>
        </xsd:restriction>
      </xsd:simpleType>
    </xsd:element>
    <xsd:element name="InternalOnly" ma:index="43" nillable="true" ma:displayName="Internal Only" ma:default="0" ma:internalName="InternalOnly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7A9461-C572-43B5-90CB-291F951E1AF5}">
  <ds:schemaRefs>
    <ds:schemaRef ds:uri="c91a514c-9034-4fa3-897a-8352025b26ed"/>
    <ds:schemaRef ds:uri="44f1fc5f-b325-4eee-aff1-f819b799bcaf"/>
    <ds:schemaRef ds:uri="http://schemas.openxmlformats.org/package/2006/metadata/core-properties"/>
    <ds:schemaRef ds:uri="http://purl.org/dc/elements/1.1/"/>
    <ds:schemaRef ds:uri="http://purl.org/dc/dcmitype/"/>
    <ds:schemaRef ds:uri="381fdc19-f15d-467a-966c-d71857fcddc8"/>
    <ds:schemaRef ds:uri="15ffb055-6eb4-45a1-bc20-bf2ac0d420da"/>
    <ds:schemaRef ds:uri="4f9c820c-e7e2-444d-97ee-45f2b3485c1d"/>
    <ds:schemaRef ds:uri="http://schemas.microsoft.com/office/2006/documentManagement/types"/>
    <ds:schemaRef ds:uri="http://schemas.microsoft.com/office/2006/metadata/properties"/>
    <ds:schemaRef ds:uri="46797747-dd6d-4086-967a-b0bfb3177941"/>
    <ds:schemaRef ds:uri="725c79e5-42ce-4aa0-ac78-b6418001f0d2"/>
    <ds:schemaRef ds:uri="http://www.w3.org/XML/1998/namespace"/>
    <ds:schemaRef ds:uri="5bd205ad-2945-4b0f-982a-48f644879018"/>
    <ds:schemaRef ds:uri="http://schemas.microsoft.com/office/infopath/2007/PartnerControls"/>
    <ds:schemaRef ds:uri="http://purl.org/dc/terms/"/>
    <ds:schemaRef ds:uri="55bcd593-d4c7-4359-a33f-8fe16413171d"/>
  </ds:schemaRefs>
</ds:datastoreItem>
</file>

<file path=customXml/itemProps2.xml><?xml version="1.0" encoding="utf-8"?>
<ds:datastoreItem xmlns:ds="http://schemas.openxmlformats.org/officeDocument/2006/customXml" ds:itemID="{9244E1F2-EE03-4BFC-8257-3C8BFCC3DF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160D35-DA23-481E-B18D-913208A8E64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176</Words>
  <Application>Microsoft Office PowerPoint</Application>
  <PresentationFormat>Widescreen</PresentationFormat>
  <Paragraphs>83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Aileron Bold</vt:lpstr>
      <vt:lpstr>Aptos</vt:lpstr>
      <vt:lpstr>Aptos Display</vt:lpstr>
      <vt:lpstr>Arial</vt:lpstr>
      <vt:lpstr>Arial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Haxton</dc:creator>
  <cp:lastModifiedBy>Emma Haxton</cp:lastModifiedBy>
  <cp:revision>111</cp:revision>
  <dcterms:created xsi:type="dcterms:W3CDTF">2013-07-15T20:26:40Z</dcterms:created>
  <dcterms:modified xsi:type="dcterms:W3CDTF">2025-06-18T20:45:44Z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0x0101000760C049061D67448F19A577F20F0FF5002812037B374E1F4D817C0A1A68EAEC70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Property">
    <vt:lpwstr/>
  </property>
  <property fmtid="{D5CDD505-2E9C-101B-9397-08002B2CF9AE}" pid="7" name="TriggerFlowInfo">
    <vt:lpwstr/>
  </property>
</Properties>
</file>