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0" r:id="rId6"/>
    <p:sldId id="261" r:id="rId7"/>
    <p:sldId id="259" r:id="rId8"/>
    <p:sldId id="267" r:id="rId9"/>
    <p:sldId id="266" r:id="rId10"/>
    <p:sldId id="268" r:id="rId11"/>
    <p:sldId id="269" r:id="rId12"/>
    <p:sldId id="270" r:id="rId13"/>
    <p:sldId id="262" r:id="rId14"/>
    <p:sldId id="271" r:id="rId15"/>
    <p:sldId id="264" r:id="rId16"/>
    <p:sldId id="263" r:id="rId17"/>
    <p:sldId id="265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E8E716-FDAA-F839-3F17-11D45C7DA4C6}" name="Sarah Wattie" initials="SW" userId="S::sarah.wattie@kapiticoast.govt.nz::bb8cf481-ae1c-4d13-a29b-26a1c89522a4" providerId="AD"/>
  <p188:author id="{E99F0D1E-E0B6-103F-C09D-F49C415D3BD3}" name="Steffi Haefeli" initials="SH" userId="S::Steffi.Haefeli@kapiticoast.govt.nz::adb28ffc-d9eb-4dac-98aa-816563bd1b84" providerId="AD"/>
  <p188:author id="{37B70EA4-615D-9406-89E3-37727ED67B72}" name="Jessica Mackman" initials="JM" userId="S::jessica.mackman@kapiticoast.govt.nz::5f9ab7e0-3106-46ac-878b-8930e62b5cb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792" autoAdjust="0"/>
  </p:normalViewPr>
  <p:slideViewPr>
    <p:cSldViewPr>
      <p:cViewPr>
        <p:scale>
          <a:sx n="50" d="100"/>
          <a:sy n="50" d="100"/>
        </p:scale>
        <p:origin x="1668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2100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A8349A-5913-4454-971A-4A592D7C9C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5703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BF3CFC-8099-486C-94E1-3CDCEAD14F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5148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5655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817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217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2433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04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5073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527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647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221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8644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200"/>
              </a:spcAft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4310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8198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6584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F3CFC-8099-486C-94E1-3CDCEAD14F34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99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000">
                <a:solidFill>
                  <a:srgbClr val="007DC6"/>
                </a:solidFill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740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41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41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356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14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748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909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679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443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584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6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967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245225"/>
            <a:ext cx="9144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pic>
        <p:nvPicPr>
          <p:cNvPr id="1033" name="Picture 9" descr="Corporate PPT foot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5446713"/>
            <a:ext cx="9142413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7DC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7DC6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4EB2BB-F3CD-4DAE-8469-4BBB6DDB4D3D}"/>
              </a:ext>
            </a:extLst>
          </p:cNvPr>
          <p:cNvSpPr txBox="1"/>
          <p:nvPr/>
        </p:nvSpPr>
        <p:spPr>
          <a:xfrm>
            <a:off x="539552" y="2001034"/>
            <a:ext cx="6318448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i-NZ" sz="4500" b="1" dirty="0">
                <a:solidFill>
                  <a:srgbClr val="007DC6"/>
                </a:solidFill>
                <a:latin typeface="+mj-lt"/>
                <a:ea typeface="+mj-ea"/>
                <a:cs typeface="+mj-cs"/>
              </a:rPr>
              <a:t>CODE OF CONDUCT | NGĀ TIKANGA WHANONGA</a:t>
            </a:r>
            <a:endParaRPr lang="en-NZ" sz="4500" b="1" dirty="0">
              <a:solidFill>
                <a:srgbClr val="007DC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C7AFD7-976A-247C-7C2E-484B25462BB9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N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97E6E-CA52-0ECD-4A54-95207C84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/>
          <a:lstStyle/>
          <a:p>
            <a:r>
              <a:rPr lang="mi-NZ" sz="3600" dirty="0"/>
              <a:t>Principles for Managing Complaints</a:t>
            </a:r>
            <a:endParaRPr lang="en-NZ" sz="3600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B76E3-97D2-3512-6C62-EAE961824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93096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An effective complaints process should:</a:t>
            </a:r>
          </a:p>
          <a:p>
            <a:pPr marL="0" indent="0" algn="just">
              <a:lnSpc>
                <a:spcPct val="115000"/>
              </a:lnSpc>
              <a:buNone/>
            </a:pPr>
            <a:endParaRPr lang="en-US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Be independent, impartial, and respectful of privacy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Ensure members have an opportunity to be heard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Allow members to seek independent advice and be represented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Ensure complaints are resolved at the lowest level of resolution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Ensure complainants, and members subject to a complaint, have access to advice and support until a resolution is found</a:t>
            </a:r>
          </a:p>
        </p:txBody>
      </p:sp>
    </p:spTree>
    <p:extLst>
      <p:ext uri="{BB962C8B-B14F-4D97-AF65-F5344CB8AC3E}">
        <p14:creationId xmlns:p14="http://schemas.microsoft.com/office/powerpoint/2010/main" val="59888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8BFC-2573-5EEF-65B6-489BBB6CF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mi-NZ" dirty="0"/>
              <a:t>Complaints Procedure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00964-B0B6-2EDA-8B2B-76E2B42F1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NZ" sz="2200" b="1" dirty="0">
                <a:solidFill>
                  <a:srgbClr val="00B0F0"/>
                </a:solidFill>
                <a:latin typeface="Arial"/>
                <a:ea typeface="Calibri"/>
                <a:cs typeface="Arial"/>
              </a:rPr>
              <a:t>OPTION ONE</a:t>
            </a:r>
          </a:p>
          <a:p>
            <a:pPr marL="0" indent="0" algn="just">
              <a:spcAft>
                <a:spcPts val="1000"/>
              </a:spcAft>
              <a:buNone/>
            </a:pPr>
            <a:r>
              <a:rPr lang="en-NZ" sz="2000" dirty="0">
                <a:latin typeface="Arial"/>
                <a:ea typeface="Calibri"/>
                <a:cs typeface="Arial"/>
              </a:rPr>
              <a:t>In this option all complaints are referred directly to an independent investigator to determine whether the complaint is valid and to recommend appropriate action(s). </a:t>
            </a:r>
            <a:endParaRPr lang="en-NZ" sz="2000" dirty="0">
              <a:effectLst/>
              <a:latin typeface="Arial"/>
              <a:ea typeface="Calibri"/>
              <a:cs typeface="Arial"/>
            </a:endParaRPr>
          </a:p>
          <a:p>
            <a:pPr>
              <a:spcAft>
                <a:spcPts val="1000"/>
              </a:spcAft>
            </a:pPr>
            <a:r>
              <a:rPr lang="en-NZ" sz="2000" b="1" dirty="0">
                <a:effectLst/>
                <a:latin typeface="Arial"/>
                <a:ea typeface="Calibri"/>
                <a:cs typeface="Arial"/>
              </a:rPr>
              <a:t>Step 1</a:t>
            </a:r>
            <a:r>
              <a:rPr lang="en-NZ" sz="2000" dirty="0">
                <a:effectLst/>
                <a:latin typeface="Arial"/>
                <a:ea typeface="Calibri"/>
                <a:cs typeface="Arial"/>
              </a:rPr>
              <a:t>: Chief Executive receives complaint</a:t>
            </a:r>
          </a:p>
          <a:p>
            <a:pPr>
              <a:spcAft>
                <a:spcPts val="1000"/>
              </a:spcAft>
              <a:tabLst>
                <a:tab pos="1257300" algn="l"/>
              </a:tabLst>
            </a:pPr>
            <a:r>
              <a:rPr lang="en-NZ" sz="2000" b="1" dirty="0">
                <a:latin typeface="Arial"/>
                <a:cs typeface="Arial"/>
              </a:rPr>
              <a:t>Step 2</a:t>
            </a:r>
            <a:r>
              <a:rPr lang="en-NZ" sz="2000" dirty="0">
                <a:latin typeface="Arial"/>
                <a:cs typeface="Arial"/>
              </a:rPr>
              <a:t>: </a:t>
            </a:r>
            <a:r>
              <a:rPr lang="en-NZ" sz="2000" dirty="0">
                <a:latin typeface="Arial"/>
                <a:ea typeface="Calibri"/>
                <a:cs typeface="Arial"/>
              </a:rPr>
              <a:t>Independent</a:t>
            </a:r>
            <a:r>
              <a:rPr lang="en-NZ" sz="2000" kern="0" dirty="0">
                <a:effectLst/>
                <a:latin typeface="Arial"/>
                <a:ea typeface="Calibri"/>
                <a:cs typeface="Arial"/>
              </a:rPr>
              <a:t> investigator to </a:t>
            </a:r>
            <a:r>
              <a:rPr lang="en-NZ" sz="2000" dirty="0">
                <a:latin typeface="Arial"/>
                <a:ea typeface="Calibri"/>
                <a:cs typeface="Arial"/>
              </a:rPr>
              <a:t>enquire</a:t>
            </a:r>
            <a:r>
              <a:rPr lang="en-NZ" sz="2000" kern="0" dirty="0">
                <a:effectLst/>
                <a:latin typeface="Arial"/>
                <a:ea typeface="Calibri"/>
                <a:cs typeface="Arial"/>
              </a:rPr>
              <a:t> and conclude on the 	matter</a:t>
            </a:r>
            <a:endParaRPr lang="en-NZ" sz="2000" kern="1600" dirty="0">
              <a:effectLst/>
              <a:latin typeface="Arial"/>
              <a:ea typeface="Calibri"/>
              <a:cs typeface="Arial"/>
            </a:endParaRPr>
          </a:p>
          <a:p>
            <a:pPr>
              <a:spcAft>
                <a:spcPts val="1000"/>
              </a:spcAft>
            </a:pPr>
            <a:r>
              <a:rPr lang="en-NZ" sz="2000" b="1" dirty="0">
                <a:effectLst/>
                <a:latin typeface="Arial"/>
                <a:ea typeface="Calibri"/>
                <a:cs typeface="Arial"/>
              </a:rPr>
              <a:t>Step 3</a:t>
            </a:r>
            <a:r>
              <a:rPr lang="en-NZ" sz="2000" dirty="0">
                <a:effectLst/>
                <a:latin typeface="Arial"/>
                <a:ea typeface="Calibri"/>
                <a:cs typeface="Arial"/>
              </a:rPr>
              <a:t>: Council considers investigator's report</a:t>
            </a:r>
            <a:endParaRPr lang="en-US" sz="2000" b="1" dirty="0">
              <a:latin typeface="Arial"/>
              <a:ea typeface="Calibri"/>
              <a:cs typeface="Arial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56952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3F619-739D-5F86-92C9-8FE91E7F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mi-NZ" dirty="0"/>
              <a:t>Complaints Procedure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8263D-E210-3E68-9C2D-F62BC7336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NZ" sz="2200" b="1" dirty="0">
                <a:solidFill>
                  <a:srgbClr val="00B0F0"/>
                </a:solidFill>
                <a:latin typeface="Arial"/>
                <a:cs typeface="Arial"/>
              </a:rPr>
              <a:t>OPTION TWO</a:t>
            </a:r>
          </a:p>
          <a:p>
            <a:pPr marL="0" indent="0" algn="just">
              <a:spcAft>
                <a:spcPts val="1000"/>
              </a:spcAft>
              <a:buNone/>
            </a:pPr>
            <a:r>
              <a:rPr lang="en-NZ" sz="2000" dirty="0">
                <a:effectLst/>
                <a:latin typeface="Arial"/>
                <a:ea typeface="Calibri"/>
                <a:cs typeface="Arial"/>
              </a:rPr>
              <a:t>This option includes a ‘triage’ step where all complaints are first referred to an initial assessor to assess whether the complaint is valid. </a:t>
            </a:r>
          </a:p>
          <a:p>
            <a:pPr algn="just">
              <a:spcAft>
                <a:spcPts val="1000"/>
              </a:spcAft>
            </a:pPr>
            <a:r>
              <a:rPr lang="en-NZ" sz="2000" b="1" dirty="0">
                <a:effectLst/>
                <a:latin typeface="Arial"/>
                <a:ea typeface="Calibri"/>
                <a:cs typeface="Arial"/>
              </a:rPr>
              <a:t>Step 1</a:t>
            </a:r>
            <a:r>
              <a:rPr lang="en-NZ" sz="2000" dirty="0">
                <a:effectLst/>
                <a:latin typeface="Arial"/>
                <a:ea typeface="Calibri"/>
                <a:cs typeface="Arial"/>
              </a:rPr>
              <a:t>: Chief Executive receives complaint</a:t>
            </a:r>
          </a:p>
          <a:p>
            <a:pPr algn="just">
              <a:spcAft>
                <a:spcPts val="1000"/>
              </a:spcAft>
              <a:tabLst>
                <a:tab pos="1257300" algn="l"/>
              </a:tabLst>
            </a:pPr>
            <a:r>
              <a:rPr lang="en-NZ" sz="2000" b="1" dirty="0">
                <a:latin typeface="Arial"/>
                <a:cs typeface="Arial"/>
              </a:rPr>
              <a:t>Step 2</a:t>
            </a:r>
            <a:r>
              <a:rPr lang="en-NZ" sz="2000" dirty="0">
                <a:latin typeface="Arial"/>
                <a:cs typeface="Arial"/>
              </a:rPr>
              <a:t>:</a:t>
            </a:r>
            <a:r>
              <a:rPr lang="en-NZ" sz="2000" dirty="0">
                <a:latin typeface="Arial"/>
                <a:ea typeface="Calibri"/>
                <a:cs typeface="Arial"/>
              </a:rPr>
              <a:t> Initial assessor makes</a:t>
            </a:r>
            <a:r>
              <a:rPr lang="en-NZ" sz="2000" dirty="0">
                <a:effectLst/>
                <a:latin typeface="Arial"/>
                <a:ea typeface="Calibri"/>
                <a:cs typeface="Arial"/>
              </a:rPr>
              <a:t> an assessment and </a:t>
            </a:r>
            <a:r>
              <a:rPr lang="en-NZ" sz="2000" dirty="0">
                <a:latin typeface="Arial"/>
                <a:ea typeface="Calibri"/>
                <a:cs typeface="Arial"/>
              </a:rPr>
              <a:t>either dismisses 	complaint, refers to the Mayor or relevant Chair, arranges</a:t>
            </a:r>
            <a:r>
              <a:rPr lang="en-NZ" sz="2000" dirty="0">
                <a:effectLst/>
                <a:latin typeface="Arial"/>
                <a:ea typeface="Calibri"/>
                <a:cs typeface="Arial"/>
              </a:rPr>
              <a:t> 	mediation</a:t>
            </a:r>
            <a:r>
              <a:rPr lang="en-NZ" sz="2000" dirty="0">
                <a:latin typeface="Arial"/>
                <a:ea typeface="Calibri"/>
                <a:cs typeface="Arial"/>
              </a:rPr>
              <a:t> (where parties agree) or refers to independent 	investigator</a:t>
            </a:r>
          </a:p>
          <a:p>
            <a:pPr algn="just">
              <a:spcAft>
                <a:spcPts val="1000"/>
              </a:spcAft>
              <a:tabLst>
                <a:tab pos="1257300" algn="l"/>
              </a:tabLst>
            </a:pPr>
            <a:r>
              <a:rPr lang="en-NZ" sz="2000" b="1" dirty="0">
                <a:latin typeface="Arial"/>
                <a:cs typeface="Arial"/>
              </a:rPr>
              <a:t>Step 3:	</a:t>
            </a:r>
            <a:r>
              <a:rPr lang="en-NZ" sz="2000" dirty="0">
                <a:latin typeface="Arial"/>
                <a:ea typeface="Calibri"/>
                <a:cs typeface="Arial"/>
              </a:rPr>
              <a:t>Independent</a:t>
            </a:r>
            <a:r>
              <a:rPr lang="en-NZ" sz="2000" kern="0" dirty="0">
                <a:effectLst/>
                <a:latin typeface="Arial"/>
                <a:ea typeface="Calibri"/>
                <a:cs typeface="Arial"/>
              </a:rPr>
              <a:t> investigator to </a:t>
            </a:r>
            <a:r>
              <a:rPr lang="en-NZ" sz="2000" dirty="0">
                <a:latin typeface="Arial"/>
                <a:ea typeface="Calibri"/>
                <a:cs typeface="Arial"/>
              </a:rPr>
              <a:t>enquire</a:t>
            </a:r>
            <a:r>
              <a:rPr lang="en-NZ" sz="2000" kern="0" dirty="0">
                <a:effectLst/>
                <a:latin typeface="Arial"/>
                <a:ea typeface="Calibri"/>
                <a:cs typeface="Arial"/>
              </a:rPr>
              <a:t> and conclude on the 	matter</a:t>
            </a:r>
            <a:endParaRPr lang="en-NZ" sz="2000" kern="1600" dirty="0">
              <a:effectLst/>
              <a:latin typeface="Arial"/>
              <a:ea typeface="Calibri"/>
              <a:cs typeface="Arial"/>
            </a:endParaRPr>
          </a:p>
          <a:p>
            <a:pPr algn="just">
              <a:spcAft>
                <a:spcPts val="1000"/>
              </a:spcAft>
            </a:pPr>
            <a:r>
              <a:rPr lang="en-NZ" sz="2000" b="1" dirty="0">
                <a:effectLst/>
                <a:latin typeface="Arial"/>
                <a:ea typeface="Calibri"/>
                <a:cs typeface="Arial"/>
              </a:rPr>
              <a:t>Step 4</a:t>
            </a:r>
            <a:r>
              <a:rPr lang="en-NZ" sz="2000" dirty="0">
                <a:effectLst/>
                <a:latin typeface="Arial"/>
                <a:ea typeface="Calibri"/>
                <a:cs typeface="Arial"/>
              </a:rPr>
              <a:t>: Council considers investigator's report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Arial"/>
                <a:cs typeface="Arial"/>
              </a:rPr>
              <a:t>Council to decide on whether to adopt a single step or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Arial"/>
                <a:cs typeface="Arial"/>
              </a:rPr>
              <a:t>two step assessment process.  </a:t>
            </a:r>
            <a:endParaRPr lang="en-US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spcAft>
                <a:spcPts val="1000"/>
              </a:spcAft>
              <a:buNone/>
            </a:pPr>
            <a:endParaRPr lang="en-NZ" sz="2000" dirty="0">
              <a:effectLst/>
              <a:latin typeface="Arial"/>
              <a:ea typeface="Calibri"/>
              <a:cs typeface="Arial"/>
            </a:endParaRPr>
          </a:p>
          <a:p>
            <a:pPr>
              <a:spcAft>
                <a:spcPts val="1000"/>
              </a:spcAft>
            </a:pPr>
            <a:endParaRPr lang="en-US" sz="2200" b="1" dirty="0">
              <a:latin typeface="Arial"/>
              <a:ea typeface="Calibri"/>
              <a:cs typeface="Arial"/>
            </a:endParaRPr>
          </a:p>
          <a:p>
            <a:pPr marL="0" indent="0">
              <a:buNone/>
            </a:pPr>
            <a:endParaRPr lang="en-US" sz="11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sz="1800" b="1" dirty="0">
              <a:solidFill>
                <a:srgbClr val="009FE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25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2B547-9D82-E7D7-718B-BBE5A46DD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mi-NZ" dirty="0"/>
              <a:t>Investigator Recommendations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75D1B-6560-D07C-7FBC-E52FC226D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78" y="1340768"/>
            <a:ext cx="8428602" cy="4680520"/>
          </a:xfrm>
        </p:spPr>
        <p:txBody>
          <a:bodyPr/>
          <a:lstStyle/>
          <a:p>
            <a:pPr algn="just"/>
            <a:r>
              <a:rPr lang="mi-NZ" sz="2000" dirty="0"/>
              <a:t>Investigation must be politically independent and perceived as such</a:t>
            </a:r>
          </a:p>
          <a:p>
            <a:pPr marL="0" indent="0" algn="just">
              <a:buNone/>
            </a:pPr>
            <a:endParaRPr lang="mi-NZ" sz="2000" dirty="0">
              <a:cs typeface="Arial"/>
            </a:endParaRPr>
          </a:p>
          <a:p>
            <a:pPr algn="just"/>
            <a:r>
              <a:rPr lang="mi-NZ" sz="2000" dirty="0">
                <a:cs typeface="Arial"/>
              </a:rPr>
              <a:t>Range of potential responses to breaches</a:t>
            </a:r>
          </a:p>
          <a:p>
            <a:pPr lvl="1"/>
            <a:r>
              <a:rPr lang="mi-NZ" sz="2000" dirty="0">
                <a:cs typeface="Arial"/>
              </a:rPr>
              <a:t>Low level typically not reported to local authority </a:t>
            </a:r>
          </a:p>
          <a:p>
            <a:pPr lvl="1"/>
            <a:r>
              <a:rPr lang="mi-NZ" sz="2000" dirty="0">
                <a:cs typeface="Arial"/>
              </a:rPr>
              <a:t>High public interest should be considered in open meeting unless grounds under LGOIMA for not doing so</a:t>
            </a:r>
          </a:p>
          <a:p>
            <a:pPr marL="457200" lvl="1" indent="0">
              <a:buNone/>
            </a:pPr>
            <a:endParaRPr lang="mi-NZ" sz="2000" dirty="0">
              <a:cs typeface="Arial"/>
            </a:endParaRPr>
          </a:p>
          <a:p>
            <a:r>
              <a:rPr lang="mi-NZ" sz="2000" dirty="0">
                <a:cs typeface="Arial"/>
              </a:rPr>
              <a:t>Council may:</a:t>
            </a:r>
          </a:p>
          <a:p>
            <a:pPr lvl="1"/>
            <a:r>
              <a:rPr lang="mi-NZ" sz="2000" dirty="0">
                <a:cs typeface="Arial"/>
              </a:rPr>
              <a:t>Agree to be bound by independent investigator's recommendations; or </a:t>
            </a:r>
          </a:p>
          <a:p>
            <a:pPr lvl="1"/>
            <a:r>
              <a:rPr lang="en-US" sz="2000" dirty="0">
                <a:cs typeface="Arial"/>
              </a:rPr>
              <a:t>To create an independent committee to consider an independent investigator’s recommendations</a:t>
            </a:r>
            <a:endParaRPr lang="mi-NZ" sz="1600" dirty="0">
              <a:cs typeface="Arial"/>
            </a:endParaRPr>
          </a:p>
          <a:p>
            <a:pPr marL="0" indent="0">
              <a:buNone/>
            </a:pPr>
            <a:endParaRPr lang="mi-NZ" sz="2000" dirty="0">
              <a:cs typeface="Arial"/>
            </a:endParaRPr>
          </a:p>
          <a:p>
            <a:pPr marL="0" indent="0">
              <a:buNone/>
            </a:pPr>
            <a:endParaRPr lang="mi-NZ" sz="2000" dirty="0">
              <a:cs typeface="Arial"/>
            </a:endParaRPr>
          </a:p>
          <a:p>
            <a:pPr marL="0" indent="0">
              <a:buNone/>
            </a:pPr>
            <a:endParaRPr lang="mi-NZ" sz="2000" dirty="0"/>
          </a:p>
          <a:p>
            <a:pPr marL="0" indent="0">
              <a:buNone/>
            </a:pPr>
            <a:endParaRPr lang="mi-NZ" sz="2000" dirty="0"/>
          </a:p>
          <a:p>
            <a:pPr marL="0" indent="0">
              <a:buNone/>
            </a:pPr>
            <a:endParaRPr lang="mi-NZ" sz="2000" dirty="0"/>
          </a:p>
          <a:p>
            <a:pPr marL="0" indent="0">
              <a:buNone/>
            </a:pPr>
            <a:endParaRPr lang="mi-NZ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mi-NZ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b="1" dirty="0">
                <a:latin typeface="Arial"/>
                <a:cs typeface="Arial"/>
              </a:rPr>
              <a:t>Council to decide on whether to adopt that all investigator recommendations be binding or non-binding upon Council. </a:t>
            </a:r>
            <a:endParaRPr lang="mi-NZ" sz="2000" dirty="0"/>
          </a:p>
          <a:p>
            <a:endParaRPr lang="en-NZ" sz="2000" b="1" dirty="0"/>
          </a:p>
        </p:txBody>
      </p:sp>
    </p:spTree>
    <p:extLst>
      <p:ext uri="{BB962C8B-B14F-4D97-AF65-F5344CB8AC3E}">
        <p14:creationId xmlns:p14="http://schemas.microsoft.com/office/powerpoint/2010/main" val="15630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BE577-B1B6-3F0F-5A70-EE01E59AD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NZ" dirty="0"/>
              <a:t>Next Steps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44AFC6-D9C1-DC55-4680-A85B2B0BDE01}"/>
              </a:ext>
            </a:extLst>
          </p:cNvPr>
          <p:cNvSpPr txBox="1">
            <a:spLocks/>
          </p:cNvSpPr>
          <p:nvPr/>
        </p:nvSpPr>
        <p:spPr bwMode="auto">
          <a:xfrm>
            <a:off x="611560" y="1470818"/>
            <a:ext cx="8229600" cy="39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mi-NZ" sz="2000" kern="0" dirty="0"/>
              <a:t>A report to Council in June 2023</a:t>
            </a:r>
          </a:p>
          <a:p>
            <a:r>
              <a:rPr lang="mi-NZ" sz="2000" kern="0" dirty="0"/>
              <a:t>As part of the report, Council will need to resolve:</a:t>
            </a:r>
          </a:p>
          <a:p>
            <a:pPr lvl="1"/>
            <a:r>
              <a:rPr lang="mi-NZ" sz="2000" kern="0" dirty="0"/>
              <a:t>Whether to adopt the new Code of Conduct</a:t>
            </a:r>
          </a:p>
          <a:p>
            <a:pPr lvl="1"/>
            <a:r>
              <a:rPr lang="mi-NZ" sz="2000" kern="0" dirty="0"/>
              <a:t>Whether to adopt a one or two step complaints procedure</a:t>
            </a:r>
          </a:p>
          <a:p>
            <a:pPr lvl="1"/>
            <a:r>
              <a:rPr lang="mi-NZ" sz="2000" kern="0" dirty="0"/>
              <a:t>Whether any investigator recommendations will be binding on Council </a:t>
            </a:r>
          </a:p>
          <a:p>
            <a:r>
              <a:rPr lang="mi-NZ" sz="2000" kern="0" dirty="0"/>
              <a:t>Once adopted, the Code of Conduct will be considered by each Community Board</a:t>
            </a:r>
          </a:p>
          <a:p>
            <a:pPr marL="0" indent="0">
              <a:buNone/>
            </a:pPr>
            <a:endParaRPr lang="mi-NZ" sz="2000" kern="0" dirty="0"/>
          </a:p>
          <a:p>
            <a:r>
              <a:rPr lang="mi-NZ" sz="2000" kern="0" dirty="0"/>
              <a:t>If the new Code of Conduct is not adopted, the exisiting Code of Conduct will remain in place.</a:t>
            </a:r>
          </a:p>
        </p:txBody>
      </p:sp>
    </p:spTree>
    <p:extLst>
      <p:ext uri="{BB962C8B-B14F-4D97-AF65-F5344CB8AC3E}">
        <p14:creationId xmlns:p14="http://schemas.microsoft.com/office/powerpoint/2010/main" val="3493837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4E084-B5BA-A6B2-B255-EB58946A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mi-NZ" dirty="0"/>
              <a:t>What is a Code of Conduct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0C778-DA41-14C1-8026-E746700EC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334446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A Code of Conduct:</a:t>
            </a:r>
          </a:p>
          <a:p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Promotes effective working relationships</a:t>
            </a:r>
          </a:p>
          <a:p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Sets boundaries on standards of </a:t>
            </a:r>
            <a:r>
              <a:rPr lang="en-US" sz="2000" dirty="0" err="1">
                <a:effectLst/>
                <a:latin typeface="Arial"/>
                <a:ea typeface="Times New Roman" panose="02020603050405020304" pitchFamily="18" charset="0"/>
                <a:cs typeface="Arial"/>
              </a:rPr>
              <a:t>behaviour</a:t>
            </a: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 and provides a means of resolving situations when those standards are breached</a:t>
            </a:r>
          </a:p>
          <a:p>
            <a:r>
              <a:rPr lang="en-US" sz="2000" dirty="0">
                <a:latin typeface="Arial"/>
                <a:ea typeface="Times New Roman" panose="02020603050405020304" pitchFamily="18" charset="0"/>
                <a:cs typeface="Arial"/>
              </a:rPr>
              <a:t>Governs both day-to-day and less formal relationships</a:t>
            </a:r>
            <a:endParaRPr lang="en-US" sz="2000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0" indent="0">
              <a:buNone/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b="1" dirty="0">
                <a:latin typeface="Arial"/>
                <a:cs typeface="Arial"/>
              </a:rPr>
              <a:t>An effective Code of Conduct is:</a:t>
            </a:r>
          </a:p>
          <a:p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Supported by other mechanisms such as Standing Orders</a:t>
            </a:r>
            <a:r>
              <a:rPr lang="en-US" sz="2000" dirty="0">
                <a:latin typeface="Arial"/>
                <a:ea typeface="Times New Roman" panose="02020603050405020304" pitchFamily="18" charset="0"/>
                <a:cs typeface="Arial"/>
              </a:rPr>
              <a:t> </a:t>
            </a:r>
          </a:p>
          <a:p>
            <a:r>
              <a:rPr lang="en-US" sz="2000" dirty="0">
                <a:latin typeface="Arial"/>
                <a:ea typeface="Times New Roman" panose="02020603050405020304" pitchFamily="18" charset="0"/>
                <a:cs typeface="Arial"/>
              </a:rPr>
              <a:t>A self-regulating instrument </a:t>
            </a: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‘</a:t>
            </a:r>
            <a:r>
              <a:rPr lang="en-US" sz="2000" dirty="0">
                <a:latin typeface="Arial"/>
                <a:ea typeface="Times New Roman" panose="02020603050405020304" pitchFamily="18" charset="0"/>
                <a:cs typeface="Arial"/>
              </a:rPr>
              <a:t>o</a:t>
            </a: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wned</a:t>
            </a:r>
            <a:r>
              <a:rPr lang="en-US" sz="2000" dirty="0">
                <a:latin typeface="Arial"/>
                <a:ea typeface="Times New Roman" panose="02020603050405020304" pitchFamily="18" charset="0"/>
                <a:cs typeface="Arial"/>
              </a:rPr>
              <a:t>’</a:t>
            </a: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 by elected members</a:t>
            </a:r>
          </a:p>
          <a:p>
            <a:pPr marL="0" indent="0">
              <a:buNone/>
            </a:pP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Once adopted, the code remains in force until amended by the </a:t>
            </a:r>
            <a:r>
              <a:rPr lang="en-US" sz="2000" dirty="0" err="1">
                <a:effectLst/>
                <a:latin typeface="Arial"/>
                <a:ea typeface="Times New Roman" panose="02020603050405020304" pitchFamily="18" charset="0"/>
                <a:cs typeface="Arial"/>
              </a:rPr>
              <a:t>kaunihera</a:t>
            </a: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.</a:t>
            </a:r>
            <a:r>
              <a:rPr lang="en-US" sz="2000" dirty="0">
                <a:latin typeface="Arial"/>
                <a:ea typeface="Times New Roman" panose="02020603050405020304" pitchFamily="18" charset="0"/>
                <a:cs typeface="Arial"/>
              </a:rPr>
              <a:t> </a:t>
            </a: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Amendments require a resolution supported by 75 per cent of 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the </a:t>
            </a:r>
            <a:r>
              <a:rPr lang="en-US" sz="2000" dirty="0" err="1">
                <a:effectLst/>
                <a:latin typeface="Arial"/>
                <a:ea typeface="Times New Roman" panose="02020603050405020304" pitchFamily="18" charset="0"/>
                <a:cs typeface="Arial"/>
              </a:rPr>
              <a:t>kaunihera</a:t>
            </a:r>
            <a:r>
              <a:rPr lang="en-US" sz="20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 members</a:t>
            </a:r>
            <a:r>
              <a:rPr lang="en-NZ" sz="2000" dirty="0">
                <a:latin typeface="Arial"/>
                <a:ea typeface="Times New Roman" panose="02020603050405020304" pitchFamily="18" charset="0"/>
                <a:cs typeface="Arial"/>
              </a:rPr>
              <a:t>.</a:t>
            </a:r>
            <a:endParaRPr lang="en-US" sz="2000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798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D50A-7BD9-46CF-26C3-5AF19CBB1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mi-NZ" dirty="0"/>
              <a:t>LGNZ 2022 model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EA57E-8F4D-9BD9-3E68-588834D2A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Arial"/>
                <a:cs typeface="Arial"/>
              </a:rPr>
              <a:t>What’s new?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Arial"/>
                <a:cs typeface="Arial"/>
              </a:rPr>
              <a:t>Acknowledgement of the principles of good governance</a:t>
            </a:r>
            <a:endParaRPr lang="en-NZ" sz="2000" dirty="0">
              <a:latin typeface="Arial"/>
              <a:cs typeface="Arial"/>
            </a:endParaRPr>
          </a:p>
          <a:p>
            <a:pPr>
              <a:lnSpc>
                <a:spcPct val="114999"/>
              </a:lnSpc>
              <a:spcAft>
                <a:spcPts val="1000"/>
              </a:spcAft>
            </a:pPr>
            <a:r>
              <a:rPr lang="en-US" sz="2000" dirty="0">
                <a:latin typeface="Arial"/>
                <a:cs typeface="Arial"/>
              </a:rPr>
              <a:t>Acknowledgement of Te </a:t>
            </a:r>
            <a:r>
              <a:rPr lang="en-US" sz="2000" dirty="0" err="1">
                <a:latin typeface="Arial"/>
                <a:cs typeface="Arial"/>
              </a:rPr>
              <a:t>Tiriti</a:t>
            </a:r>
            <a:r>
              <a:rPr lang="en-US" sz="2000" dirty="0">
                <a:latin typeface="Arial"/>
                <a:cs typeface="Arial"/>
              </a:rPr>
              <a:t> o Waitangi</a:t>
            </a:r>
            <a:endParaRPr lang="en-US" dirty="0"/>
          </a:p>
          <a:p>
            <a:pPr>
              <a:lnSpc>
                <a:spcPct val="114999"/>
              </a:lnSpc>
              <a:spcAft>
                <a:spcPts val="1000"/>
              </a:spcAft>
            </a:pPr>
            <a:r>
              <a:rPr lang="en-US" sz="2000" dirty="0">
                <a:latin typeface="Arial"/>
                <a:cs typeface="Arial"/>
              </a:rPr>
              <a:t>A focus on managing specific types of behaviors, such as bullying or harassment, regardless of the place or platform on which the engagement occurs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Arial"/>
                <a:cs typeface="Arial"/>
              </a:rPr>
              <a:t>An updated approach to investigating and assessing alleged breaches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4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B8244-8C3C-E491-52F6-83546AEFA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mi-NZ" dirty="0"/>
              <a:t>New model vs existing Code of Conduct 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8B9D-59E3-FF63-2CE8-97AD63B3F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579296" cy="3845024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What’s different?</a:t>
            </a:r>
          </a:p>
          <a:p>
            <a:pPr marL="0" indent="0">
              <a:spcAft>
                <a:spcPts val="0"/>
              </a:spcAft>
              <a:buNone/>
            </a:pPr>
            <a:endParaRPr lang="mi-NZ" sz="2000" dirty="0"/>
          </a:p>
          <a:p>
            <a:pPr>
              <a:spcAft>
                <a:spcPts val="1800"/>
              </a:spcAft>
            </a:pPr>
            <a:r>
              <a:rPr lang="mi-NZ" sz="2000" dirty="0"/>
              <a:t>Member’s Commitments </a:t>
            </a:r>
          </a:p>
          <a:p>
            <a:pPr>
              <a:spcAft>
                <a:spcPts val="1800"/>
              </a:spcAft>
            </a:pPr>
            <a:r>
              <a:rPr lang="mi-NZ" sz="2000" dirty="0"/>
              <a:t>Te Tiriti o Waitangi and use of Te Reo</a:t>
            </a:r>
          </a:p>
          <a:p>
            <a:pPr>
              <a:spcAft>
                <a:spcPts val="1800"/>
              </a:spcAft>
            </a:pPr>
            <a:r>
              <a:rPr lang="mi-NZ" sz="2000" dirty="0"/>
              <a:t>More behaviour-based and less procedural components – we have policies that cover procedure</a:t>
            </a:r>
          </a:p>
          <a:p>
            <a:pPr>
              <a:spcAft>
                <a:spcPts val="1800"/>
              </a:spcAft>
            </a:pPr>
            <a:r>
              <a:rPr lang="mi-NZ" sz="2000" dirty="0"/>
              <a:t>Reduced to essential items not covered elsewhere (next slide)</a:t>
            </a:r>
          </a:p>
          <a:p>
            <a:endParaRPr lang="mi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1063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C2F2-ED01-366E-EFD6-C0C9F64C2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44616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mi-NZ" sz="2000" dirty="0"/>
              <a:t>Reduced to essential items not covered elsewhere, e.g. items not covered by legislation, Standing Orders or the Governance Statement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N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Maintaining Confidentiality (reduced – covered under Behaviours)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N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Ethical </a:t>
            </a:r>
            <a:r>
              <a:rPr lang="en-NZ" sz="2000" dirty="0">
                <a:effectLst/>
                <a:ea typeface="Times New Roman" panose="02020603050405020304" pitchFamily="18" charset="0"/>
              </a:rPr>
              <a:t>Behaviour (reduced – covered by </a:t>
            </a:r>
            <a:r>
              <a:rPr lang="en-NZ" sz="2000" dirty="0">
                <a:ea typeface="Times New Roman" panose="02020603050405020304" pitchFamily="18" charset="0"/>
              </a:rPr>
              <a:t>Standing Orders) 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NZ" sz="2000" dirty="0">
                <a:effectLst/>
                <a:ea typeface="Times New Roman" panose="02020603050405020304" pitchFamily="18" charset="0"/>
              </a:rPr>
              <a:t>Responding to Ratepayers approaches regarding potential and actual litigation against the Council  (removed – covered under Behaviours)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NZ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Roles and Responsibilities </a:t>
            </a:r>
            <a:r>
              <a:rPr lang="en-NZ" sz="2000" dirty="0">
                <a:effectLst/>
                <a:ea typeface="Times New Roman" panose="02020603050405020304" pitchFamily="18" charset="0"/>
              </a:rPr>
              <a:t>(removed – covered in Governance Statement)</a:t>
            </a:r>
            <a:endParaRPr lang="en-NZ" sz="20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10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NZ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Conflicts of Interest and Register of Interests (reduced – covered by legislation and policy)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265784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C0EF66-C495-1793-5914-0B0EF94C18A0}"/>
              </a:ext>
            </a:extLst>
          </p:cNvPr>
          <p:cNvSpPr txBox="1">
            <a:spLocks/>
          </p:cNvSpPr>
          <p:nvPr/>
        </p:nvSpPr>
        <p:spPr bwMode="auto">
          <a:xfrm>
            <a:off x="611560" y="368660"/>
            <a:ext cx="8229600" cy="6084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6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0"/>
              </a:spcAft>
            </a:pPr>
            <a:r>
              <a:rPr lang="mi-NZ" sz="2000" kern="0" dirty="0">
                <a:solidFill>
                  <a:srgbClr val="00B0F0"/>
                </a:solidFill>
              </a:rPr>
              <a:t>Introduction to the Code of Conduct </a:t>
            </a:r>
          </a:p>
          <a:p>
            <a:pPr>
              <a:spcAft>
                <a:spcPts val="0"/>
              </a:spcAft>
            </a:pPr>
            <a:r>
              <a:rPr lang="mi-NZ" sz="2000" kern="0" dirty="0"/>
              <a:t>Member’s Commitments </a:t>
            </a:r>
          </a:p>
          <a:p>
            <a:pPr>
              <a:spcAft>
                <a:spcPts val="0"/>
              </a:spcAft>
            </a:pPr>
            <a:r>
              <a:rPr lang="mi-NZ" sz="2000" kern="0" dirty="0">
                <a:solidFill>
                  <a:srgbClr val="00B0F0"/>
                </a:solidFill>
              </a:rPr>
              <a:t>Scope of the Code of Conduct</a:t>
            </a:r>
          </a:p>
          <a:p>
            <a:pPr>
              <a:spcAft>
                <a:spcPts val="0"/>
              </a:spcAft>
            </a:pPr>
            <a:r>
              <a:rPr lang="mi-NZ" sz="2000" kern="0" dirty="0">
                <a:solidFill>
                  <a:schemeClr val="accent4"/>
                </a:solidFill>
              </a:rPr>
              <a:t>The Treaty of Waitangi</a:t>
            </a:r>
          </a:p>
          <a:p>
            <a:pPr>
              <a:spcAft>
                <a:spcPts val="0"/>
              </a:spcAft>
            </a:pPr>
            <a:r>
              <a:rPr lang="mi-NZ" sz="2000" kern="0" dirty="0">
                <a:solidFill>
                  <a:srgbClr val="00B0F0"/>
                </a:solidFill>
              </a:rPr>
              <a:t>Principles of Good Governance</a:t>
            </a:r>
          </a:p>
          <a:p>
            <a:pPr>
              <a:spcAft>
                <a:spcPts val="0"/>
              </a:spcAft>
            </a:pPr>
            <a:r>
              <a:rPr lang="mi-NZ" sz="2000" kern="0" dirty="0">
                <a:solidFill>
                  <a:schemeClr val="accent4"/>
                </a:solidFill>
              </a:rPr>
              <a:t>Behaviours: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Respect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Bullying, Harassment, and Discrimination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Sharing Information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Expressing Personal Views Publicly (Social Media and Media)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Provide Equitable Contribution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Disrepute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Use of Position for Personal Advantage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Impartiality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Maintaining Confidentiality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mi-NZ" sz="1800" kern="0" dirty="0">
                <a:solidFill>
                  <a:schemeClr val="accent4"/>
                </a:solidFill>
              </a:rPr>
              <a:t>Ethical Bahaviour</a:t>
            </a:r>
          </a:p>
          <a:p>
            <a:pPr>
              <a:spcBef>
                <a:spcPts val="480"/>
              </a:spcBef>
              <a:spcAft>
                <a:spcPts val="0"/>
              </a:spcAft>
            </a:pPr>
            <a:r>
              <a:rPr lang="mi-NZ" sz="2000" kern="0" dirty="0">
                <a:solidFill>
                  <a:srgbClr val="00B0F0"/>
                </a:solidFill>
              </a:rPr>
              <a:t>Conflicts of Interest</a:t>
            </a:r>
          </a:p>
          <a:p>
            <a:pPr>
              <a:spcBef>
                <a:spcPts val="480"/>
              </a:spcBef>
              <a:spcAft>
                <a:spcPts val="0"/>
              </a:spcAft>
            </a:pPr>
            <a:r>
              <a:rPr lang="mi-NZ" sz="2000" kern="0" dirty="0">
                <a:solidFill>
                  <a:schemeClr val="accent4"/>
                </a:solidFill>
              </a:rPr>
              <a:t>Appendices: Process for Investigating Breaches </a:t>
            </a:r>
          </a:p>
          <a:p>
            <a:pPr marL="3556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000" kern="0" dirty="0">
                <a:solidFill>
                  <a:schemeClr val="accent4"/>
                </a:solidFill>
              </a:rPr>
              <a:t>and Legislation </a:t>
            </a:r>
            <a:endParaRPr lang="en-NZ" sz="2000" kern="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6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4595D-6D94-1D3B-1E3E-C1B60C6A5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1600"/>
          </a:xfrm>
        </p:spPr>
        <p:txBody>
          <a:bodyPr/>
          <a:lstStyle/>
          <a:p>
            <a:r>
              <a:rPr lang="mi-NZ" dirty="0"/>
              <a:t>Members’ Commitments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CCC0C-B431-F653-458C-762999A83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544616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 all people fairly,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 all other members, staff, and members of the public, with respect,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with the Council any information received that is pertinent to the ability of the Council to properly perform its statutory duties,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operate in a manner that recognises and respects the significance of the principles of Te Tiriti o Waitangi,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it clear, when speaking publicly, that statements reflect their personal view, unless otherwise authorised to speak on behalf of the Council, 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all reasonable steps to equitably undertake the duties, responsibilities, and workload expected of a member,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bully, harass, or discriminate unlawfully against any person,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bring the Council into disrepute,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use their position to improperly advantage themselves or anyone else or disadvantage another person,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compromise, or attempt to compromise, the impartiality of anyone who works for, or </a:t>
            </a:r>
            <a:r>
              <a:rPr lang="mi-NZ" sz="1600" dirty="0">
                <a:latin typeface="Arial" panose="020B0604020202020204" pitchFamily="34" charset="0"/>
                <a:cs typeface="Times New Roman" panose="02020603050405020304" pitchFamily="18" charset="0"/>
              </a:rPr>
              <a:t>on behalf of, the Council,</a:t>
            </a:r>
            <a:endParaRPr lang="en-NZ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disclose information acquired, or given, in confidence, which</a:t>
            </a:r>
          </a:p>
          <a:p>
            <a:pPr marL="355600" lvl="0" indent="0" algn="just">
              <a:spcBef>
                <a:spcPts val="0"/>
              </a:spcBef>
              <a:buNone/>
            </a:pPr>
            <a:r>
              <a:rPr lang="mi-N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believe is of a confidential nature.</a:t>
            </a:r>
            <a:endParaRPr lang="en-N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193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6EEE6-1EE6-FF4A-C4FE-9ECC3CD5C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mi-NZ" dirty="0"/>
              <a:t>Te Tiriti o Waitangi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AB6A-F8D1-7C39-05B1-C735C672A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6853"/>
            <a:ext cx="8229600" cy="3916363"/>
          </a:xfrm>
        </p:spPr>
        <p:txBody>
          <a:bodyPr/>
          <a:lstStyle/>
          <a:p>
            <a:pPr marL="0" indent="0">
              <a:buNone/>
            </a:pPr>
            <a:r>
              <a:rPr lang="mi-NZ" sz="2000" dirty="0"/>
              <a:t>The Kāpiti Coast District Council commits to operating in a manner that recognises and respects the significance of the principles of Te Tiriti o Waitangi and acknowledges the following principles: </a:t>
            </a:r>
          </a:p>
          <a:p>
            <a:pPr marL="0" indent="0">
              <a:buNone/>
            </a:pPr>
            <a:endParaRPr lang="mi-NZ" sz="2000" dirty="0"/>
          </a:p>
          <a:p>
            <a:pPr marL="514350" indent="-514350">
              <a:buAutoNum type="arabicPeriod"/>
            </a:pPr>
            <a:r>
              <a:rPr lang="mi-NZ" sz="2000" dirty="0"/>
              <a:t>Tino Rangatiratanga</a:t>
            </a:r>
          </a:p>
          <a:p>
            <a:pPr marL="514350" indent="-514350">
              <a:buAutoNum type="arabicPeriod"/>
            </a:pPr>
            <a:r>
              <a:rPr lang="mi-NZ" sz="2000" dirty="0"/>
              <a:t>Partnership</a:t>
            </a:r>
          </a:p>
          <a:p>
            <a:pPr marL="514350" indent="-514350">
              <a:buAutoNum type="arabicPeriod"/>
            </a:pPr>
            <a:r>
              <a:rPr lang="mi-NZ" sz="2000" dirty="0"/>
              <a:t>Equity</a:t>
            </a:r>
          </a:p>
          <a:p>
            <a:pPr marL="514350" indent="-514350">
              <a:buAutoNum type="arabicPeriod"/>
            </a:pPr>
            <a:r>
              <a:rPr lang="mi-NZ" sz="2000" dirty="0"/>
              <a:t>Active protection </a:t>
            </a:r>
          </a:p>
          <a:p>
            <a:pPr marL="514350" indent="-514350">
              <a:buAutoNum type="arabicPeriod"/>
            </a:pPr>
            <a:r>
              <a:rPr lang="mi-NZ" sz="2000" dirty="0"/>
              <a:t>Options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137103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A281E-2FA6-AC66-E8C3-ECA403FC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mi-NZ" dirty="0"/>
              <a:t>Behaviours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28240-CF52-E8F3-D057-4719A0357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6813"/>
            <a:ext cx="8229600" cy="3916363"/>
          </a:xfrm>
        </p:spPr>
        <p:txBody>
          <a:bodyPr/>
          <a:lstStyle/>
          <a:p>
            <a:pPr marL="0" lvl="1" indent="0" algn="just">
              <a:spcAft>
                <a:spcPts val="0"/>
              </a:spcAft>
              <a:buNone/>
            </a:pPr>
            <a:r>
              <a:rPr lang="en-NZ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 promote good governance and build trust between the local authority, its members, and citizens, members </a:t>
            </a:r>
            <a:r>
              <a:rPr lang="en-N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agree</a:t>
            </a:r>
            <a:r>
              <a:rPr lang="en-NZ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 the following standards of conduct:</a:t>
            </a:r>
          </a:p>
          <a:p>
            <a:pPr marL="457200" lvl="1" indent="0">
              <a:spcAft>
                <a:spcPts val="0"/>
              </a:spcAft>
              <a:buNone/>
            </a:pPr>
            <a:endParaRPr lang="mi-NZ" sz="2000" kern="0" dirty="0">
              <a:solidFill>
                <a:srgbClr val="00B050"/>
              </a:solidFill>
            </a:endParaRPr>
          </a:p>
          <a:p>
            <a:pPr lvl="1">
              <a:spcAft>
                <a:spcPts val="0"/>
              </a:spcAft>
            </a:pPr>
            <a:r>
              <a:rPr lang="mi-NZ" sz="2000" kern="0" dirty="0"/>
              <a:t>Respect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Bullying, Harassment, and Discrimination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Sharing Information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Expressing Personal Views Publicly (Social Media and Media)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Provide Equitable Contribution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Disrepute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Use of Position for Personal Advantage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Impartiality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Maintaining Confidentiality</a:t>
            </a:r>
          </a:p>
          <a:p>
            <a:pPr lvl="1">
              <a:spcAft>
                <a:spcPts val="0"/>
              </a:spcAft>
            </a:pPr>
            <a:r>
              <a:rPr lang="mi-NZ" sz="2000" kern="0" dirty="0"/>
              <a:t>Ethical Bahaviour</a:t>
            </a:r>
          </a:p>
          <a:p>
            <a:endParaRPr lang="mi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533798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activity xmlns="4f9c820c-e7e2-444d-97ee-45f2b3485c1d">NA</Subactivity>
    <BusinessValue xmlns="4f9c820c-e7e2-444d-97ee-45f2b3485c1d" xsi:nil="true"/>
    <PRADateDisposal xmlns="4f9c820c-e7e2-444d-97ee-45f2b3485c1d" xsi:nil="true"/>
    <ApplicationNo xmlns="5bd205ad-2945-4b0f-982a-48f644879018" xsi:nil="true"/>
    <RelatedValuationNumbers xmlns="55bcd593-d4c7-4359-a33f-8fe16413171d" xsi:nil="true"/>
    <KeyWords xmlns="15ffb055-6eb4-45a1-bc20-bf2ac0d420da" xsi:nil="true"/>
    <SecurityClassification xmlns="15ffb055-6eb4-45a1-bc20-bf2ac0d420da" xsi:nil="true"/>
    <RMClassification xmlns="55bcd593-d4c7-4359-a33f-8fe16413171d" xsi:nil="true"/>
    <InternalOnly xmlns="55bcd593-d4c7-4359-a33f-8fe16413171d">false</InternalOnly>
    <PRADate3 xmlns="4f9c820c-e7e2-444d-97ee-45f2b3485c1d" xsi:nil="true"/>
    <PRAText5 xmlns="4f9c820c-e7e2-444d-97ee-45f2b3485c1d" xsi:nil="true"/>
    <Level2 xmlns="c91a514c-9034-4fa3-897a-8352025b26ed" xsi:nil="true"/>
    <EDLevel1 xmlns="55bcd593-d4c7-4359-a33f-8fe16413171d">Council</EDLevel1>
    <EDLevel4 xmlns="55bcd593-d4c7-4359-a33f-8fe16413171d">People and Partnerships</EDLevel4>
    <Activity xmlns="4f9c820c-e7e2-444d-97ee-45f2b3485c1d">Logistics and Communications</Activity>
    <EDDataID xmlns="55bcd593-d4c7-4359-a33f-8fe16413171d">8095042</EDDataID>
    <AggregationStatus xmlns="4f9c820c-e7e2-444d-97ee-45f2b3485c1d">Normal</AggregationStatus>
    <Comments xmlns="44f1fc5f-b325-4eee-aff1-f819b799bcaf" xsi:nil="true"/>
    <CategoryValue xmlns="4f9c820c-e7e2-444d-97ee-45f2b3485c1d">NA</CategoryValue>
    <PRADate2 xmlns="4f9c820c-e7e2-444d-97ee-45f2b3485c1d" xsi:nil="true"/>
    <ValuationNo xmlns="5bd205ad-2945-4b0f-982a-48f644879018" xsi:nil="true"/>
    <Town xmlns="5bd205ad-2945-4b0f-982a-48f644879018" xsi:nil="true"/>
    <Case xmlns="4f9c820c-e7e2-444d-97ee-45f2b3485c1d">2022-2025 Triennium</Case>
    <PRAText1 xmlns="4f9c820c-e7e2-444d-97ee-45f2b3485c1d" xsi:nil="true"/>
    <PRAText4 xmlns="4f9c820c-e7e2-444d-97ee-45f2b3485c1d" xsi:nil="true"/>
    <Level3 xmlns="c91a514c-9034-4fa3-897a-8352025b26ed" xsi:nil="true"/>
    <EDLevel5 xmlns="55bcd593-d4c7-4359-a33f-8fe16413171d">Administration</EDLevel5>
    <Team xmlns="c91a514c-9034-4fa3-897a-8352025b26ed">People and Partnerships</Team>
    <Project xmlns="4f9c820c-e7e2-444d-97ee-45f2b3485c1d">NA</Project>
    <Address xmlns="5bd205ad-2945-4b0f-982a-48f644879018" xsi:nil="true"/>
    <EDLevel2 xmlns="55bcd593-d4c7-4359-a33f-8fe16413171d">Corporate Management</EDLevel2>
    <FunctionGroup xmlns="4f9c820c-e7e2-444d-97ee-45f2b3485c1d">Governance</FunctionGroup>
    <Function xmlns="4f9c820c-e7e2-444d-97ee-45f2b3485c1d">Democracy Services</Function>
    <RelatedPeople xmlns="4f9c820c-e7e2-444d-97ee-45f2b3485c1d">
      <UserInfo>
        <DisplayName/>
        <AccountId xsi:nil="true"/>
        <AccountType/>
      </UserInfo>
    </RelatedPeople>
    <AggregationNarrative xmlns="725c79e5-42ce-4aa0-ac78-b6418001f0d2" xsi:nil="true"/>
    <Channel xmlns="c91a514c-9034-4fa3-897a-8352025b26ed">NA</Channel>
    <PRAType xmlns="4f9c820c-e7e2-444d-97ee-45f2b3485c1d">Doc</PRAType>
    <PRADate1 xmlns="4f9c820c-e7e2-444d-97ee-45f2b3485c1d" xsi:nil="true"/>
    <DocumentType xmlns="4f9c820c-e7e2-444d-97ee-45f2b3485c1d" xsi:nil="true"/>
    <PRAText3 xmlns="4f9c820c-e7e2-444d-97ee-45f2b3485c1d" xsi:nil="true"/>
    <EDLevel3 xmlns="55bcd593-d4c7-4359-a33f-8fe16413171d">GroupBusinessUnitManagement</EDLevel3>
    <Year xmlns="c91a514c-9034-4fa3-897a-8352025b26ed" xsi:nil="true"/>
    <LegacyMetadata xmlns="55bcd593-d4c7-4359-a33f-8fe16413171d">Created By: samara.shaw@kapiticoast.govt.nz
File: Powerpoint template.pptx</LegacyMetadata>
    <Narrative xmlns="4f9c820c-e7e2-444d-97ee-45f2b3485c1d" xsi:nil="true"/>
    <CategoryName xmlns="4f9c820c-e7e2-444d-97ee-45f2b3485c1d">2023</CategoryName>
    <PRADateTrigger xmlns="4f9c820c-e7e2-444d-97ee-45f2b3485c1d" xsi:nil="true"/>
    <PRAText2 xmlns="4f9c820c-e7e2-444d-97ee-45f2b3485c1d" xsi:nil="true"/>
    <TaxCatchAll xmlns="381fdc19-f15d-467a-966c-d71857fcddc8" xsi:nil="true"/>
    <SharedWithUsers xmlns="381fdc19-f15d-467a-966c-d71857fcddc8">
      <UserInfo>
        <DisplayName>Nick Urlich</DisplayName>
        <AccountId>211</AccountId>
        <AccountType/>
      </UserInfo>
    </SharedWithUsers>
    <ServiceRequestNumber xmlns="55bcd593-d4c7-4359-a33f-8fe16413171d" xsi:nil="true"/>
    <ha80e58b661148dca405113aa96b77ab xmlns="33025d95-18bd-45b6-9c70-adc1adf533ec">
      <Terms xmlns="http://schemas.microsoft.com/office/infopath/2007/PartnerControls"/>
    </ha80e58b661148dca405113aa96b77ab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613BE3ABDED8124982C4B766C402AA69009FF015456F6FF54092B98AE3A971D80E" ma:contentTypeVersion="95" ma:contentTypeDescription="Create a new document." ma:contentTypeScope="" ma:versionID="b0503ed886f5f6fe9dae160b0633656f">
  <xsd:schema xmlns:xsd="http://www.w3.org/2001/XMLSchema" xmlns:xs="http://www.w3.org/2001/XMLSchema" xmlns:p="http://schemas.microsoft.com/office/2006/metadata/properties" xmlns:ns2="15ffb055-6eb4-45a1-bc20-bf2ac0d420da" xmlns:ns3="44f1fc5f-b325-4eee-aff1-f819b799bcaf" xmlns:ns4="4f9c820c-e7e2-444d-97ee-45f2b3485c1d" xmlns:ns5="725c79e5-42ce-4aa0-ac78-b6418001f0d2" xmlns:ns6="c91a514c-9034-4fa3-897a-8352025b26ed" xmlns:ns7="33025d95-18bd-45b6-9c70-adc1adf533ec" xmlns:ns8="55bcd593-d4c7-4359-a33f-8fe16413171d" xmlns:ns9="5bd205ad-2945-4b0f-982a-48f644879018" xmlns:ns11="381fdc19-f15d-467a-966c-d71857fcddc8" targetNamespace="http://schemas.microsoft.com/office/2006/metadata/properties" ma:root="true" ma:fieldsID="93458952610779174addd239d81b7fae" ns2:_="" ns3:_="" ns4:_="" ns5:_="" ns6:_="" ns7:_="" ns8:_="" ns9:_="" ns11:_="">
    <xsd:import namespace="15ffb055-6eb4-45a1-bc20-bf2ac0d420da"/>
    <xsd:import namespace="44f1fc5f-b325-4eee-aff1-f819b799bcaf"/>
    <xsd:import namespace="4f9c820c-e7e2-444d-97ee-45f2b3485c1d"/>
    <xsd:import namespace="725c79e5-42ce-4aa0-ac78-b6418001f0d2"/>
    <xsd:import namespace="c91a514c-9034-4fa3-897a-8352025b26ed"/>
    <xsd:import namespace="33025d95-18bd-45b6-9c70-adc1adf533ec"/>
    <xsd:import namespace="55bcd593-d4c7-4359-a33f-8fe16413171d"/>
    <xsd:import namespace="5bd205ad-2945-4b0f-982a-48f644879018"/>
    <xsd:import namespace="381fdc19-f15d-467a-966c-d71857fcddc8"/>
    <xsd:element name="properties">
      <xsd:complexType>
        <xsd:sequence>
          <xsd:element name="documentManagement">
            <xsd:complexType>
              <xsd:all>
                <xsd:element ref="ns2:KeyWords" minOccurs="0"/>
                <xsd:element ref="ns3:Comments" minOccurs="0"/>
                <xsd:element ref="ns4:DocumentType" minOccurs="0"/>
                <xsd:element ref="ns4:Narrative" minOccurs="0"/>
                <xsd:element ref="ns2:SecurityClassification" minOccurs="0"/>
                <xsd:element ref="ns4:Subactivity" minOccurs="0"/>
                <xsd:element ref="ns4:Case" minOccurs="0"/>
                <xsd:element ref="ns4:RelatedPeople" minOccurs="0"/>
                <xsd:element ref="ns4:CategoryName" minOccurs="0"/>
                <xsd:element ref="ns4:CategoryValue" minOccurs="0"/>
                <xsd:element ref="ns4:BusinessValue" minOccurs="0"/>
                <xsd:element ref="ns4:FunctionGroup" minOccurs="0"/>
                <xsd:element ref="ns4:Function" minOccurs="0"/>
                <xsd:element ref="ns4:PRAType" minOccurs="0"/>
                <xsd:element ref="ns4:PRADate1" minOccurs="0"/>
                <xsd:element ref="ns4:PRADate2" minOccurs="0"/>
                <xsd:element ref="ns4:PRADate3" minOccurs="0"/>
                <xsd:element ref="ns4:PRADateDisposal" minOccurs="0"/>
                <xsd:element ref="ns4:PRADateTrigger" minOccurs="0"/>
                <xsd:element ref="ns4:PRAText1" minOccurs="0"/>
                <xsd:element ref="ns4:PRAText2" minOccurs="0"/>
                <xsd:element ref="ns4:PRAText3" minOccurs="0"/>
                <xsd:element ref="ns4:PRAText4" minOccurs="0"/>
                <xsd:element ref="ns4:PRAText5" minOccurs="0"/>
                <xsd:element ref="ns4:AggregationStatus" minOccurs="0"/>
                <xsd:element ref="ns4:Project" minOccurs="0"/>
                <xsd:element ref="ns4:Activity" minOccurs="0"/>
                <xsd:element ref="ns5:AggregationNarrative" minOccurs="0"/>
                <xsd:element ref="ns6:Channel" minOccurs="0"/>
                <xsd:element ref="ns6:Team" minOccurs="0"/>
                <xsd:element ref="ns6:Level2" minOccurs="0"/>
                <xsd:element ref="ns6:Level3" minOccurs="0"/>
                <xsd:element ref="ns6:Year" minOccurs="0"/>
                <xsd:element ref="ns7:MediaServiceMetadata" minOccurs="0"/>
                <xsd:element ref="ns7:MediaServiceFastMetadata" minOccurs="0"/>
                <xsd:element ref="ns7:MediaServiceAutoKeyPoints" minOccurs="0"/>
                <xsd:element ref="ns7:MediaServiceKeyPoints" minOccurs="0"/>
                <xsd:element ref="ns8:ServiceRequestNumber" minOccurs="0"/>
                <xsd:element ref="ns8:InternalOnly" minOccurs="0"/>
                <xsd:element ref="ns9:Address" minOccurs="0"/>
                <xsd:element ref="ns9:ApplicationNo" minOccurs="0"/>
                <xsd:element ref="ns8:EDDataID" minOccurs="0"/>
                <xsd:element ref="ns8:EDLevel1" minOccurs="0"/>
                <xsd:element ref="ns8:EDLevel2" minOccurs="0"/>
                <xsd:element ref="ns8:EDLevel3" minOccurs="0"/>
                <xsd:element ref="ns8:EDLevel4" minOccurs="0"/>
                <xsd:element ref="ns8:EDLevel5" minOccurs="0"/>
                <xsd:element ref="ns8:LegacyMetadata" minOccurs="0"/>
                <xsd:element ref="ns9:ValuationNo" minOccurs="0"/>
                <xsd:element ref="ns9:Town" minOccurs="0"/>
                <xsd:element ref="ns8:RMClassification" minOccurs="0"/>
                <xsd:element ref="ns7:ha80e58b661148dca405113aa96b77ab" minOccurs="0"/>
                <xsd:element ref="ns11:TaxCatchAll" minOccurs="0"/>
                <xsd:element ref="ns8:RelatedValuationNumbers" minOccurs="0"/>
                <xsd:element ref="ns7:MediaServiceDateTaken" minOccurs="0"/>
                <xsd:element ref="ns7:MediaLengthInSeconds" minOccurs="0"/>
                <xsd:element ref="ns7:MediaServiceAutoTags" minOccurs="0"/>
                <xsd:element ref="ns11:SharedWithUsers" minOccurs="0"/>
                <xsd:element ref="ns11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fb055-6eb4-45a1-bc20-bf2ac0d420da" elementFormDefault="qualified">
    <xsd:import namespace="http://schemas.microsoft.com/office/2006/documentManagement/types"/>
    <xsd:import namespace="http://schemas.microsoft.com/office/infopath/2007/PartnerControls"/>
    <xsd:element name="KeyWords" ma:index="8" nillable="true" ma:displayName="Key Words" ma:internalName="KeyWords" ma:readOnly="false">
      <xsd:simpleType>
        <xsd:restriction base="dms:Note">
          <xsd:maxLength value="255"/>
        </xsd:restriction>
      </xsd:simpleType>
    </xsd:element>
    <xsd:element name="SecurityClassification" ma:index="12" nillable="true" ma:displayName="Security Classification" ma:format="Dropdown" ma:hidden="true" ma:internalName="SecurityClassification" ma:readOnly="false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1fc5f-b325-4eee-aff1-f819b799bcaf" elementFormDefault="qualified">
    <xsd:import namespace="http://schemas.microsoft.com/office/2006/documentManagement/types"/>
    <xsd:import namespace="http://schemas.microsoft.com/office/infopath/2007/PartnerControls"/>
    <xsd:element name="Comments" ma:index="9" nillable="true" ma:displayName="Comments" ma:internalName="Comme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c820c-e7e2-444d-97ee-45f2b3485c1d" elementFormDefault="qualified">
    <xsd:import namespace="http://schemas.microsoft.com/office/2006/documentManagement/types"/>
    <xsd:import namespace="http://schemas.microsoft.com/office/infopath/2007/PartnerControls"/>
    <xsd:element name="DocumentType" ma:index="10" nillable="true" ma:displayName="Document Type" ma:format="Dropdown" ma:hidden="true" ma:internalName="DocumentType" ma:readOnly="fals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Narrative" ma:index="11" nillable="true" ma:displayName="Narrative" ma:hidden="true" ma:internalName="Narrative" ma:readOnly="false">
      <xsd:simpleType>
        <xsd:restriction base="dms:Note"/>
      </xsd:simpleType>
    </xsd:element>
    <xsd:element name="Subactivity" ma:index="13" nillable="true" ma:displayName="Subactivity" ma:default="NA" ma:hidden="true" ma:internalName="Subactivity" ma:readOnly="false">
      <xsd:simpleType>
        <xsd:restriction base="dms:Text">
          <xsd:maxLength value="255"/>
        </xsd:restriction>
      </xsd:simpleType>
    </xsd:element>
    <xsd:element name="Case" ma:index="14" nillable="true" ma:displayName="Triennium" ma:default="NA" ma:hidden="true" ma:internalName="Case" ma:readOnly="false">
      <xsd:simpleType>
        <xsd:restriction base="dms:Text">
          <xsd:maxLength value="255"/>
        </xsd:restriction>
      </xsd:simpleType>
    </xsd:element>
    <xsd:element name="RelatedPeople" ma:index="15" nillable="true" ma:displayName="Related People" ma:hidden="true" ma:list="UserInfo" ma:SharePointGroup="0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yName" ma:index="16" nillable="true" ma:displayName="Workshop or Briefing" ma:default="NA" ma:hidden="true" ma:internalName="CategoryName" ma:readOnly="false">
      <xsd:simpleType>
        <xsd:restriction base="dms:Text">
          <xsd:maxLength value="255"/>
        </xsd:restriction>
      </xsd:simpleType>
    </xsd:element>
    <xsd:element name="CategoryValue" ma:index="17" nillable="true" ma:displayName="Category 2" ma:default="NA" ma:hidden="true" ma:internalName="CategoryValue" ma:readOnly="false">
      <xsd:simpleType>
        <xsd:restriction base="dms:Text">
          <xsd:maxLength value="255"/>
        </xsd:restriction>
      </xsd:simpleType>
    </xsd:element>
    <xsd:element name="BusinessValue" ma:index="18" nillable="true" ma:displayName="Business Value" ma:hidden="true" ma:internalName="BusinessValue" ma:readOnly="false">
      <xsd:simpleType>
        <xsd:restriction base="dms:Text">
          <xsd:maxLength value="255"/>
        </xsd:restriction>
      </xsd:simpleType>
    </xsd:element>
    <xsd:element name="FunctionGroup" ma:index="19" nillable="true" ma:displayName="Function Group" ma:default="Governance" ma:hidden="true" ma:internalName="FunctionGroup" ma:readOnly="false">
      <xsd:simpleType>
        <xsd:restriction base="dms:Text">
          <xsd:maxLength value="255"/>
        </xsd:restriction>
      </xsd:simpleType>
    </xsd:element>
    <xsd:element name="Function" ma:index="20" nillable="true" ma:displayName="Function" ma:default="Democracy Services" ma:hidden="true" ma:internalName="Function" ma:readOnly="false">
      <xsd:simpleType>
        <xsd:restriction base="dms:Text">
          <xsd:maxLength value="255"/>
        </xsd:restriction>
      </xsd:simpleType>
    </xsd:element>
    <xsd:element name="PRAType" ma:index="21" nillable="true" ma:displayName="PRA Type" ma:default="Doc" ma:hidden="true" ma:internalName="PRAType" ma:readOnly="false">
      <xsd:simpleType>
        <xsd:restriction base="dms:Text">
          <xsd:maxLength value="255"/>
        </xsd:restriction>
      </xsd:simpleType>
    </xsd:element>
    <xsd:element name="PRADate1" ma:index="22" nillable="true" ma:displayName="PRA Date 1" ma:format="DateOnly" ma:hidden="true" ma:internalName="PRADate1" ma:readOnly="false">
      <xsd:simpleType>
        <xsd:restriction base="dms:DateTime"/>
      </xsd:simpleType>
    </xsd:element>
    <xsd:element name="PRADate2" ma:index="23" nillable="true" ma:displayName="PRA Date 2" ma:format="DateOnly" ma:hidden="true" ma:internalName="PRADate2" ma:readOnly="false">
      <xsd:simpleType>
        <xsd:restriction base="dms:DateTime"/>
      </xsd:simpleType>
    </xsd:element>
    <xsd:element name="PRADate3" ma:index="24" nillable="true" ma:displayName="PRA Date 3" ma:format="DateOnly" ma:hidden="true" ma:internalName="PRADate3" ma:readOnly="false">
      <xsd:simpleType>
        <xsd:restriction base="dms:DateTime"/>
      </xsd:simpleType>
    </xsd:element>
    <xsd:element name="PRADateDisposal" ma:index="25" nillable="true" ma:displayName="PRA Date Disposal" ma:format="DateOnly" ma:hidden="true" ma:internalName="PRADateDisposal" ma:readOnly="false">
      <xsd:simpleType>
        <xsd:restriction base="dms:DateTime"/>
      </xsd:simpleType>
    </xsd:element>
    <xsd:element name="PRADateTrigger" ma:index="26" nillable="true" ma:displayName="PRA Date Trigger" ma:format="DateOnly" ma:hidden="true" ma:internalName="PRADateTrigger" ma:readOnly="false">
      <xsd:simpleType>
        <xsd:restriction base="dms:DateTime"/>
      </xsd:simpleType>
    </xsd:element>
    <xsd:element name="PRAText1" ma:index="27" nillable="true" ma:displayName="PRA Text 1" ma:hidden="true" ma:internalName="PRAText1" ma:readOnly="false">
      <xsd:simpleType>
        <xsd:restriction base="dms:Text">
          <xsd:maxLength value="255"/>
        </xsd:restriction>
      </xsd:simpleType>
    </xsd:element>
    <xsd:element name="PRAText2" ma:index="28" nillable="true" ma:displayName="PRA Text 2" ma:hidden="true" ma:internalName="PRAText2" ma:readOnly="false">
      <xsd:simpleType>
        <xsd:restriction base="dms:Text">
          <xsd:maxLength value="255"/>
        </xsd:restriction>
      </xsd:simpleType>
    </xsd:element>
    <xsd:element name="PRAText3" ma:index="29" nillable="true" ma:displayName="PRA Text 3" ma:hidden="true" ma:internalName="PRAText3" ma:readOnly="false">
      <xsd:simpleType>
        <xsd:restriction base="dms:Text">
          <xsd:maxLength value="255"/>
        </xsd:restriction>
      </xsd:simpleType>
    </xsd:element>
    <xsd:element name="PRAText4" ma:index="30" nillable="true" ma:displayName="PRA Text 4" ma:hidden="true" ma:internalName="PRAText4" ma:readOnly="false">
      <xsd:simpleType>
        <xsd:restriction base="dms:Text">
          <xsd:maxLength value="255"/>
        </xsd:restriction>
      </xsd:simpleType>
    </xsd:element>
    <xsd:element name="PRAText5" ma:index="31" nillable="true" ma:displayName="PRA Text 5" ma:hidden="true" ma:internalName="PRAText5" ma:readOnly="false">
      <xsd:simpleType>
        <xsd:restriction base="dms:Text">
          <xsd:maxLength value="255"/>
        </xsd:restriction>
      </xsd:simpleType>
    </xsd:element>
    <xsd:element name="AggregationStatus" ma:index="32" nillable="true" ma:displayName="Aggregation Status" ma:default="Normal" ma:format="Dropdown" ma:hidden="true" ma:internalName="AggregationStatus" ma:readOnly="false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Project" ma:index="33" nillable="true" ma:displayName="Project" ma:default="NA" ma:hidden="true" ma:internalName="Project" ma:readOnly="false">
      <xsd:simpleType>
        <xsd:restriction base="dms:Text">
          <xsd:maxLength value="255"/>
        </xsd:restriction>
      </xsd:simpleType>
    </xsd:element>
    <xsd:element name="Activity" ma:index="34" nillable="true" ma:displayName="Activity" ma:default="Workshops and Briefings" ma:hidden="true" ma:internalName="Activity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c79e5-42ce-4aa0-ac78-b6418001f0d2" elementFormDefault="qualified">
    <xsd:import namespace="http://schemas.microsoft.com/office/2006/documentManagement/types"/>
    <xsd:import namespace="http://schemas.microsoft.com/office/infopath/2007/PartnerControls"/>
    <xsd:element name="AggregationNarrative" ma:index="35" nillable="true" ma:displayName="Aggregation Narrative" ma:hidden="true" ma:internalName="AggregationNarrativ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a514c-9034-4fa3-897a-8352025b26ed" elementFormDefault="qualified">
    <xsd:import namespace="http://schemas.microsoft.com/office/2006/documentManagement/types"/>
    <xsd:import namespace="http://schemas.microsoft.com/office/infopath/2007/PartnerControls"/>
    <xsd:element name="Channel" ma:index="36" nillable="true" ma:displayName="Channel" ma:default="NA" ma:hidden="true" ma:internalName="Channel" ma:readOnly="false">
      <xsd:simpleType>
        <xsd:restriction base="dms:Text">
          <xsd:maxLength value="255"/>
        </xsd:restriction>
      </xsd:simpleType>
    </xsd:element>
    <xsd:element name="Team" ma:index="37" nillable="true" ma:displayName="Team" ma:default="" ma:hidden="true" ma:internalName="Team" ma:readOnly="false">
      <xsd:simpleType>
        <xsd:restriction base="dms:Text">
          <xsd:maxLength value="255"/>
        </xsd:restriction>
      </xsd:simpleType>
    </xsd:element>
    <xsd:element name="Level2" ma:index="38" nillable="true" ma:displayName="Level2" ma:hidden="true" ma:internalName="Level2" ma:readOnly="false">
      <xsd:simpleType>
        <xsd:restriction base="dms:Text">
          <xsd:maxLength value="255"/>
        </xsd:restriction>
      </xsd:simpleType>
    </xsd:element>
    <xsd:element name="Level3" ma:index="39" nillable="true" ma:displayName="Level3" ma:hidden="true" ma:internalName="Level3" ma:readOnly="false">
      <xsd:simpleType>
        <xsd:restriction base="dms:Text">
          <xsd:maxLength value="255"/>
        </xsd:restriction>
      </xsd:simpleType>
    </xsd:element>
    <xsd:element name="Year" ma:index="40" nillable="true" ma:displayName="Year" ma:hidden="true" ma:internalName="Year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25d95-18bd-45b6-9c70-adc1adf533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ha80e58b661148dca405113aa96b77ab" ma:index="60" nillable="true" ma:taxonomy="true" ma:internalName="ha80e58b661148dca405113aa96b77ab" ma:taxonomyFieldName="Property" ma:displayName="Property" ma:default="" ma:fieldId="{1a80e58b-6611-48dc-a405-113aa96b77ab}" ma:taxonomyMulti="true" ma:sspId="c1a1cba4-1f74-403f-95b2-fb9a3922aed4" ma:termSetId="80814647-8934-43ec-b455-d065f174c44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DateTaken" ma:index="6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64" nillable="true" ma:displayName="Length (seconds)" ma:internalName="MediaLengthInSeconds" ma:readOnly="true">
      <xsd:simpleType>
        <xsd:restriction base="dms:Unknown"/>
      </xsd:simpleType>
    </xsd:element>
    <xsd:element name="MediaServiceAutoTags" ma:index="65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bcd593-d4c7-4359-a33f-8fe16413171d" elementFormDefault="qualified">
    <xsd:import namespace="http://schemas.microsoft.com/office/2006/documentManagement/types"/>
    <xsd:import namespace="http://schemas.microsoft.com/office/infopath/2007/PartnerControls"/>
    <xsd:element name="ServiceRequestNumber" ma:index="45" nillable="true" ma:displayName="Service Request Number" ma:internalName="ServiceRequestNumber">
      <xsd:simpleType>
        <xsd:restriction base="dms:Text">
          <xsd:maxLength value="255"/>
        </xsd:restriction>
      </xsd:simpleType>
    </xsd:element>
    <xsd:element name="InternalOnly" ma:index="46" nillable="true" ma:displayName="Internal Only" ma:default="0" ma:hidden="true" ma:internalName="InternalOnly" ma:readOnly="false">
      <xsd:simpleType>
        <xsd:restriction base="dms:Boolean"/>
      </xsd:simpleType>
    </xsd:element>
    <xsd:element name="EDDataID" ma:index="49" nillable="true" ma:displayName="EDDataID" ma:hidden="true" ma:indexed="true" ma:internalName="EDDataID" ma:readOnly="false">
      <xsd:simpleType>
        <xsd:restriction base="dms:Text">
          <xsd:maxLength value="255"/>
        </xsd:restriction>
      </xsd:simpleType>
    </xsd:element>
    <xsd:element name="EDLevel1" ma:index="50" nillable="true" ma:displayName="EDLevel1" ma:hidden="true" ma:internalName="EDLevel1" ma:readOnly="false">
      <xsd:simpleType>
        <xsd:restriction base="dms:Text">
          <xsd:maxLength value="255"/>
        </xsd:restriction>
      </xsd:simpleType>
    </xsd:element>
    <xsd:element name="EDLevel2" ma:index="51" nillable="true" ma:displayName="EDLevel2" ma:hidden="true" ma:internalName="EDLevel2" ma:readOnly="false">
      <xsd:simpleType>
        <xsd:restriction base="dms:Text">
          <xsd:maxLength value="255"/>
        </xsd:restriction>
      </xsd:simpleType>
    </xsd:element>
    <xsd:element name="EDLevel3" ma:index="52" nillable="true" ma:displayName="EDLevel3" ma:hidden="true" ma:internalName="EDLevel3" ma:readOnly="false">
      <xsd:simpleType>
        <xsd:restriction base="dms:Text">
          <xsd:maxLength value="255"/>
        </xsd:restriction>
      </xsd:simpleType>
    </xsd:element>
    <xsd:element name="EDLevel4" ma:index="53" nillable="true" ma:displayName="EDLevel4" ma:hidden="true" ma:internalName="EDLevel4" ma:readOnly="false">
      <xsd:simpleType>
        <xsd:restriction base="dms:Text">
          <xsd:maxLength value="255"/>
        </xsd:restriction>
      </xsd:simpleType>
    </xsd:element>
    <xsd:element name="EDLevel5" ma:index="54" nillable="true" ma:displayName="EDLevel5" ma:hidden="true" ma:internalName="EDLevel5" ma:readOnly="false">
      <xsd:simpleType>
        <xsd:restriction base="dms:Text">
          <xsd:maxLength value="255"/>
        </xsd:restriction>
      </xsd:simpleType>
    </xsd:element>
    <xsd:element name="LegacyMetadata" ma:index="55" nillable="true" ma:displayName="Legacy Metadata" ma:hidden="true" ma:internalName="LegacyMetadata" ma:readOnly="false">
      <xsd:simpleType>
        <xsd:restriction base="dms:Note"/>
      </xsd:simpleType>
    </xsd:element>
    <xsd:element name="RMClassification" ma:index="58" nillable="true" ma:displayName="RM Classification" ma:hidden="true" ma:internalName="RMClassification" ma:readOnly="false">
      <xsd:simpleType>
        <xsd:restriction base="dms:Text">
          <xsd:maxLength value="255"/>
        </xsd:restriction>
      </xsd:simpleType>
    </xsd:element>
    <xsd:element name="RelatedValuationNumbers" ma:index="62" nillable="true" ma:displayName="Related Valuation Numbers" ma:hidden="true" ma:internalName="RelatedValuationNumbers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d205ad-2945-4b0f-982a-48f644879018" elementFormDefault="qualified">
    <xsd:import namespace="http://schemas.microsoft.com/office/2006/documentManagement/types"/>
    <xsd:import namespace="http://schemas.microsoft.com/office/infopath/2007/PartnerControls"/>
    <xsd:element name="Address" ma:index="47" nillable="true" ma:displayName="Address" ma:hidden="true" ma:internalName="Address" ma:readOnly="false">
      <xsd:simpleType>
        <xsd:restriction base="dms:Text">
          <xsd:maxLength value="255"/>
        </xsd:restriction>
      </xsd:simpleType>
    </xsd:element>
    <xsd:element name="ApplicationNo" ma:index="48" nillable="true" ma:displayName="Application Number" ma:hidden="true" ma:internalName="ApplicationNo" ma:readOnly="false">
      <xsd:simpleType>
        <xsd:restriction base="dms:Text">
          <xsd:maxLength value="255"/>
        </xsd:restriction>
      </xsd:simpleType>
    </xsd:element>
    <xsd:element name="ValuationNo" ma:index="56" nillable="true" ma:displayName="Valuation Number" ma:hidden="true" ma:internalName="ValuationNo" ma:readOnly="false">
      <xsd:simpleType>
        <xsd:restriction base="dms:Text">
          <xsd:maxLength value="255"/>
        </xsd:restriction>
      </xsd:simpleType>
    </xsd:element>
    <xsd:element name="Town" ma:index="57" nillable="true" ma:displayName="Town" ma:hidden="true" ma:internalName="Tow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1fdc19-f15d-467a-966c-d71857fcddc8" elementFormDefault="qualified">
    <xsd:import namespace="http://schemas.microsoft.com/office/2006/documentManagement/types"/>
    <xsd:import namespace="http://schemas.microsoft.com/office/infopath/2007/PartnerControls"/>
    <xsd:element name="TaxCatchAll" ma:index="61" nillable="true" ma:displayName="Taxonomy Catch All Column" ma:hidden="true" ma:list="{e89d48b2-0a44-4a50-ad65-c5df644ed51d}" ma:internalName="TaxCatchAll" ma:showField="CatchAllData" ma:web="381fdc19-f15d-467a-966c-d71857fcdd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6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6B6A86-1F6D-4236-997B-F75DDC038CB6}">
  <ds:schemaRefs>
    <ds:schemaRef ds:uri="http://schemas.microsoft.com/office/infopath/2007/PartnerControls"/>
    <ds:schemaRef ds:uri="5bd205ad-2945-4b0f-982a-48f644879018"/>
    <ds:schemaRef ds:uri="http://schemas.openxmlformats.org/package/2006/metadata/core-properties"/>
    <ds:schemaRef ds:uri="381fdc19-f15d-467a-966c-d71857fcddc8"/>
    <ds:schemaRef ds:uri="http://purl.org/dc/dcmitype/"/>
    <ds:schemaRef ds:uri="4f9c820c-e7e2-444d-97ee-45f2b3485c1d"/>
    <ds:schemaRef ds:uri="725c79e5-42ce-4aa0-ac78-b6418001f0d2"/>
    <ds:schemaRef ds:uri="http://purl.org/dc/elements/1.1/"/>
    <ds:schemaRef ds:uri="0ef6d66e-5f85-434a-b4b1-4cf2ca774163"/>
    <ds:schemaRef ds:uri="http://schemas.microsoft.com/office/2006/documentManagement/types"/>
    <ds:schemaRef ds:uri="http://schemas.microsoft.com/office/2006/metadata/properties"/>
    <ds:schemaRef ds:uri="55bcd593-d4c7-4359-a33f-8fe16413171d"/>
    <ds:schemaRef ds:uri="http://www.w3.org/XML/1998/namespace"/>
    <ds:schemaRef ds:uri="44f1fc5f-b325-4eee-aff1-f819b799bcaf"/>
    <ds:schemaRef ds:uri="15ffb055-6eb4-45a1-bc20-bf2ac0d420da"/>
    <ds:schemaRef ds:uri="http://purl.org/dc/terms/"/>
    <ds:schemaRef ds:uri="c91a514c-9034-4fa3-897a-8352025b26ed"/>
  </ds:schemaRefs>
</ds:datastoreItem>
</file>

<file path=customXml/itemProps2.xml><?xml version="1.0" encoding="utf-8"?>
<ds:datastoreItem xmlns:ds="http://schemas.openxmlformats.org/officeDocument/2006/customXml" ds:itemID="{FA4E6B51-C10D-448B-80A1-2B2A7486F4E2}"/>
</file>

<file path=customXml/itemProps3.xml><?xml version="1.0" encoding="utf-8"?>
<ds:datastoreItem xmlns:ds="http://schemas.openxmlformats.org/officeDocument/2006/customXml" ds:itemID="{696D9941-C3F9-4ECE-8762-3870545517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</TotalTime>
  <Words>1066</Words>
  <Application>Microsoft Office PowerPoint</Application>
  <PresentationFormat>On-screen Show (4:3)</PresentationFormat>
  <Paragraphs>155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Default Design</vt:lpstr>
      <vt:lpstr>PowerPoint Presentation</vt:lpstr>
      <vt:lpstr>What is a Code of Conduct</vt:lpstr>
      <vt:lpstr>LGNZ 2022 model</vt:lpstr>
      <vt:lpstr>New model vs existing Code of Conduct </vt:lpstr>
      <vt:lpstr>PowerPoint Presentation</vt:lpstr>
      <vt:lpstr>PowerPoint Presentation</vt:lpstr>
      <vt:lpstr>Members’ Commitments</vt:lpstr>
      <vt:lpstr>Te Tiriti o Waitangi</vt:lpstr>
      <vt:lpstr>Behaviours</vt:lpstr>
      <vt:lpstr>Principles for Managing Complaints</vt:lpstr>
      <vt:lpstr>Complaints Procedure </vt:lpstr>
      <vt:lpstr>Complaints Procedure </vt:lpstr>
      <vt:lpstr>Investigator Recommendations</vt:lpstr>
      <vt:lpstr>Next Steps</vt:lpstr>
    </vt:vector>
  </TitlesOfParts>
  <Company>Kapiti Coast District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template.pptx</dc:title>
  <dc:creator>paulah</dc:creator>
  <cp:lastModifiedBy>Jessica Mackman</cp:lastModifiedBy>
  <cp:revision>18</cp:revision>
  <dcterms:created xsi:type="dcterms:W3CDTF">2014-03-05T00:43:34Z</dcterms:created>
  <dcterms:modified xsi:type="dcterms:W3CDTF">2023-05-29T07:30:07Z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0x010100613BE3ABDED8124982C4B766C402AA69009FF015456F6FF54092B98AE3A971D80E</vt:lpwstr>
  </property>
  <property fmtid="{D5CDD505-2E9C-101B-9397-08002B2CF9AE}" pid="3" name="MediaServiceImageTags">
    <vt:lpwstr/>
  </property>
  <property fmtid="{D5CDD505-2E9C-101B-9397-08002B2CF9AE}" pid="4" name="Property">
    <vt:lpwstr/>
  </property>
</Properties>
</file>