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1" r:id="rId6"/>
    <p:sldId id="269" r:id="rId7"/>
    <p:sldId id="270" r:id="rId8"/>
    <p:sldId id="265" r:id="rId9"/>
    <p:sldId id="262" r:id="rId10"/>
    <p:sldId id="268" r:id="rId11"/>
    <p:sldId id="271" r:id="rId12"/>
    <p:sldId id="264" r:id="rId13"/>
    <p:sldId id="267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AFFF21-7FA7-4B45-B096-EB08E7F55FF7}" v="2543" dt="2025-02-11T21:00:57.773"/>
    <p1510:client id="{62F3E87A-DF01-41D4-B354-4F462D47F331}" v="41" dt="2025-02-11T21:18:01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2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kcdcnz.sharepoint.com/sites/CarbonEnergyMgmt/CarbonReduceAuditing/Annual%20Toitu%20Inventory%20and%20Audit/Carbon%20Reduce%202023-24/Emissions%20Inventory%20Report/Inventory_2324_Kapiti%20Coast%20District%20Council_CR_Org_4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cdcnz.sharepoint.com/sites/CarbonEnergyMgmt/CarbonReduceAuditing/Annual%20Toitu%20Inventory%20and%20Audit/Carbon%20Reduce%202023-24/Emissions%20Inventory%20Report/Carbon%20Reduce%20CHARTS%20for%20reporting%20on%20targets%202023-24%20MTN%20edi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cdcnz.sharepoint.com/sites/CarbonEnergyMgmt/CarbonReduceAuditing/Annual%20Toitu%20Inventory%20and%20Audit/Carbon%20Reduce%202023-24/Emissions%20Inventory%20Report/Carbon%20Reduce%20CHARTS%20for%20reporting%20on%20targets%202023-24%20MTN%20edi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effectLst/>
                <a:latin typeface="+mn-lt"/>
                <a:ea typeface="+mn-ea"/>
                <a:cs typeface="+mn-cs"/>
              </a:defRPr>
            </a:pPr>
            <a:r>
              <a:rPr lang="en-NZ"/>
              <a:t>Total emissions (tCO2e) by business unit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'Emissions by business unit'!$B$1</c:f>
              <c:strCache>
                <c:ptCount val="1"/>
                <c:pt idx="0">
                  <c:v>2023/2024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D3AB-44D3-8432-E648610D9B5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D3AB-44D3-8432-E648610D9B55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D3AB-44D3-8432-E648610D9B5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3AB-44D3-8432-E648610D9B55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5-D3AB-44D3-8432-E648610D9B55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6-D3AB-44D3-8432-E648610D9B55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D3AB-44D3-8432-E648610D9B55}"/>
              </c:ext>
            </c:extLst>
          </c:dPt>
          <c:cat>
            <c:strRef>
              <c:f>'Emissions by business unit'!$A$2:$A$8</c:f>
              <c:strCache>
                <c:ptCount val="7"/>
                <c:pt idx="0">
                  <c:v>Water and Wastewater Treatment</c:v>
                </c:pt>
                <c:pt idx="1">
                  <c:v>Aquatic Facilities</c:v>
                </c:pt>
                <c:pt idx="2">
                  <c:v>Operations</c:v>
                </c:pt>
                <c:pt idx="3">
                  <c:v>Leisure and Open Space</c:v>
                </c:pt>
                <c:pt idx="4">
                  <c:v>General Council</c:v>
                </c:pt>
                <c:pt idx="5">
                  <c:v>Property</c:v>
                </c:pt>
                <c:pt idx="6">
                  <c:v>Access and Transport</c:v>
                </c:pt>
              </c:strCache>
            </c:strRef>
          </c:cat>
          <c:val>
            <c:numRef>
              <c:f>'Emissions by business unit'!$B$2:$B$8</c:f>
              <c:numCache>
                <c:formatCode>#,##0.00</c:formatCode>
                <c:ptCount val="7"/>
                <c:pt idx="0">
                  <c:v>2180.8968486317053</c:v>
                </c:pt>
                <c:pt idx="1">
                  <c:v>667.23968668922601</c:v>
                </c:pt>
                <c:pt idx="2">
                  <c:v>270.20233417883497</c:v>
                </c:pt>
                <c:pt idx="3">
                  <c:v>113.96769215648835</c:v>
                </c:pt>
                <c:pt idx="4">
                  <c:v>100.83172602778899</c:v>
                </c:pt>
                <c:pt idx="5">
                  <c:v>90.702258235374813</c:v>
                </c:pt>
                <c:pt idx="6">
                  <c:v>67.020777624350799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B-44D3-8432-E648610D9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"/>
        <c:axId val="2"/>
      </c:barChart>
      <c:catAx>
        <c:axId val="1"/>
        <c:scaling>
          <c:orientation val="minMax"/>
        </c:scaling>
        <c:delete val="0"/>
        <c:axPos val="b"/>
        <c:numFmt formatCode="General" sourceLinked="1"/>
        <c:majorTickMark val="cross"/>
        <c:minorTickMark val="cross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800" kern="1200"/>
            </a:pPr>
            <a:endParaRPr lang="en-US"/>
          </a:p>
        </c:txPr>
        <c:crossAx val="2"/>
        <c:crosses val="autoZero"/>
        <c:auto val="1"/>
        <c:lblAlgn val="ctr"/>
        <c:lblOffset val="100"/>
        <c:noMultiLvlLbl val="1"/>
      </c:catAx>
      <c:valAx>
        <c:axId val="2"/>
        <c:scaling>
          <c:orientation val="minMax"/>
        </c:scaling>
        <c:delete val="0"/>
        <c:axPos val="l"/>
        <c:majorGridlines/>
        <c:numFmt formatCode="#,##0.00" sourceLinked="1"/>
        <c:majorTickMark val="cross"/>
        <c:minorTickMark val="cross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800" kern="1200"/>
            </a:pPr>
            <a:endParaRPr lang="en-US"/>
          </a:p>
        </c:txPr>
        <c:crossAx val="1"/>
        <c:crosses val="autoZero"/>
        <c:crossBetween val="between"/>
        <c:minorUnit val="0"/>
      </c:valAx>
    </c:plotArea>
    <c:plotVisOnly val="1"/>
    <c:dispBlanksAs val="zero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 b="1"/>
              <a:t>Category 1-6</a:t>
            </a:r>
            <a:r>
              <a:rPr lang="en-NZ" b="1" baseline="0"/>
              <a:t> emissions reduction</a:t>
            </a:r>
            <a:r>
              <a:rPr lang="en-NZ" b="1"/>
              <a:t> against 2009/10</a:t>
            </a:r>
            <a:r>
              <a:rPr lang="en-NZ" b="1" baseline="0"/>
              <a:t> baseline</a:t>
            </a:r>
            <a:r>
              <a:rPr lang="en-NZ" b="1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000719623913934E-2"/>
          <c:y val="9.6714452111313715E-2"/>
          <c:w val="0.89098836190977593"/>
          <c:h val="0.74142538339878594"/>
        </c:manualLayout>
      </c:layout>
      <c:lineChart>
        <c:grouping val="standard"/>
        <c:varyColors val="0"/>
        <c:ser>
          <c:idx val="0"/>
          <c:order val="0"/>
          <c:tx>
            <c:strRef>
              <c:f>'[Carbon Reduce CHARTS for reporting on targets 2023-24 MTN edits.xlsx] By division (excl WW process)'!$A$23</c:f>
              <c:strCache>
                <c:ptCount val="1"/>
                <c:pt idx="0">
                  <c:v>% change (excl ww)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lg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36A-4FD9-80BA-D7CFBE9B3233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36A-4FD9-80BA-D7CFBE9B3233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36A-4FD9-80BA-D7CFBE9B3233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36A-4FD9-80BA-D7CFBE9B3233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636A-4FD9-80BA-D7CFBE9B3233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36A-4FD9-80BA-D7CFBE9B3233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636A-4FD9-80BA-D7CFBE9B3233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636A-4FD9-80BA-D7CFBE9B3233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636A-4FD9-80BA-D7CFBE9B3233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636A-4FD9-80BA-D7CFBE9B3233}"/>
              </c:ext>
            </c:extLst>
          </c:dPt>
          <c:cat>
            <c:strRef>
              <c:f>'[Carbon Reduce CHARTS for reporting on targets 2023-24 MTN edits.xlsx]By division (incl WW process)'!$C$26:$P$26</c:f>
              <c:strCache>
                <c:ptCount val="14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  <c:pt idx="12">
                  <c:v>2022/23</c:v>
                </c:pt>
                <c:pt idx="13">
                  <c:v>2023/24</c:v>
                </c:pt>
              </c:strCache>
            </c:strRef>
          </c:cat>
          <c:val>
            <c:numRef>
              <c:f>'[Carbon Reduce CHARTS for reporting on targets 2023-24 MTN edits.xlsx] By division (excl WW process)'!$C$23:$P$23</c:f>
              <c:numCache>
                <c:formatCode>0.0%</c:formatCode>
                <c:ptCount val="14"/>
                <c:pt idx="0">
                  <c:v>0.113</c:v>
                </c:pt>
                <c:pt idx="1">
                  <c:v>0.25800000000000001</c:v>
                </c:pt>
                <c:pt idx="2">
                  <c:v>0.47099999999999997</c:v>
                </c:pt>
                <c:pt idx="3">
                  <c:v>0.48399999999999999</c:v>
                </c:pt>
                <c:pt idx="4">
                  <c:v>0.43099999999999999</c:v>
                </c:pt>
                <c:pt idx="5">
                  <c:v>0.56599999999999995</c:v>
                </c:pt>
                <c:pt idx="6">
                  <c:v>0.751</c:v>
                </c:pt>
                <c:pt idx="7">
                  <c:v>0.75900000000000001</c:v>
                </c:pt>
                <c:pt idx="8">
                  <c:v>0.77</c:v>
                </c:pt>
                <c:pt idx="9">
                  <c:v>0.77800000000000002</c:v>
                </c:pt>
                <c:pt idx="10">
                  <c:v>0.752</c:v>
                </c:pt>
                <c:pt idx="11">
                  <c:v>0.77100000000000002</c:v>
                </c:pt>
                <c:pt idx="12">
                  <c:v>0.81517879348179045</c:v>
                </c:pt>
                <c:pt idx="13">
                  <c:v>0.82847955092221326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636A-4FD9-80BA-D7CFBE9B3233}"/>
            </c:ext>
          </c:extLst>
        </c:ser>
        <c:ser>
          <c:idx val="1"/>
          <c:order val="1"/>
          <c:tx>
            <c:strRef>
              <c:f>'[Carbon Reduce CHARTS for reporting on targets 2023-24 MTN edits.xlsx] By division (excl WW process)'!$A$24</c:f>
              <c:strCache>
                <c:ptCount val="1"/>
                <c:pt idx="0">
                  <c:v>Target for 2021/22</c:v>
                </c:pt>
              </c:strCache>
            </c:strRef>
          </c:tx>
          <c:spPr>
            <a:ln w="28575" cap="rnd">
              <a:solidFill>
                <a:srgbClr val="FF99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'[Carbon Reduce CHARTS for reporting on targets 2023-24 MTN edits.xlsx]By division (incl WW process)'!$C$26:$P$26</c:f>
              <c:strCache>
                <c:ptCount val="14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  <c:pt idx="12">
                  <c:v>2022/23</c:v>
                </c:pt>
                <c:pt idx="13">
                  <c:v>2023/24</c:v>
                </c:pt>
              </c:strCache>
            </c:strRef>
          </c:cat>
          <c:val>
            <c:numRef>
              <c:f>'[Carbon Reduce CHARTS for reporting on targets 2023-24 MTN edits.xlsx] By division (excl WW process)'!$C$24:$P$24</c:f>
              <c:numCache>
                <c:formatCode>0%</c:formatCode>
                <c:ptCount val="14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636A-4FD9-80BA-D7CFBE9B3233}"/>
            </c:ext>
          </c:extLst>
        </c:ser>
        <c:ser>
          <c:idx val="2"/>
          <c:order val="2"/>
          <c:tx>
            <c:strRef>
              <c:f>'[Carbon Reduce CHARTS for reporting on targets 2023-24 MTN edits.xlsx]By division (incl WW process)'!$A$18</c:f>
              <c:strCache>
                <c:ptCount val="1"/>
                <c:pt idx="0">
                  <c:v>% reduction (incl ww)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'[Carbon Reduce CHARTS for reporting on targets 2023-24 MTN edits.xlsx]By division (incl WW process)'!$C$26:$P$26</c:f>
              <c:strCache>
                <c:ptCount val="14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  <c:pt idx="12">
                  <c:v>2022/23</c:v>
                </c:pt>
                <c:pt idx="13">
                  <c:v>2023/24</c:v>
                </c:pt>
              </c:strCache>
            </c:strRef>
          </c:cat>
          <c:val>
            <c:numRef>
              <c:f>'[Carbon Reduce CHARTS for reporting on targets 2023-24 MTN edits.xlsx]By division (incl WW process)'!$C$18:$P$18</c:f>
              <c:numCache>
                <c:formatCode>0.00%</c:formatCode>
                <c:ptCount val="14"/>
                <c:pt idx="0">
                  <c:v>5.8139534883720929E-2</c:v>
                </c:pt>
                <c:pt idx="1">
                  <c:v>8.6848436246992788E-2</c:v>
                </c:pt>
                <c:pt idx="2">
                  <c:v>0.30088211708099438</c:v>
                </c:pt>
                <c:pt idx="3">
                  <c:v>0.31347233360064153</c:v>
                </c:pt>
                <c:pt idx="4">
                  <c:v>0.26022453889334402</c:v>
                </c:pt>
                <c:pt idx="5">
                  <c:v>0.39647153167602245</c:v>
                </c:pt>
                <c:pt idx="6">
                  <c:v>0.58139534883720934</c:v>
                </c:pt>
                <c:pt idx="7">
                  <c:v>0.58901363271852447</c:v>
                </c:pt>
                <c:pt idx="8">
                  <c:v>0.600850040096231</c:v>
                </c:pt>
                <c:pt idx="9">
                  <c:v>0.60882518043303935</c:v>
                </c:pt>
                <c:pt idx="10">
                  <c:v>0.62023555678265041</c:v>
                </c:pt>
                <c:pt idx="11">
                  <c:v>0.6406174819566961</c:v>
                </c:pt>
                <c:pt idx="12">
                  <c:v>0.68425176862212722</c:v>
                </c:pt>
                <c:pt idx="13">
                  <c:v>0.72007123287668096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636A-4FD9-80BA-D7CFBE9B3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663072"/>
        <c:axId val="488853064"/>
      </c:lineChart>
      <c:catAx>
        <c:axId val="429663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NZ" b="1"/>
                  <a:t>Financial</a:t>
                </a:r>
                <a:r>
                  <a:rPr lang="en-NZ" b="1" baseline="0"/>
                  <a:t> year</a:t>
                </a:r>
                <a:endParaRPr lang="en-NZ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853064"/>
        <c:crosses val="autoZero"/>
        <c:auto val="1"/>
        <c:lblAlgn val="ctr"/>
        <c:lblOffset val="100"/>
        <c:noMultiLvlLbl val="0"/>
      </c:catAx>
      <c:valAx>
        <c:axId val="48885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NZ" b="1" baseline="0"/>
                  <a:t>Percent reduction</a:t>
                </a:r>
                <a:endParaRPr lang="en-NZ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66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170269151819604"/>
          <c:y val="0.94305125035506387"/>
          <c:w val="0.65570299846253777"/>
          <c:h val="4.8352763045650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/>
              <a:t>CO2 equivalent emissions (tonnes)  </a:t>
            </a:r>
            <a:br>
              <a:rPr lang="en-NZ"/>
            </a:br>
            <a:r>
              <a:rPr lang="en-NZ"/>
              <a:t>and percentage reduction in emissions from baseline year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division (incl WW process)'!$A$16</c:f>
              <c:strCache>
                <c:ptCount val="1"/>
                <c:pt idx="0">
                  <c:v>Gross emissions (incl WW)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division (incl WW process)'!$B$13:$P$13</c:f>
              <c:strCache>
                <c:ptCount val="15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2014/15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2017/18</c:v>
                </c:pt>
                <c:pt idx="9">
                  <c:v>2018/19</c:v>
                </c:pt>
                <c:pt idx="10">
                  <c:v>2019/20</c:v>
                </c:pt>
                <c:pt idx="11">
                  <c:v>2020/21</c:v>
                </c:pt>
                <c:pt idx="12">
                  <c:v>2021/22</c:v>
                </c:pt>
                <c:pt idx="13">
                  <c:v>2022/23</c:v>
                </c:pt>
                <c:pt idx="14">
                  <c:v>2023/24</c:v>
                </c:pt>
              </c:strCache>
            </c:strRef>
          </c:cat>
          <c:val>
            <c:numRef>
              <c:f>'By division (incl WW process)'!$B$16:$P$16</c:f>
              <c:numCache>
                <c:formatCode>0</c:formatCode>
                <c:ptCount val="15"/>
                <c:pt idx="0">
                  <c:v>14578</c:v>
                </c:pt>
                <c:pt idx="1">
                  <c:v>13195</c:v>
                </c:pt>
                <c:pt idx="2">
                  <c:v>11387</c:v>
                </c:pt>
                <c:pt idx="3">
                  <c:v>8718</c:v>
                </c:pt>
                <c:pt idx="4">
                  <c:v>8561</c:v>
                </c:pt>
                <c:pt idx="5">
                  <c:v>9225</c:v>
                </c:pt>
                <c:pt idx="6">
                  <c:v>7526</c:v>
                </c:pt>
                <c:pt idx="7">
                  <c:v>5220</c:v>
                </c:pt>
                <c:pt idx="8">
                  <c:v>5125</c:v>
                </c:pt>
                <c:pt idx="9">
                  <c:v>4977.3999999999996</c:v>
                </c:pt>
                <c:pt idx="10">
                  <c:v>4877.95</c:v>
                </c:pt>
                <c:pt idx="11">
                  <c:v>4735.6626069203494</c:v>
                </c:pt>
                <c:pt idx="12">
                  <c:v>4481.5</c:v>
                </c:pt>
                <c:pt idx="13">
                  <c:v>3937.3804452820737</c:v>
                </c:pt>
                <c:pt idx="14">
                  <c:v>3490.7117260277887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81-4ED8-BA45-6F8E4B0E1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-27"/>
        <c:axId val="680146216"/>
        <c:axId val="680152120"/>
      </c:barChart>
      <c:lineChart>
        <c:grouping val="standard"/>
        <c:varyColors val="0"/>
        <c:ser>
          <c:idx val="1"/>
          <c:order val="1"/>
          <c:tx>
            <c:strRef>
              <c:f>'By division (incl WW process)'!$A$17</c:f>
              <c:strCache>
                <c:ptCount val="1"/>
                <c:pt idx="0">
                  <c:v>Percentage reduction against 2009/10 baseline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'By division (incl WW process)'!$B$13:$P$13</c:f>
              <c:strCache>
                <c:ptCount val="15"/>
                <c:pt idx="0">
                  <c:v>2009/10</c:v>
                </c:pt>
                <c:pt idx="1">
                  <c:v>2010/11</c:v>
                </c:pt>
                <c:pt idx="2">
                  <c:v>2011/12</c:v>
                </c:pt>
                <c:pt idx="3">
                  <c:v>2012/13</c:v>
                </c:pt>
                <c:pt idx="4">
                  <c:v>2013/14</c:v>
                </c:pt>
                <c:pt idx="5">
                  <c:v>2014/15</c:v>
                </c:pt>
                <c:pt idx="6">
                  <c:v>2015/16</c:v>
                </c:pt>
                <c:pt idx="7">
                  <c:v>2016/17</c:v>
                </c:pt>
                <c:pt idx="8">
                  <c:v>2017/18</c:v>
                </c:pt>
                <c:pt idx="9">
                  <c:v>2018/19</c:v>
                </c:pt>
                <c:pt idx="10">
                  <c:v>2019/20</c:v>
                </c:pt>
                <c:pt idx="11">
                  <c:v>2020/21</c:v>
                </c:pt>
                <c:pt idx="12">
                  <c:v>2021/22</c:v>
                </c:pt>
                <c:pt idx="13">
                  <c:v>2022/23</c:v>
                </c:pt>
                <c:pt idx="14">
                  <c:v>2023/24</c:v>
                </c:pt>
              </c:strCache>
            </c:strRef>
          </c:cat>
          <c:val>
            <c:numRef>
              <c:f>'By division (incl WW process)'!$B$17:$P$17</c:f>
              <c:numCache>
                <c:formatCode>0.0%</c:formatCode>
                <c:ptCount val="15"/>
                <c:pt idx="1">
                  <c:v>5.8139534883720929E-2</c:v>
                </c:pt>
                <c:pt idx="2">
                  <c:v>-8.6848436246992788E-2</c:v>
                </c:pt>
                <c:pt idx="3">
                  <c:v>-0.30088211708099438</c:v>
                </c:pt>
                <c:pt idx="4">
                  <c:v>-0.31347233360064153</c:v>
                </c:pt>
                <c:pt idx="5">
                  <c:v>-0.26022453889334402</c:v>
                </c:pt>
                <c:pt idx="6">
                  <c:v>-0.39647153167602245</c:v>
                </c:pt>
                <c:pt idx="7">
                  <c:v>-0.58139534883720934</c:v>
                </c:pt>
                <c:pt idx="8">
                  <c:v>-0.58901363271852447</c:v>
                </c:pt>
                <c:pt idx="9">
                  <c:v>-0.600850040096231</c:v>
                </c:pt>
                <c:pt idx="10">
                  <c:v>-0.60882518043303935</c:v>
                </c:pt>
                <c:pt idx="11">
                  <c:v>-0.62023555678265041</c:v>
                </c:pt>
                <c:pt idx="12">
                  <c:v>-0.6406174819566961</c:v>
                </c:pt>
                <c:pt idx="13">
                  <c:v>-0.68425176862212722</c:v>
                </c:pt>
                <c:pt idx="14">
                  <c:v>-0.72007123287668096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81-4ED8-BA45-6F8E4B0E1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0159664"/>
        <c:axId val="680160648"/>
      </c:lineChart>
      <c:catAx>
        <c:axId val="68014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152120"/>
        <c:crosses val="autoZero"/>
        <c:auto val="1"/>
        <c:lblAlgn val="ctr"/>
        <c:lblOffset val="100"/>
        <c:noMultiLvlLbl val="0"/>
      </c:catAx>
      <c:valAx>
        <c:axId val="6801521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146216"/>
        <c:crosses val="autoZero"/>
        <c:crossBetween val="between"/>
      </c:valAx>
      <c:valAx>
        <c:axId val="680160648"/>
        <c:scaling>
          <c:orientation val="minMax"/>
          <c:min val="-0.8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159664"/>
        <c:crosses val="max"/>
        <c:crossBetween val="between"/>
      </c:valAx>
      <c:catAx>
        <c:axId val="6801596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80160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0BCF14-1FBA-427F-9F9F-902A8674B3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2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9A0061-DC62-4C59-9289-E057678B79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309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33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46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7485ED-C9EF-75BB-1021-FF8933BD3A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6665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E2B5FE-D571-87FC-9129-8A499491B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4931E6-EA15-1DA8-2440-C215FFD727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03535-AB47-6EFF-8F67-FA4BC2CAD0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9929798-C89E-1364-3CB4-0B9CA86C2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0946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07E99B7-634B-9877-67D1-A4D158414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2920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91D96E-ADDF-45AF-9E9C-50C117EE96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1946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C8B4BCE-6CC9-5E3C-1C08-B51CCD3E4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6085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7879B-F433-B765-4068-3946F0341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F5AB1A-B145-BBA3-A88D-81F0C3F20C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9933A-221B-8897-61E1-F13E8270FC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2E7A4B0-18A7-B9C5-B011-B30125BF3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1520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E6C9B91-FD45-CCB8-3F0C-4113F02E3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330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A0061-DC62-4C59-9289-E057678B790A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7E05747-1CE4-505A-4A22-D7967216C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109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000">
                <a:solidFill>
                  <a:srgbClr val="007DC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7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41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41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36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5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12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78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29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75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7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45225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pic>
        <p:nvPicPr>
          <p:cNvPr id="1033" name="Picture 9" descr="Corporate PPT foot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5446713"/>
            <a:ext cx="9142413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Council’s GHG emissions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9884" y="2852936"/>
            <a:ext cx="6841058" cy="1752600"/>
          </a:xfrm>
        </p:spPr>
        <p:txBody>
          <a:bodyPr/>
          <a:lstStyle/>
          <a:p>
            <a:r>
              <a:rPr lang="en-GB"/>
              <a:t>Interim results from 23/24FY greenhouse gas (GHG) inventory audit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FBA0D-53AB-9580-F12E-A3AF5C5C9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65555-1622-B4F3-CEE0-B9132844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9DB5-AC71-7E9C-34B1-35F28DFE6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284233"/>
          </a:xfrm>
        </p:spPr>
        <p:txBody>
          <a:bodyPr/>
          <a:lstStyle/>
          <a:p>
            <a:r>
              <a:rPr lang="en-US"/>
              <a:t>We will notify you if the interim results are different to the final verified results. </a:t>
            </a:r>
          </a:p>
          <a:p>
            <a:r>
              <a:rPr lang="en-US"/>
              <a:t>We will continue to work with asset managers to pursue opportunities to reduce emissions.</a:t>
            </a:r>
          </a:p>
          <a:p>
            <a:r>
              <a:rPr lang="en-US"/>
              <a:t>We will continue to develop targets for category 3 to 6 emissions for introduction by the end of 2025. </a:t>
            </a:r>
          </a:p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318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A9D43-92B2-C375-E791-6CC9F977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Key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EDB0-6CC0-E75E-445E-9E68AE688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NZ" sz="2400"/>
              <a:t>For the 23/24FY Councils emissions were 3,489tCO2-e (excluding staff commuting). </a:t>
            </a:r>
          </a:p>
          <a:p>
            <a:r>
              <a:rPr lang="en-NZ" sz="2400"/>
              <a:t>This is a </a:t>
            </a:r>
            <a:r>
              <a:rPr lang="en-NZ" sz="2400" b="1"/>
              <a:t>reduction of -11.3% </a:t>
            </a:r>
            <a:r>
              <a:rPr lang="en-NZ" sz="2400"/>
              <a:t>(-446tCO2-e) compared to the 22/23FY. </a:t>
            </a:r>
          </a:p>
          <a:p>
            <a:r>
              <a:rPr lang="en-NZ" sz="2400">
                <a:ea typeface="+mn-ea"/>
                <a:cs typeface="+mn-cs"/>
              </a:rPr>
              <a:t>The reduction is primarily due to improvements to wastewater processing and sustained lower emissions from electricity. </a:t>
            </a:r>
            <a:endParaRPr lang="en-NZ" sz="2400"/>
          </a:p>
          <a:p>
            <a:r>
              <a:rPr lang="en-NZ" sz="2400"/>
              <a:t>The latest GHG inventory report included two new sources of emissions: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sz="2400"/>
              <a:t>43tCO2-e produced by wood pellet cartage, and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sz="2400"/>
              <a:t>371tCO2-e from staff commuting.* </a:t>
            </a:r>
          </a:p>
        </p:txBody>
      </p:sp>
    </p:spTree>
    <p:extLst>
      <p:ext uri="{BB962C8B-B14F-4D97-AF65-F5344CB8AC3E}">
        <p14:creationId xmlns:p14="http://schemas.microsoft.com/office/powerpoint/2010/main" val="92566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6408A-9F32-35D9-011D-88EF5255F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7636-D6DF-2538-79FB-4D62A59B3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/>
              <a:t>Emissions by BU</a:t>
            </a:r>
            <a:endParaRPr lang="en-NZ"/>
          </a:p>
        </p:txBody>
      </p:sp>
      <p:graphicFrame>
        <p:nvGraphicFramePr>
          <p:cNvPr id="5" name="chart">
            <a:extLst>
              <a:ext uri="{FF2B5EF4-FFF2-40B4-BE49-F238E27FC236}">
                <a16:creationId xmlns:a16="http://schemas.microsoft.com/office/drawing/2014/main" id="{00000000-0008-0000-0E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32713"/>
              </p:ext>
            </p:extLst>
          </p:nvPr>
        </p:nvGraphicFramePr>
        <p:xfrm>
          <a:off x="1233487" y="1417638"/>
          <a:ext cx="667702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171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7DC8A-7549-5668-0F55-2E9907A85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Emissions reductions/ increases</a:t>
            </a:r>
            <a:endParaRPr lang="en-NZ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93526457-439F-C1BC-52DD-DF093F22F2B5}"/>
              </a:ext>
            </a:extLst>
          </p:cNvPr>
          <p:cNvSpPr/>
          <p:nvPr/>
        </p:nvSpPr>
        <p:spPr>
          <a:xfrm>
            <a:off x="381894" y="2239962"/>
            <a:ext cx="447945" cy="3220974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C9468DB6-C3D5-4D34-40AC-303048EF62AC}"/>
              </a:ext>
            </a:extLst>
          </p:cNvPr>
          <p:cNvSpPr/>
          <p:nvPr/>
        </p:nvSpPr>
        <p:spPr>
          <a:xfrm rot="10800000">
            <a:off x="8353054" y="2239962"/>
            <a:ext cx="476251" cy="3220974"/>
          </a:xfrm>
          <a:prstGeom prst="down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E8682769-AE97-F112-35B6-4EECCCC980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197961"/>
              </p:ext>
            </p:extLst>
          </p:nvPr>
        </p:nvGraphicFramePr>
        <p:xfrm>
          <a:off x="243840" y="1600200"/>
          <a:ext cx="86928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2896">
                  <a:extLst>
                    <a:ext uri="{9D8B030D-6E8A-4147-A177-3AD203B41FA5}">
                      <a16:colId xmlns:a16="http://schemas.microsoft.com/office/drawing/2014/main" val="4027531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Total gross emissions reduced by 11.3%</a:t>
                      </a:r>
                      <a:endParaRPr lang="en-NZ" sz="240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63885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5EEA1F9-AEA1-DF5A-2FA7-9C69C02E7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625655"/>
              </p:ext>
            </p:extLst>
          </p:nvPr>
        </p:nvGraphicFramePr>
        <p:xfrm>
          <a:off x="1030276" y="2239962"/>
          <a:ext cx="3434080" cy="336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28798159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86915107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3004593637"/>
                    </a:ext>
                  </a:extLst>
                </a:gridCol>
              </a:tblGrid>
              <a:tr h="317303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Source</a:t>
                      </a:r>
                      <a:endParaRPr lang="en-NZ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%</a:t>
                      </a:r>
                      <a:endParaRPr lang="en-NZ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tCO2-e</a:t>
                      </a:r>
                      <a:endParaRPr lang="en-NZ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8338386"/>
                  </a:ext>
                </a:extLst>
              </a:tr>
              <a:tr h="555281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Refrigerant 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-80%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-149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028237"/>
                  </a:ext>
                </a:extLst>
              </a:tr>
              <a:tr h="555281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Sludge to landfill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-60%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-231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3840033"/>
                  </a:ext>
                </a:extLst>
              </a:tr>
              <a:tr h="555281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Air travel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-43%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-8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0463995"/>
                  </a:ext>
                </a:extLst>
              </a:tr>
              <a:tr h="317303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Wastewater processing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-16.7%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-271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0511384"/>
                  </a:ext>
                </a:extLst>
              </a:tr>
              <a:tr h="604647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Petrol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-3.7%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-3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477537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CB3CA34-71D4-CE0F-CC62-66F70184A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743060"/>
              </p:ext>
            </p:extLst>
          </p:nvPr>
        </p:nvGraphicFramePr>
        <p:xfrm>
          <a:off x="4532278" y="2239962"/>
          <a:ext cx="3581446" cy="337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929">
                  <a:extLst>
                    <a:ext uri="{9D8B030D-6E8A-4147-A177-3AD203B41FA5}">
                      <a16:colId xmlns:a16="http://schemas.microsoft.com/office/drawing/2014/main" val="2287981598"/>
                    </a:ext>
                  </a:extLst>
                </a:gridCol>
                <a:gridCol w="1033109">
                  <a:extLst>
                    <a:ext uri="{9D8B030D-6E8A-4147-A177-3AD203B41FA5}">
                      <a16:colId xmlns:a16="http://schemas.microsoft.com/office/drawing/2014/main" val="786915107"/>
                    </a:ext>
                  </a:extLst>
                </a:gridCol>
                <a:gridCol w="1038408">
                  <a:extLst>
                    <a:ext uri="{9D8B030D-6E8A-4147-A177-3AD203B41FA5}">
                      <a16:colId xmlns:a16="http://schemas.microsoft.com/office/drawing/2014/main" val="3004593637"/>
                    </a:ext>
                  </a:extLst>
                </a:gridCol>
              </a:tblGrid>
              <a:tr h="362273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Source</a:t>
                      </a:r>
                      <a:endParaRPr lang="en-NZ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%</a:t>
                      </a:r>
                      <a:endParaRPr lang="en-NZ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tCO2-e</a:t>
                      </a:r>
                      <a:endParaRPr lang="en-NZ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338386"/>
                  </a:ext>
                </a:extLst>
              </a:tr>
              <a:tr h="541506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Fertiliser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+188%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+8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150762"/>
                  </a:ext>
                </a:extLst>
              </a:tr>
              <a:tr h="541506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Electricity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+23%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+144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28237"/>
                  </a:ext>
                </a:extLst>
              </a:tr>
              <a:tr h="640933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Natural gas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+10%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+41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66549"/>
                  </a:ext>
                </a:extLst>
              </a:tr>
              <a:tr h="640933"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Diesel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+2%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ptos" panose="020B0004020202020204" pitchFamily="34" charset="0"/>
                        </a:rPr>
                        <a:t>+10</a:t>
                      </a:r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511384"/>
                  </a:ext>
                </a:extLst>
              </a:tr>
              <a:tr h="633978">
                <a:tc>
                  <a:txBody>
                    <a:bodyPr/>
                    <a:lstStyle/>
                    <a:p>
                      <a:r>
                        <a:rPr lang="en-NZ">
                          <a:latin typeface="Aptos" panose="020B0004020202020204" pitchFamily="34" charset="0"/>
                        </a:rPr>
                        <a:t>Wood pellet freight (NEW)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>
                          <a:latin typeface="Aptos" panose="020B0004020202020204" pitchFamily="34" charset="0"/>
                        </a:rPr>
                        <a:t>+43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266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782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5E70-F5AF-D3C5-4D9A-D7F0E4E6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Targets</a:t>
            </a:r>
            <a:endParaRPr lang="en-NZ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804F209-441B-163D-7DFE-DBC6B6D89F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8623822"/>
              </p:ext>
            </p:extLst>
          </p:nvPr>
        </p:nvGraphicFramePr>
        <p:xfrm>
          <a:off x="457200" y="1600200"/>
          <a:ext cx="7859216" cy="286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608">
                  <a:extLst>
                    <a:ext uri="{9D8B030D-6E8A-4147-A177-3AD203B41FA5}">
                      <a16:colId xmlns:a16="http://schemas.microsoft.com/office/drawing/2014/main" val="1877949268"/>
                    </a:ext>
                  </a:extLst>
                </a:gridCol>
                <a:gridCol w="3929608">
                  <a:extLst>
                    <a:ext uri="{9D8B030D-6E8A-4147-A177-3AD203B41FA5}">
                      <a16:colId xmlns:a16="http://schemas.microsoft.com/office/drawing/2014/main" val="1942733274"/>
                    </a:ext>
                  </a:extLst>
                </a:gridCol>
              </a:tblGrid>
              <a:tr h="356047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en-NZ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23/4FY Performance</a:t>
                      </a:r>
                      <a:endParaRPr lang="en-NZ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846400"/>
                  </a:ext>
                </a:extLst>
              </a:tr>
              <a:tr h="1040705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Reduce emissions by 80% compared to 2009/10, by 2022</a:t>
                      </a:r>
                      <a:endParaRPr lang="en-NZ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82.8% (excluding wastewater)</a:t>
                      </a:r>
                    </a:p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72% (including wastewater)</a:t>
                      </a:r>
                      <a:endParaRPr lang="en-NZ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297215"/>
                  </a:ext>
                </a:extLst>
              </a:tr>
              <a:tr h="1040705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Further reduce Category 1 and 2 emissions by 15.5% (compared to 2022) by 2032</a:t>
                      </a:r>
                      <a:endParaRPr lang="en-NZ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24.7%*</a:t>
                      </a:r>
                    </a:p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Council officers will work with Toitū to determine whether we must update this target.</a:t>
                      </a:r>
                      <a:endParaRPr lang="en-NZ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60443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75B2E3D-4EBD-457F-B5B2-A0FABB7AF286}"/>
              </a:ext>
            </a:extLst>
          </p:cNvPr>
          <p:cNvSpPr txBox="1"/>
          <p:nvPr/>
        </p:nvSpPr>
        <p:spPr>
          <a:xfrm>
            <a:off x="683568" y="515719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*This is highly dependent on emissions reductions from wastewater treatment and electricity compared to the 2022 baseline.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787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046E-083C-7CCE-7219-66491007C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/>
              <a:t>Progress against target</a:t>
            </a:r>
            <a:endParaRPr lang="en-NZ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73B98EA-D58E-40AA-A454-6B1A2577D6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24559"/>
              </p:ext>
            </p:extLst>
          </p:nvPr>
        </p:nvGraphicFramePr>
        <p:xfrm>
          <a:off x="539552" y="1417638"/>
          <a:ext cx="7992888" cy="4459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081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9788E-4F55-FD77-4FBB-1A23E740F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ED01A-6138-0DF9-526F-0C78FCD41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/>
              <a:t>Progress over time</a:t>
            </a:r>
            <a:endParaRPr lang="en-NZ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0001240-E602-4CDE-BA79-D050ACB3BB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532992"/>
              </p:ext>
            </p:extLst>
          </p:nvPr>
        </p:nvGraphicFramePr>
        <p:xfrm>
          <a:off x="1538288" y="1556792"/>
          <a:ext cx="6067424" cy="4352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579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95499-7F4C-395B-8CDD-8E88F8A6F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Update on Category 3-6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70D8-6E45-33E1-0047-6D98A800D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3916363"/>
          </a:xfrm>
        </p:spPr>
        <p:txBody>
          <a:bodyPr/>
          <a:lstStyle/>
          <a:p>
            <a:r>
              <a:rPr lang="en-NZ"/>
              <a:t>Staff commuting and wood pellet freight are new sources of Category 3-6 emissions.</a:t>
            </a:r>
          </a:p>
          <a:p>
            <a:r>
              <a:rPr lang="en-NZ"/>
              <a:t>Based on value, Council’s supplier based emissions for 23/24FY are 11,851tCO2-e which is more than double the 22/23FY.</a:t>
            </a:r>
          </a:p>
          <a:p>
            <a:r>
              <a:rPr lang="en-NZ"/>
              <a:t>Expanding monitoring and reporting of these emissions is a key work programme for the Climate Action team.</a:t>
            </a:r>
          </a:p>
        </p:txBody>
      </p:sp>
    </p:spTree>
    <p:extLst>
      <p:ext uri="{BB962C8B-B14F-4D97-AF65-F5344CB8AC3E}">
        <p14:creationId xmlns:p14="http://schemas.microsoft.com/office/powerpoint/2010/main" val="174404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1B76D-05B1-F8CE-477E-DABBB6F52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/>
              <a:t>Improving how we use energy</a:t>
            </a:r>
            <a:endParaRPr lang="en-NZ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6E9211F-8FF3-A590-008D-64D07F4CD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63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/>
              <a:t>A cross-Council group has been working with an energy specialist to identify opportunities to improve energy efficiency. </a:t>
            </a:r>
          </a:p>
          <a:p>
            <a:pPr>
              <a:lnSpc>
                <a:spcPct val="90000"/>
              </a:lnSpc>
            </a:pPr>
            <a:r>
              <a:rPr lang="en-US" sz="2700"/>
              <a:t>For example, there is an opportunity to reduce electricity consumption by ~18% saving $10,000 in electricity used by the Civic Building.</a:t>
            </a:r>
          </a:p>
          <a:p>
            <a:pPr>
              <a:lnSpc>
                <a:spcPct val="90000"/>
              </a:lnSpc>
            </a:pPr>
            <a:r>
              <a:rPr lang="en-US" sz="2700"/>
              <a:t>We are exploring other opportunities across Council assets and services. </a:t>
            </a:r>
            <a:endParaRPr lang="en-NZ" sz="2700"/>
          </a:p>
        </p:txBody>
      </p:sp>
    </p:spTree>
    <p:extLst>
      <p:ext uri="{BB962C8B-B14F-4D97-AF65-F5344CB8AC3E}">
        <p14:creationId xmlns:p14="http://schemas.microsoft.com/office/powerpoint/2010/main" val="3992296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32B93429FD5649A5CB4001832FD225" ma:contentTypeVersion="53" ma:contentTypeDescription="Create a new document." ma:contentTypeScope="" ma:versionID="2421adbc6d7722b3b57ef850ce0e470a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fd4b486e13fe77abc419cd5d0f8475d0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unctionGroup" minOccurs="0"/>
                <xsd:element ref="ns2:Function" minOccurs="0"/>
                <xsd:element ref="ns2:Activity" minOccurs="0"/>
                <xsd:element ref="ns2:Subactivity" minOccurs="0"/>
                <xsd:element ref="ns2:Case" minOccurs="0"/>
                <xsd:element ref="ns2:Project" minOccurs="0"/>
                <xsd:element ref="ns2:CategoryName" minOccurs="0"/>
                <xsd:element ref="ns2:CategoryValue" minOccurs="0"/>
                <xsd:element ref="ns2:BusinessValue" minOccurs="0"/>
                <xsd:element ref="ns2:Narrative" minOccurs="0"/>
                <xsd:element ref="ns2:RelatedPeople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To" minOccurs="0"/>
                <xsd:element ref="ns2:Sent" minOccurs="0"/>
                <xsd:element ref="ns2:OriginalSubject" minOccurs="0"/>
                <xsd:element ref="ns2:SecurityClassification" minOccurs="0"/>
                <xsd:element ref="ns2:KeyWords" minOccurs="0"/>
                <xsd:element ref="ns2:Received" minOccurs="0"/>
                <xsd:element ref="ns2:HarmonieUIHidden" minOccurs="0"/>
                <xsd:element ref="ns2:MailPreviewData" minOccurs="0"/>
                <xsd:element ref="ns2:AggregationNarrative" minOccurs="0"/>
                <xsd:element ref="ns2:Team" minOccurs="0"/>
                <xsd:element ref="ns2:Channel" minOccurs="0"/>
                <xsd:element ref="ns2:Level2" minOccurs="0"/>
                <xsd:element ref="ns2:Level3" minOccurs="0"/>
                <xsd:element ref="ns2:Year" minOccurs="0"/>
                <xsd:element ref="ns2:ILFrom" minOccurs="0"/>
                <xsd:element ref="ns2:Comments" minOccurs="0"/>
                <xsd:element ref="ns2:ServiceRequestNumber" minOccurs="0"/>
                <xsd:element ref="ns2:InternalOnly" minOccurs="0"/>
                <xsd:element ref="ns2:FilePath" minOccurs="0"/>
                <xsd:element ref="ns2:FolderPath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format="Dropdown" ma:internalName="DocumentTyp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FunctionGroup" ma:index="9" nillable="true" ma:displayName="Function Group" ma:default="Corporate Support" ma:internalName="FunctionGroup">
      <xsd:simpleType>
        <xsd:restriction base="dms:Text">
          <xsd:maxLength value="255"/>
        </xsd:restriction>
      </xsd:simpleType>
    </xsd:element>
    <xsd:element name="Function" ma:index="10" nillable="true" ma:displayName="Function" ma:default="Business Unit Management" ma:internalName="Function">
      <xsd:simpleType>
        <xsd:restriction base="dms:Text">
          <xsd:maxLength value="255"/>
        </xsd:restriction>
      </xsd:simpleType>
    </xsd:element>
    <xsd:element name="Activity" ma:index="11" nillable="true" ma:displayName="Activity" ma:default="NA" ma:internalName="Activity">
      <xsd:simpleType>
        <xsd:restriction base="dms:Text">
          <xsd:maxLength value="255"/>
        </xsd:restriction>
      </xsd:simpleType>
    </xsd:element>
    <xsd:element name="Subactivity" ma:index="12" nillable="true" ma:displayName="Subactivity" ma:default="NA" ma:internalName="Subactivity">
      <xsd:simpleType>
        <xsd:restriction base="dms:Text">
          <xsd:maxLength value="255"/>
        </xsd:restriction>
      </xsd:simpleType>
    </xsd:element>
    <xsd:element name="Case" ma:index="13" nillable="true" ma:displayName="Case" ma:default="NA" ma:internalName="Case">
      <xsd:simpleType>
        <xsd:restriction base="dms:Text">
          <xsd:maxLength value="255"/>
        </xsd:restriction>
      </xsd:simpleType>
    </xsd:element>
    <xsd:element name="Project" ma:index="14" nillable="true" ma:displayName="Project" ma:default="NA" ma:internalName="Project">
      <xsd:simpleType>
        <xsd:restriction base="dms:Text">
          <xsd:maxLength value="255"/>
        </xsd:restriction>
      </xsd:simpleType>
    </xsd:element>
    <xsd:element name="CategoryName" ma:index="15" nillable="true" ma:displayName="Category 1" ma:default="NA" ma:internalName="CategoryName">
      <xsd:simpleType>
        <xsd:restriction base="dms:Text">
          <xsd:maxLength value="255"/>
        </xsd:restriction>
      </xsd:simpleType>
    </xsd:element>
    <xsd:element name="CategoryValue" ma:index="16" nillable="true" ma:displayName="Category 2" ma:default="NA" ma:internalName="CategoryValue">
      <xsd:simpleType>
        <xsd:restriction base="dms:Text">
          <xsd:maxLength value="255"/>
        </xsd:restriction>
      </xsd:simpleType>
    </xsd:element>
    <xsd:element name="BusinessValue" ma:index="17" nillable="true" ma:displayName="Business Value" ma:internalName="BusinessValue">
      <xsd:simpleType>
        <xsd:restriction base="dms:Text">
          <xsd:maxLength value="255"/>
        </xsd:restriction>
      </xsd:simpleType>
    </xsd:element>
    <xsd:element name="Narrative" ma:index="18" nillable="true" ma:displayName="Narrative" ma:internalName="Narrative">
      <xsd:simpleType>
        <xsd:restriction base="dms:Note">
          <xsd:maxLength value="255"/>
        </xsd:restriction>
      </xsd:simpleType>
    </xsd:element>
    <xsd:element name="RelatedPeople" ma:index="19" nillable="true" ma:displayName="Related People" ma:list="UserInfo" ma:SharePointGroup="0" ma:internalName="RelatedPeopl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AType" ma:index="20" nillable="true" ma:displayName="PRA Type" ma:default="Doc" ma:internalName="PRAType">
      <xsd:simpleType>
        <xsd:restriction base="dms:Text">
          <xsd:maxLength value="255"/>
        </xsd:restriction>
      </xsd:simpleType>
    </xsd:element>
    <xsd:element name="PRADate1" ma:index="21" nillable="true" ma:displayName="PRA Date 1" ma:format="DateOnly" ma:internalName="PRADate1">
      <xsd:simpleType>
        <xsd:restriction base="dms:DateTime"/>
      </xsd:simpleType>
    </xsd:element>
    <xsd:element name="PRADate2" ma:index="22" nillable="true" ma:displayName="PRA Date 2" ma:format="DateOnly" ma:internalName="PRADate2">
      <xsd:simpleType>
        <xsd:restriction base="dms:DateTime"/>
      </xsd:simpleType>
    </xsd:element>
    <xsd:element name="PRADate3" ma:index="23" nillable="true" ma:displayName="PRA Date 3" ma:format="DateOnly" ma:internalName="PRADate3">
      <xsd:simpleType>
        <xsd:restriction base="dms:DateTime"/>
      </xsd:simpleType>
    </xsd:element>
    <xsd:element name="PRADateDisposal" ma:index="24" nillable="true" ma:displayName="PRA Date Disposal" ma:format="DateOnly" ma:internalName="PRADateDisposal">
      <xsd:simpleType>
        <xsd:restriction base="dms:DateTime"/>
      </xsd:simpleType>
    </xsd:element>
    <xsd:element name="PRADateTrigger" ma:index="25" nillable="true" ma:displayName="PRA Date Trigger" ma:format="DateOnly" ma:internalName="PRADateTrigger">
      <xsd:simpleType>
        <xsd:restriction base="dms:DateTime"/>
      </xsd:simpleType>
    </xsd:element>
    <xsd:element name="PRAText1" ma:index="26" nillable="true" ma:displayName="PRA Text 1" ma:internalName="PRAText1">
      <xsd:simpleType>
        <xsd:restriction base="dms:Text">
          <xsd:maxLength value="255"/>
        </xsd:restriction>
      </xsd:simpleType>
    </xsd:element>
    <xsd:element name="PRAText2" ma:index="27" nillable="true" ma:displayName="PRA Text 2" ma:internalName="PRAText2">
      <xsd:simpleType>
        <xsd:restriction base="dms:Text">
          <xsd:maxLength value="255"/>
        </xsd:restriction>
      </xsd:simpleType>
    </xsd:element>
    <xsd:element name="PRAText3" ma:index="28" nillable="true" ma:displayName="PRA Text 3" ma:internalName="PRAText3">
      <xsd:simpleType>
        <xsd:restriction base="dms:Text">
          <xsd:maxLength value="255"/>
        </xsd:restriction>
      </xsd:simpleType>
    </xsd:element>
    <xsd:element name="PRAText4" ma:index="29" nillable="true" ma:displayName="PRA Text 4" ma:internalName="PRAText4">
      <xsd:simpleType>
        <xsd:restriction base="dms:Text">
          <xsd:maxLength value="255"/>
        </xsd:restriction>
      </xsd:simpleType>
    </xsd:element>
    <xsd:element name="PRAText5" ma:index="30" nillable="true" ma:displayName="PRA Text 5" ma:internalName="PRAText5">
      <xsd:simpleType>
        <xsd:restriction base="dms:Text">
          <xsd:maxLength value="255"/>
        </xsd:restriction>
      </xsd:simpleType>
    </xsd:element>
    <xsd:element name="AggregationStatus" ma:index="31" nillable="true" ma:displayName="Aggregation Status" ma:default="Normal" ma:format="Dropdown" ma:internalName="AggregationStatus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To" ma:index="32" nillable="true" ma:displayName="To" ma:internalName="To">
      <xsd:simpleType>
        <xsd:restriction base="dms:Text">
          <xsd:maxLength value="255"/>
        </xsd:restriction>
      </xsd:simpleType>
    </xsd:element>
    <xsd:element name="Sent" ma:index="33" nillable="true" ma:displayName="Sent" ma:format="DateTime" ma:internalName="Sent">
      <xsd:simpleType>
        <xsd:restriction base="dms:DateTime"/>
      </xsd:simpleType>
    </xsd:element>
    <xsd:element name="OriginalSubject" ma:index="34" nillable="true" ma:displayName="Original Subject" ma:internalName="OriginalSubject">
      <xsd:simpleType>
        <xsd:restriction base="dms:Text">
          <xsd:maxLength value="255"/>
        </xsd:restriction>
      </xsd:simpleType>
    </xsd:element>
    <xsd:element name="SecurityClassification" ma:index="35" nillable="true" ma:displayName="Security Classification" ma:format="Dropdown" ma:internalName="SecurityClassification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KeyWords" ma:index="36" nillable="true" ma:displayName="Key Words" ma:internalName="KeyWords">
      <xsd:simpleType>
        <xsd:restriction base="dms:Note">
          <xsd:maxLength value="255"/>
        </xsd:restriction>
      </xsd:simpleType>
    </xsd:element>
    <xsd:element name="Received" ma:index="37" nillable="true" ma:displayName="Received" ma:format="DateOnly" ma:internalName="Received">
      <xsd:simpleType>
        <xsd:restriction base="dms:DateTime"/>
      </xsd:simpleType>
    </xsd:element>
    <xsd:element name="HarmonieUIHidden" ma:index="38" nillable="true" ma:displayName="HarmonieUIHidden" ma:internalName="HarmonieUIHidden">
      <xsd:simpleType>
        <xsd:restriction base="dms:Text">
          <xsd:maxLength value="255"/>
        </xsd:restriction>
      </xsd:simpleType>
    </xsd:element>
    <xsd:element name="MailPreviewData" ma:index="39" nillable="true" ma:displayName="MailPreviewData" ma:internalName="MailPreviewData">
      <xsd:simpleType>
        <xsd:restriction base="dms:Note"/>
      </xsd:simpleType>
    </xsd:element>
    <xsd:element name="AggregationNarrative" ma:index="40" nillable="true" ma:displayName="Aggregation Narrative" ma:internalName="AggregationNarrative">
      <xsd:simpleType>
        <xsd:restriction base="dms:Text">
          <xsd:maxLength value="255"/>
        </xsd:restriction>
      </xsd:simpleType>
    </xsd:element>
    <xsd:element name="Team" ma:index="41" nillable="true" ma:displayName="Team" ma:default="Democracy Services" ma:internalName="Team">
      <xsd:simpleType>
        <xsd:restriction base="dms:Text">
          <xsd:maxLength value="255"/>
        </xsd:restriction>
      </xsd:simpleType>
    </xsd:element>
    <xsd:element name="Channel" ma:index="42" nillable="true" ma:displayName="Channel" ma:default="NA" ma:internalName="Channel">
      <xsd:simpleType>
        <xsd:restriction base="dms:Text">
          <xsd:maxLength value="255"/>
        </xsd:restriction>
      </xsd:simpleType>
    </xsd:element>
    <xsd:element name="Level2" ma:index="44" nillable="true" ma:displayName="Level2" ma:internalName="Level2">
      <xsd:simpleType>
        <xsd:restriction base="dms:Text">
          <xsd:maxLength value="255"/>
        </xsd:restriction>
      </xsd:simpleType>
    </xsd:element>
    <xsd:element name="Level3" ma:index="45" nillable="true" ma:displayName="Level3" ma:internalName="Level3">
      <xsd:simpleType>
        <xsd:restriction base="dms:Text">
          <xsd:maxLength value="255"/>
        </xsd:restriction>
      </xsd:simpleType>
    </xsd:element>
    <xsd:element name="Year" ma:index="46" nillable="true" ma:displayName="Year" ma:internalName="Year">
      <xsd:simpleType>
        <xsd:restriction base="dms:Text">
          <xsd:maxLength value="255"/>
        </xsd:restriction>
      </xsd:simpleType>
    </xsd:element>
    <xsd:element name="ILFrom" ma:index="47" nillable="true" ma:displayName="From" ma:internalName="ILFrom">
      <xsd:simpleType>
        <xsd:restriction base="dms:Text">
          <xsd:maxLength value="255"/>
        </xsd:restriction>
      </xsd:simpleType>
    </xsd:element>
    <xsd:element name="Comments" ma:index="48" nillable="true" ma:displayName="Comments" ma:internalName="Comments">
      <xsd:simpleType>
        <xsd:restriction base="dms:Note">
          <xsd:maxLength value="255"/>
        </xsd:restriction>
      </xsd:simpleType>
    </xsd:element>
    <xsd:element name="ServiceRequestNumber" ma:index="49" nillable="true" ma:displayName="Service Request Number" ma:internalName="ServiceRequestNumber">
      <xsd:simpleType>
        <xsd:restriction base="dms:Text">
          <xsd:maxLength value="255"/>
        </xsd:restriction>
      </xsd:simpleType>
    </xsd:element>
    <xsd:element name="InternalOnly" ma:index="50" nillable="true" ma:displayName="Internal Only" ma:default="0" ma:internalName="InternalOnly">
      <xsd:simpleType>
        <xsd:restriction base="dms:Boolean"/>
      </xsd:simpleType>
    </xsd:element>
    <xsd:element name="FilePath" ma:index="51" nillable="true" ma:displayName="FilePath" ma:internalName="FilePath">
      <xsd:simpleType>
        <xsd:restriction base="dms:Text">
          <xsd:maxLength value="255"/>
        </xsd:restriction>
      </xsd:simpleType>
    </xsd:element>
    <xsd:element name="FolderPath" ma:index="52" nillable="true" ma:displayName="FolderPath" ma:internalName="FolderPath">
      <xsd:simpleType>
        <xsd:restriction base="dms:Text">
          <xsd:maxLength value="255"/>
        </xsd:restriction>
      </xsd:simpleType>
    </xsd:element>
    <xsd:element name="MediaServiceMetadata" ma:index="5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5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5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5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5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43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f37e0360-3b46-4e73-9940-567cdfdcdeea">Annual Toitu Inventory and Audit</Subactivity>
    <BusinessValue xmlns="f37e0360-3b46-4e73-9940-567cdfdcdeea" xsi:nil="true"/>
    <PRADateDisposal xmlns="f37e0360-3b46-4e73-9940-567cdfdcdeea" xsi:nil="true"/>
    <ServiceRequestNumber xmlns="f37e0360-3b46-4e73-9940-567cdfdcdeea" xsi:nil="true"/>
    <KeyWords xmlns="f37e0360-3b46-4e73-9940-567cdfdcdeea" xsi:nil="true"/>
    <SecurityClassification xmlns="f37e0360-3b46-4e73-9940-567cdfdcdeea" xsi:nil="true"/>
    <InternalOnly xmlns="f37e0360-3b46-4e73-9940-567cdfdcdeea">false</InternalOnly>
    <PRADate3 xmlns="f37e0360-3b46-4e73-9940-567cdfdcdeea" xsi:nil="true"/>
    <PRAText5 xmlns="f37e0360-3b46-4e73-9940-567cdfdcdeea" xsi:nil="true"/>
    <Level2 xmlns="f37e0360-3b46-4e73-9940-567cdfdcdeea" xsi:nil="true"/>
    <Activity xmlns="f37e0360-3b46-4e73-9940-567cdfdcdeea">Carbon Reduce Auditing</Activity>
    <AggregationStatus xmlns="f37e0360-3b46-4e73-9940-567cdfdcdeea">Normal</AggregationStatus>
    <Comments xmlns="f37e0360-3b46-4e73-9940-567cdfdcdeea" xsi:nil="true"/>
    <CategoryValue xmlns="f37e0360-3b46-4e73-9940-567cdfdcdeea">NA</CategoryValue>
    <PRADate2 xmlns="f37e0360-3b46-4e73-9940-567cdfdcdeea" xsi:nil="true"/>
    <Case xmlns="f37e0360-3b46-4e73-9940-567cdfdcdeea">NA</Case>
    <PRAText1 xmlns="f37e0360-3b46-4e73-9940-567cdfdcdeea" xsi:nil="true"/>
    <PRAText4 xmlns="f37e0360-3b46-4e73-9940-567cdfdcdeea" xsi:nil="true"/>
    <Level3 xmlns="f37e0360-3b46-4e73-9940-567cdfdcdeea" xsi:nil="true"/>
    <Team xmlns="f37e0360-3b46-4e73-9940-567cdfdcdeea" xsi:nil="true"/>
    <Project xmlns="f37e0360-3b46-4e73-9940-567cdfdcdeea">NA</Project>
    <FunctionGroup xmlns="f37e0360-3b46-4e73-9940-567cdfdcdeea">Sustainability</FunctionGroup>
    <Function xmlns="f37e0360-3b46-4e73-9940-567cdfdcdeea">Carbon and Energy Management</Function>
    <RelatedPeople xmlns="f37e0360-3b46-4e73-9940-567cdfdcdeea">
      <UserInfo>
        <DisplayName/>
        <AccountId xsi:nil="true"/>
        <AccountType/>
      </UserInfo>
    </RelatedPeople>
    <AggregationNarrative xmlns="f37e0360-3b46-4e73-9940-567cdfdcdeea" xsi:nil="true"/>
    <Channel xmlns="f37e0360-3b46-4e73-9940-567cdfdcdeea">NA</Channel>
    <PRAType xmlns="f37e0360-3b46-4e73-9940-567cdfdcdeea">Doc</PRAType>
    <PRADate1 xmlns="f37e0360-3b46-4e73-9940-567cdfdcdeea" xsi:nil="true"/>
    <DocumentType xmlns="f37e0360-3b46-4e73-9940-567cdfdcdeea" xsi:nil="true"/>
    <PRAText3 xmlns="f37e0360-3b46-4e73-9940-567cdfdcdeea" xsi:nil="true"/>
    <HarmonieUIHidden xmlns="f37e0360-3b46-4e73-9940-567cdfdcdeea" xsi:nil="true"/>
    <Year xmlns="f37e0360-3b46-4e73-9940-567cdfdcdeea" xsi:nil="true"/>
    <Narrative xmlns="f37e0360-3b46-4e73-9940-567cdfdcdeea" xsi:nil="true"/>
    <CategoryName xmlns="f37e0360-3b46-4e73-9940-567cdfdcdeea">Reports and briefings</CategoryName>
    <PRADateTrigger xmlns="f37e0360-3b46-4e73-9940-567cdfdcdeea" xsi:nil="true"/>
    <PRAText2 xmlns="f37e0360-3b46-4e73-9940-567cdfdcdeea" xsi:nil="true"/>
    <Received xmlns="f37e0360-3b46-4e73-9940-567cdfdcdeea" xsi:nil="true"/>
    <Sent xmlns="f37e0360-3b46-4e73-9940-567cdfdcdeea" xsi:nil="true"/>
    <ILFrom xmlns="f37e0360-3b46-4e73-9940-567cdfdcdeea" xsi:nil="true"/>
    <To xmlns="f37e0360-3b46-4e73-9940-567cdfdcdeea" xsi:nil="true"/>
    <MailPreviewData xmlns="f37e0360-3b46-4e73-9940-567cdfdcdeea" xsi:nil="true"/>
    <FilePath xmlns="f37e0360-3b46-4e73-9940-567cdfdcdeea" xsi:nil="true"/>
    <FolderPath xmlns="f37e0360-3b46-4e73-9940-567cdfdcdeea" xsi:nil="true"/>
    <OriginalSubject xmlns="f37e0360-3b46-4e73-9940-567cdfdcdeea" xsi:nil="true"/>
  </documentManagement>
</p:properties>
</file>

<file path=customXml/itemProps1.xml><?xml version="1.0" encoding="utf-8"?>
<ds:datastoreItem xmlns:ds="http://schemas.openxmlformats.org/officeDocument/2006/customXml" ds:itemID="{882339CD-BDED-4A9B-8D8B-82C4DB475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ABAB71-2408-4B7E-8D8C-FC381E81D4FA}"/>
</file>

<file path=customXml/itemProps3.xml><?xml version="1.0" encoding="utf-8"?>
<ds:datastoreItem xmlns:ds="http://schemas.openxmlformats.org/officeDocument/2006/customXml" ds:itemID="{6F45596D-F74A-46AD-83F3-CB6025CE8EDB}">
  <ds:schemaRefs>
    <ds:schemaRef ds:uri="7fe82fc8-f2c1-4125-ab61-26c1e56b0782"/>
    <ds:schemaRef ds:uri="4f9c820c-e7e2-444d-97ee-45f2b3485c1d"/>
    <ds:schemaRef ds:uri="http://purl.org/dc/elements/1.1/"/>
    <ds:schemaRef ds:uri="55bcd593-d4c7-4359-a33f-8fe16413171d"/>
    <ds:schemaRef ds:uri="http://schemas.openxmlformats.org/package/2006/metadata/core-properties"/>
    <ds:schemaRef ds:uri="95505881-4db0-45bf-93ff-e42b34762377"/>
    <ds:schemaRef ds:uri="http://purl.org/dc/dcmitype/"/>
    <ds:schemaRef ds:uri="15ffb055-6eb4-45a1-bc20-bf2ac0d420da"/>
    <ds:schemaRef ds:uri="44f1fc5f-b325-4eee-aff1-f819b799bcaf"/>
    <ds:schemaRef ds:uri="725c79e5-42ce-4aa0-ac78-b6418001f0d2"/>
    <ds:schemaRef ds:uri="http://schemas.microsoft.com/office/infopath/2007/PartnerControls"/>
    <ds:schemaRef ds:uri="http://purl.org/dc/terms/"/>
    <ds:schemaRef ds:uri="http://www.w3.org/XML/1998/namespace"/>
    <ds:schemaRef ds:uri="c91a514c-9034-4fa3-897a-8352025b26ed"/>
    <ds:schemaRef ds:uri="http://schemas.microsoft.com/office/2006/documentManagement/types"/>
    <ds:schemaRef ds:uri="http://schemas.microsoft.com/office/2006/metadata/properties"/>
    <ds:schemaRef ds:uri="5bd205ad-2945-4b0f-982a-48f64487901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KCDC PowerPoint Presentation - blank</Template>
  <TotalTime>0</TotalTime>
  <Words>473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Aptos</vt:lpstr>
      <vt:lpstr>Arial</vt:lpstr>
      <vt:lpstr>Default Design</vt:lpstr>
      <vt:lpstr>Council’s GHG emissions</vt:lpstr>
      <vt:lpstr>Key results</vt:lpstr>
      <vt:lpstr>Emissions by BU</vt:lpstr>
      <vt:lpstr>Emissions reductions/ increases</vt:lpstr>
      <vt:lpstr>Targets</vt:lpstr>
      <vt:lpstr>Progress against target</vt:lpstr>
      <vt:lpstr>Progress over time</vt:lpstr>
      <vt:lpstr>Update on Category 3-6 emissions</vt:lpstr>
      <vt:lpstr>Improving how we use energy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Nabney</dc:creator>
  <cp:lastModifiedBy>Jessica Mackman</cp:lastModifiedBy>
  <cp:revision>2</cp:revision>
  <cp:lastPrinted>2014-09-26T00:05:48Z</cp:lastPrinted>
  <dcterms:created xsi:type="dcterms:W3CDTF">2025-01-09T03:14:02Z</dcterms:created>
  <dcterms:modified xsi:type="dcterms:W3CDTF">2025-02-13T03:48:16Z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0x0101004D32B93429FD5649A5CB4001832FD225</vt:lpwstr>
  </property>
  <property fmtid="{D5CDD505-2E9C-101B-9397-08002B2CF9AE}" pid="3" name="Property">
    <vt:lpwstr/>
  </property>
  <property fmtid="{D5CDD505-2E9C-101B-9397-08002B2CF9AE}" pid="4" name="MediaServiceImageTags">
    <vt:lpwstr/>
  </property>
</Properties>
</file>