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2" r:id="rId6"/>
  </p:sldMasterIdLst>
  <p:notesMasterIdLst>
    <p:notesMasterId r:id="rId18"/>
  </p:notesMasterIdLst>
  <p:sldIdLst>
    <p:sldId id="256" r:id="rId7"/>
    <p:sldId id="262" r:id="rId8"/>
    <p:sldId id="283" r:id="rId9"/>
    <p:sldId id="282" r:id="rId10"/>
    <p:sldId id="287" r:id="rId11"/>
    <p:sldId id="286" r:id="rId12"/>
    <p:sldId id="280" r:id="rId13"/>
    <p:sldId id="264" r:id="rId14"/>
    <p:sldId id="288" r:id="rId15"/>
    <p:sldId id="289" r:id="rId16"/>
    <p:sldId id="290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6B76FD-5D1C-4035-8BC5-BDE81983C2B4}" v="5627" dt="2025-06-09T20:37:42.3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735" autoAdjust="0"/>
  </p:normalViewPr>
  <p:slideViewPr>
    <p:cSldViewPr snapToGrid="0">
      <p:cViewPr varScale="1">
        <p:scale>
          <a:sx n="76" d="100"/>
          <a:sy n="76" d="100"/>
        </p:scale>
        <p:origin x="19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40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22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FFC26228-DD62-4C5A-A44F-3396CC5A9BF9}" type="datetimeFigureOut">
              <a:rPr lang="en-NZ" smtClean="0"/>
              <a:t>10/06/2025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22274" y="4776599"/>
            <a:ext cx="5953125" cy="4935812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94EEFAED-16B6-4207-915A-F92F4035314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9669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EFAED-16B6-4207-915A-F92F4035314F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88515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EFAED-16B6-4207-915A-F92F4035314F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593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77B01-5253-D289-6014-D4ED38D51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E7FBDA-5BED-D59C-FFD7-B60A60F2D0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BACD24-9665-4575-6042-C813600480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F5670-5EB0-1521-FE05-2635078DCF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EFAED-16B6-4207-915A-F92F4035314F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75356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Red Diamond </a:t>
            </a:r>
            <a:r>
              <a:rPr lang="en-US" dirty="0">
                <a:latin typeface="Calibri"/>
                <a:ea typeface="Calibri"/>
                <a:cs typeface="Calibri"/>
              </a:rPr>
              <a:t>= negotiate contract price with main contractor</a:t>
            </a:r>
          </a:p>
          <a:p>
            <a:endParaRPr lang="en-US" dirty="0">
              <a:latin typeface="Calibri"/>
              <a:ea typeface="Calibri"/>
              <a:cs typeface="Calibri"/>
            </a:endParaRPr>
          </a:p>
          <a:p>
            <a:r>
              <a:rPr lang="en-US" dirty="0">
                <a:latin typeface="Calibri"/>
                <a:ea typeface="Calibri"/>
                <a:cs typeface="Calibri"/>
              </a:rPr>
              <a:t>We will be coming back to you once the Detailed Design is developed to a point where we can agree a price with the construction contractor. </a:t>
            </a:r>
          </a:p>
          <a:p>
            <a:r>
              <a:rPr lang="en-US" dirty="0">
                <a:latin typeface="Calibri"/>
                <a:ea typeface="Calibri"/>
                <a:cs typeface="Calibri"/>
              </a:rPr>
              <a:t>We expect to seek this approval at the July or August Council Meeting.</a:t>
            </a:r>
          </a:p>
          <a:p>
            <a:endParaRPr lang="en-US" dirty="0">
              <a:latin typeface="Calibri"/>
              <a:ea typeface="Calibri"/>
              <a:cs typeface="Calibri"/>
            </a:endParaRPr>
          </a:p>
          <a:p>
            <a:endParaRPr lang="en-US" dirty="0">
              <a:latin typeface="Calibri"/>
              <a:ea typeface="Calibri"/>
              <a:cs typeface="Calibri"/>
            </a:endParaRPr>
          </a:p>
          <a:p>
            <a:r>
              <a:rPr lang="en-US" dirty="0">
                <a:latin typeface="Calibri"/>
                <a:ea typeface="Calibri"/>
                <a:cs typeface="Calibri"/>
              </a:rPr>
              <a:t>Checked with Democracy Services and the contract can still go up to Council to approve during the pre-election period – we just need to make sure Sean and Darren are aware of this in advance…..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EFAED-16B6-4207-915A-F92F4035314F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43834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The Developed Design phase:</a:t>
            </a:r>
          </a:p>
          <a:p>
            <a:pPr marL="165364" indent="-165364">
              <a:buFont typeface="Arial" panose="020B0604020202020204" pitchFamily="34" charset="0"/>
              <a:buChar char="•"/>
            </a:pPr>
            <a:r>
              <a:rPr lang="en-NZ" dirty="0"/>
              <a:t>Further progressed a structural restrengthening and refurbishment strategy</a:t>
            </a:r>
          </a:p>
          <a:p>
            <a:pPr marL="165364" indent="-165364">
              <a:buFont typeface="Arial" panose="020B0604020202020204" pitchFamily="34" charset="0"/>
              <a:buChar char="•"/>
            </a:pPr>
            <a:r>
              <a:rPr lang="en-NZ" dirty="0"/>
              <a:t>Refined the material palette for both the interior spaces and external envelope</a:t>
            </a:r>
          </a:p>
          <a:p>
            <a:pPr marL="165364" indent="-165364">
              <a:buFont typeface="Arial" panose="020B0604020202020204" pitchFamily="34" charset="0"/>
              <a:buChar char="•"/>
            </a:pPr>
            <a:endParaRPr lang="en-NZ" dirty="0"/>
          </a:p>
          <a:p>
            <a:r>
              <a:rPr lang="en-NZ" b="1" dirty="0"/>
              <a:t>Play flythrough off USB Stick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EFAED-16B6-4207-915A-F92F4035314F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4463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EFAED-16B6-4207-915A-F92F4035314F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8805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EEA4B-7AE6-4F8C-AC90-CBB516EF1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9EDEAF-F6B8-E5ED-F2CE-E2DDAA2DE5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5EC96B-676B-5C14-E147-8FF5BC6706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364" indent="-165364">
              <a:buFont typeface="Arial" panose="020B0604020202020204" pitchFamily="34" charset="0"/>
              <a:buChar char="•"/>
            </a:pPr>
            <a:r>
              <a:rPr lang="en-NZ" dirty="0"/>
              <a:t>Naylor Love proposes locating the site compound at the back of 15 Mahara Place as shown</a:t>
            </a:r>
          </a:p>
          <a:p>
            <a:pPr marL="165364" indent="-165364">
              <a:buFont typeface="Arial" panose="020B0604020202020204" pitchFamily="34" charset="0"/>
              <a:buChar char="•"/>
            </a:pPr>
            <a:r>
              <a:rPr lang="en-NZ" dirty="0"/>
              <a:t>This will require the use of 6-8 existing carparks for the duration of the project</a:t>
            </a:r>
          </a:p>
          <a:p>
            <a:pPr marL="165364" indent="-165364">
              <a:buFont typeface="Arial" panose="020B0604020202020204" pitchFamily="34" charset="0"/>
              <a:buChar char="•"/>
            </a:pPr>
            <a:r>
              <a:rPr lang="en-NZ" dirty="0"/>
              <a:t>We will minimise the impact trade vehicles on local businesses during the construction period by ensuring they are parked away from public car parks for the shops</a:t>
            </a:r>
          </a:p>
          <a:p>
            <a:pPr marL="165364" indent="-165364">
              <a:buFont typeface="Arial" panose="020B0604020202020204" pitchFamily="34" charset="0"/>
              <a:buChar char="•"/>
            </a:pPr>
            <a:r>
              <a:rPr lang="en-NZ" dirty="0"/>
              <a:t>This is our preferred approach because it will be the least impactful for construction. We will provide early notification and consistent messaging to local businesses and the public</a:t>
            </a:r>
          </a:p>
          <a:p>
            <a:pPr marL="165364" indent="-165364">
              <a:buFont typeface="Arial" panose="020B0604020202020204" pitchFamily="34" charset="0"/>
              <a:buChar char="•"/>
            </a:pPr>
            <a:r>
              <a:rPr lang="en-NZ" dirty="0"/>
              <a:t>Naylor Love are developing multiple crane plans to understand cost vs impact for heavy works </a:t>
            </a:r>
          </a:p>
          <a:p>
            <a:pPr marL="165364" indent="-165364">
              <a:buFont typeface="Arial" panose="020B0604020202020204" pitchFamily="34" charset="0"/>
              <a:buChar char="•"/>
            </a:pPr>
            <a:r>
              <a:rPr lang="en-NZ" dirty="0"/>
              <a:t>One option is to use a 90-tonne crane within the hoarded construction site at the east end of the site as shown in the image</a:t>
            </a:r>
          </a:p>
          <a:p>
            <a:pPr marL="165364" indent="-165364">
              <a:buFont typeface="Arial" panose="020B0604020202020204" pitchFamily="34" charset="0"/>
              <a:buChar char="•"/>
            </a:pPr>
            <a:r>
              <a:rPr lang="en-NZ" dirty="0"/>
              <a:t>This option would eliminate the risk of lifting over public, avoid disruption to the main carpark and the need to isolate public zones</a:t>
            </a:r>
          </a:p>
          <a:p>
            <a:pPr marL="165364" indent="-165364">
              <a:buFont typeface="Arial" panose="020B0604020202020204" pitchFamily="34" charset="0"/>
              <a:buChar char="•"/>
            </a:pPr>
            <a:r>
              <a:rPr lang="en-NZ" dirty="0"/>
              <a:t>Another option being developed is using a 30-tonne mobile crane at both ends of the site</a:t>
            </a:r>
          </a:p>
          <a:p>
            <a:pPr marL="165364" indent="-165364">
              <a:buFont typeface="Arial" panose="020B0604020202020204" pitchFamily="34" charset="0"/>
              <a:buChar char="•"/>
            </a:pPr>
            <a:r>
              <a:rPr lang="en-NZ" dirty="0"/>
              <a:t>This option may result in cost savings but would require a traffic management plan and isolating public areas to ensure the safety of the community. More disruption to the community and businesses</a:t>
            </a:r>
          </a:p>
          <a:p>
            <a:pPr marL="165364" indent="-165364">
              <a:buFont typeface="Arial" panose="020B0604020202020204" pitchFamily="34" charset="0"/>
              <a:buChar char="•"/>
            </a:pPr>
            <a:endParaRPr lang="en-NZ" dirty="0"/>
          </a:p>
          <a:p>
            <a:pPr marL="165364" indent="-165364">
              <a:buFont typeface="Arial" panose="020B0604020202020204" pitchFamily="34" charset="0"/>
              <a:buChar char="•"/>
            </a:pPr>
            <a:r>
              <a:rPr lang="en-NZ" dirty="0"/>
              <a:t>Early works</a:t>
            </a:r>
          </a:p>
          <a:p>
            <a:pPr marL="165364" indent="-165364">
              <a:buFont typeface="Arial" panose="020B0604020202020204" pitchFamily="34" charset="0"/>
              <a:buChar char="•"/>
            </a:pPr>
            <a:r>
              <a:rPr lang="en-NZ" dirty="0"/>
              <a:t>Split consent- allows structural shop drawings to progress early</a:t>
            </a:r>
          </a:p>
          <a:p>
            <a:pPr marL="165364" indent="-165364">
              <a:buFont typeface="Arial" panose="020B0604020202020204" pitchFamily="34" charset="0"/>
              <a:buChar char="•"/>
            </a:pPr>
            <a:r>
              <a:rPr lang="en-NZ" dirty="0"/>
              <a:t>Understanding critical trades to start procuring materials</a:t>
            </a:r>
          </a:p>
          <a:p>
            <a:pPr marL="165364" indent="-165364">
              <a:buFont typeface="Arial" panose="020B0604020202020204" pitchFamily="34" charset="0"/>
              <a:buChar char="•"/>
            </a:pPr>
            <a:r>
              <a:rPr lang="en-NZ" dirty="0"/>
              <a:t>Gives us the best opportunity to complete construction late 2026</a:t>
            </a:r>
          </a:p>
          <a:p>
            <a:pPr marL="165364" indent="-165364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F67C1-CA0E-C6FE-177A-B90D3027D1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EFAED-16B6-4207-915A-F92F4035314F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22529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EFAED-16B6-4207-915A-F92F4035314F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9958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EFAED-16B6-4207-915A-F92F4035314F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1159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EFAED-16B6-4207-915A-F92F4035314F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2844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EFAED-16B6-4207-915A-F92F4035314F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9298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284" y="1125540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1133" y="2852738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007DC6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40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241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241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5238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86A7E-ECC6-8B64-7478-CBE43FBDAA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52470" y="108191"/>
            <a:ext cx="10515600" cy="958251"/>
          </a:xfrm>
        </p:spPr>
        <p:txBody>
          <a:bodyPr>
            <a:normAutofit/>
          </a:bodyPr>
          <a:lstStyle>
            <a:lvl1pPr algn="ctr">
              <a:defRPr sz="6000" b="1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Add title here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0602F15D-5AC3-1B03-A81C-1B548A0083B8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3039823" y="5176773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/>
              <a:t>ADD TEXT</a:t>
            </a:r>
          </a:p>
        </p:txBody>
      </p:sp>
      <p:sp>
        <p:nvSpPr>
          <p:cNvPr id="82" name="Text Placeholder 5">
            <a:extLst>
              <a:ext uri="{FF2B5EF4-FFF2-40B4-BE49-F238E27FC236}">
                <a16:creationId xmlns:a16="http://schemas.microsoft.com/office/drawing/2014/main" id="{D460FD59-DD81-B974-128A-B5F30F50435F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5245735" y="5186150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/>
              <a:t>ADD TEXT</a:t>
            </a:r>
          </a:p>
        </p:txBody>
      </p:sp>
      <p:sp>
        <p:nvSpPr>
          <p:cNvPr id="88" name="Text Placeholder 5">
            <a:extLst>
              <a:ext uri="{FF2B5EF4-FFF2-40B4-BE49-F238E27FC236}">
                <a16:creationId xmlns:a16="http://schemas.microsoft.com/office/drawing/2014/main" id="{F89B018D-58E0-5F56-F6C6-FCF725BB21CD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838200" y="5200800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/>
              <a:t>ADD TEXT</a:t>
            </a:r>
          </a:p>
        </p:txBody>
      </p:sp>
      <p:sp>
        <p:nvSpPr>
          <p:cNvPr id="98" name="Text Placeholder 5">
            <a:extLst>
              <a:ext uri="{FF2B5EF4-FFF2-40B4-BE49-F238E27FC236}">
                <a16:creationId xmlns:a16="http://schemas.microsoft.com/office/drawing/2014/main" id="{A25080D7-DD10-F21D-3744-AC29152F0148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7439897" y="5207624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/>
              <a:t>ADD TEXT</a:t>
            </a:r>
          </a:p>
        </p:txBody>
      </p:sp>
      <p:sp>
        <p:nvSpPr>
          <p:cNvPr id="111" name="Text Placeholder 5">
            <a:extLst>
              <a:ext uri="{FF2B5EF4-FFF2-40B4-BE49-F238E27FC236}">
                <a16:creationId xmlns:a16="http://schemas.microsoft.com/office/drawing/2014/main" id="{6F9FE4B6-3BAC-1F78-17A4-BF0A8205658F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9670257" y="5186150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/>
              <a:t>ADD TEXT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DCF6556D-AC30-5B03-6635-3F1214F7C713}"/>
              </a:ext>
            </a:extLst>
          </p:cNvPr>
          <p:cNvCxnSpPr>
            <a:stCxn id="88" idx="3"/>
            <a:endCxn id="111" idx="1"/>
          </p:cNvCxnSpPr>
          <p:nvPr userDrawn="1"/>
        </p:nvCxnSpPr>
        <p:spPr>
          <a:xfrm flipV="1">
            <a:off x="2465832" y="5995394"/>
            <a:ext cx="7204425" cy="146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59DEEC4-73C1-2380-0F0F-BDEE4573753C}"/>
              </a:ext>
            </a:extLst>
          </p:cNvPr>
          <p:cNvCxnSpPr>
            <a:stCxn id="57" idx="3"/>
            <a:endCxn id="34" idx="1"/>
          </p:cNvCxnSpPr>
          <p:nvPr userDrawn="1"/>
        </p:nvCxnSpPr>
        <p:spPr>
          <a:xfrm flipV="1">
            <a:off x="3620410" y="4031268"/>
            <a:ext cx="5092981" cy="769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5C6BEC24-1FD6-304D-084F-2D0D89D3E188}"/>
              </a:ext>
            </a:extLst>
          </p:cNvPr>
          <p:cNvCxnSpPr>
            <a:stCxn id="17" idx="3"/>
            <a:endCxn id="26" idx="3"/>
          </p:cNvCxnSpPr>
          <p:nvPr userDrawn="1"/>
        </p:nvCxnSpPr>
        <p:spPr>
          <a:xfrm flipV="1">
            <a:off x="2524145" y="2150297"/>
            <a:ext cx="8832057" cy="146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42DFC3-40E7-73B0-2933-4E601A023BFC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4213585" y="3222024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/>
              <a:t>ADD TEXT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ACF76DF4-511E-BCAD-24AA-1917D1893186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83010" y="3837139"/>
            <a:ext cx="1280160" cy="48185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0844B068-8969-6321-4DD3-4767642367E2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383010" y="4324820"/>
            <a:ext cx="1280160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C4AF0805-0FC2-7B09-EA4F-BF7CE80CE69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992778" y="3229718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/>
              <a:t>ADD TEXT</a:t>
            </a:r>
          </a:p>
        </p:txBody>
      </p:sp>
      <p:sp>
        <p:nvSpPr>
          <p:cNvPr id="92" name="Text Placeholder 61">
            <a:extLst>
              <a:ext uri="{FF2B5EF4-FFF2-40B4-BE49-F238E27FC236}">
                <a16:creationId xmlns:a16="http://schemas.microsoft.com/office/drawing/2014/main" id="{11CD16D6-010B-3E00-E346-C449BE8A103F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2136229" y="3842372"/>
            <a:ext cx="1348182" cy="48185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93" name="Text Placeholder 63">
            <a:extLst>
              <a:ext uri="{FF2B5EF4-FFF2-40B4-BE49-F238E27FC236}">
                <a16:creationId xmlns:a16="http://schemas.microsoft.com/office/drawing/2014/main" id="{60EAE46B-6724-AB6B-191E-6CCB8917DA70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2136229" y="4330053"/>
            <a:ext cx="1348182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A02DC79D-C2CB-F8EC-7A5E-7AD35ED514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098136" y="1331676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/>
              <a:t>ADD TEXT</a:t>
            </a:r>
          </a:p>
        </p:txBody>
      </p:sp>
      <p:sp>
        <p:nvSpPr>
          <p:cNvPr id="107" name="Text Placeholder 97">
            <a:extLst>
              <a:ext uri="{FF2B5EF4-FFF2-40B4-BE49-F238E27FC236}">
                <a16:creationId xmlns:a16="http://schemas.microsoft.com/office/drawing/2014/main" id="{C668B3C1-868A-2098-CD67-28AEB3250032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3381619" y="3016749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4" name="Text Placeholder 97">
            <a:extLst>
              <a:ext uri="{FF2B5EF4-FFF2-40B4-BE49-F238E27FC236}">
                <a16:creationId xmlns:a16="http://schemas.microsoft.com/office/drawing/2014/main" id="{8530848F-8462-60CB-808D-E36BDBEC952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808996" y="1054104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7" name="Text Placeholder 61">
            <a:extLst>
              <a:ext uri="{FF2B5EF4-FFF2-40B4-BE49-F238E27FC236}">
                <a16:creationId xmlns:a16="http://schemas.microsoft.com/office/drawing/2014/main" id="{EBC49906-65DE-F163-0EDC-DAB51AE24E0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266680" y="1956606"/>
            <a:ext cx="1280160" cy="48185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8" name="Text Placeholder 63">
            <a:extLst>
              <a:ext uri="{FF2B5EF4-FFF2-40B4-BE49-F238E27FC236}">
                <a16:creationId xmlns:a16="http://schemas.microsoft.com/office/drawing/2014/main" id="{742714D8-F22E-04FA-5D79-FE10A422C10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266680" y="2444287"/>
            <a:ext cx="1280160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32AB472-2C3A-58D4-4F73-FB69CADE9D2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304048" y="1341053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/>
              <a:t>ADD TEXT</a:t>
            </a:r>
          </a:p>
        </p:txBody>
      </p:sp>
      <p:sp>
        <p:nvSpPr>
          <p:cNvPr id="10" name="Text Placeholder 97">
            <a:extLst>
              <a:ext uri="{FF2B5EF4-FFF2-40B4-BE49-F238E27FC236}">
                <a16:creationId xmlns:a16="http://schemas.microsoft.com/office/drawing/2014/main" id="{1210945B-2F67-FB8C-3ED5-BB120906B57E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014908" y="1063481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11" name="Text Placeholder 61">
            <a:extLst>
              <a:ext uri="{FF2B5EF4-FFF2-40B4-BE49-F238E27FC236}">
                <a16:creationId xmlns:a16="http://schemas.microsoft.com/office/drawing/2014/main" id="{A04E53A7-549A-EB52-5F53-652E60384D78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472592" y="1965983"/>
            <a:ext cx="1280160" cy="48185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12" name="Text Placeholder 63">
            <a:extLst>
              <a:ext uri="{FF2B5EF4-FFF2-40B4-BE49-F238E27FC236}">
                <a16:creationId xmlns:a16="http://schemas.microsoft.com/office/drawing/2014/main" id="{68CF48E1-6AE3-E3A8-F338-AB3C2972ADE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472592" y="2453664"/>
            <a:ext cx="1280160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EACCC518-051F-9CD5-8ABA-A6CE1E9A13DE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96513" y="1355703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/>
              <a:t>ADD TEXT</a:t>
            </a:r>
          </a:p>
        </p:txBody>
      </p:sp>
      <p:sp>
        <p:nvSpPr>
          <p:cNvPr id="18" name="Text Placeholder 97">
            <a:extLst>
              <a:ext uri="{FF2B5EF4-FFF2-40B4-BE49-F238E27FC236}">
                <a16:creationId xmlns:a16="http://schemas.microsoft.com/office/drawing/2014/main" id="{AD08A4EF-672D-5DEA-1B87-9B0813C6B83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07373" y="1078131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19" name="Text Placeholder 61">
            <a:extLst>
              <a:ext uri="{FF2B5EF4-FFF2-40B4-BE49-F238E27FC236}">
                <a16:creationId xmlns:a16="http://schemas.microsoft.com/office/drawing/2014/main" id="{DB75C1BD-566B-E2BE-0284-BC25EA924115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065057" y="1980633"/>
            <a:ext cx="1280160" cy="48185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21" name="Text Placeholder 63">
            <a:extLst>
              <a:ext uri="{FF2B5EF4-FFF2-40B4-BE49-F238E27FC236}">
                <a16:creationId xmlns:a16="http://schemas.microsoft.com/office/drawing/2014/main" id="{25AF2880-1B49-47A6-B59B-ECFA97FD674B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065057" y="2468314"/>
            <a:ext cx="1280160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49262EC6-0D80-15B7-8C3A-F7F949EEA49B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7498210" y="1362527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/>
              <a:t>ADD TEXT</a:t>
            </a:r>
          </a:p>
        </p:txBody>
      </p:sp>
      <p:sp>
        <p:nvSpPr>
          <p:cNvPr id="23" name="Text Placeholder 97">
            <a:extLst>
              <a:ext uri="{FF2B5EF4-FFF2-40B4-BE49-F238E27FC236}">
                <a16:creationId xmlns:a16="http://schemas.microsoft.com/office/drawing/2014/main" id="{4EBE4F4B-DE2D-A59A-AC66-4FDC697585E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7209070" y="1084955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24" name="Text Placeholder 61">
            <a:extLst>
              <a:ext uri="{FF2B5EF4-FFF2-40B4-BE49-F238E27FC236}">
                <a16:creationId xmlns:a16="http://schemas.microsoft.com/office/drawing/2014/main" id="{DC7F3C89-95C8-4481-2F88-C9AC3C8473EE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7666754" y="1987457"/>
            <a:ext cx="1280160" cy="48185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25" name="Text Placeholder 63">
            <a:extLst>
              <a:ext uri="{FF2B5EF4-FFF2-40B4-BE49-F238E27FC236}">
                <a16:creationId xmlns:a16="http://schemas.microsoft.com/office/drawing/2014/main" id="{387FF8E5-3E0C-951F-902A-E3F57C066FB4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666754" y="2475138"/>
            <a:ext cx="1280160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4B404925-7321-0D7A-36CA-09D72FBE1448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9728570" y="1341053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/>
              <a:t>ADD TEXT</a:t>
            </a:r>
          </a:p>
        </p:txBody>
      </p:sp>
      <p:sp>
        <p:nvSpPr>
          <p:cNvPr id="27" name="Text Placeholder 97">
            <a:extLst>
              <a:ext uri="{FF2B5EF4-FFF2-40B4-BE49-F238E27FC236}">
                <a16:creationId xmlns:a16="http://schemas.microsoft.com/office/drawing/2014/main" id="{C2C35F9A-9635-82AC-8A32-652A0AB17AC0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9439430" y="1063481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28" name="Text Placeholder 61">
            <a:extLst>
              <a:ext uri="{FF2B5EF4-FFF2-40B4-BE49-F238E27FC236}">
                <a16:creationId xmlns:a16="http://schemas.microsoft.com/office/drawing/2014/main" id="{F0BF6B08-5035-CF7A-E07A-E1C4E0022EEE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9897114" y="1965983"/>
            <a:ext cx="1280160" cy="48185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29" name="Text Placeholder 63">
            <a:extLst>
              <a:ext uri="{FF2B5EF4-FFF2-40B4-BE49-F238E27FC236}">
                <a16:creationId xmlns:a16="http://schemas.microsoft.com/office/drawing/2014/main" id="{E7D5C3CA-869D-F9EA-3672-EB4B0B2F428E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9897114" y="2453664"/>
            <a:ext cx="1280160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74DE38AB-03C7-9701-7B0C-DDD80967FE81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6447842" y="3236612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/>
              <a:t>ADD TEXT</a:t>
            </a:r>
          </a:p>
        </p:txBody>
      </p:sp>
      <p:sp>
        <p:nvSpPr>
          <p:cNvPr id="31" name="Text Placeholder 61">
            <a:extLst>
              <a:ext uri="{FF2B5EF4-FFF2-40B4-BE49-F238E27FC236}">
                <a16:creationId xmlns:a16="http://schemas.microsoft.com/office/drawing/2014/main" id="{6A2B151C-C230-55FE-CE85-477CC3A73F47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6617267" y="3851727"/>
            <a:ext cx="1280160" cy="48185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32" name="Text Placeholder 63">
            <a:extLst>
              <a:ext uri="{FF2B5EF4-FFF2-40B4-BE49-F238E27FC236}">
                <a16:creationId xmlns:a16="http://schemas.microsoft.com/office/drawing/2014/main" id="{4A11A5D9-5DFF-4602-8C30-3714C8A0E9F4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617267" y="4339408"/>
            <a:ext cx="1280160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33" name="Text Placeholder 97">
            <a:extLst>
              <a:ext uri="{FF2B5EF4-FFF2-40B4-BE49-F238E27FC236}">
                <a16:creationId xmlns:a16="http://schemas.microsoft.com/office/drawing/2014/main" id="{DFF89658-E6B0-7C24-1A0E-111A484A51D4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7795195" y="3042249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77082968-BF6A-30C5-E8AD-EF43CEFB22EC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713391" y="3222024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/>
              <a:t>ADD TEXT</a:t>
            </a:r>
          </a:p>
        </p:txBody>
      </p:sp>
      <p:sp>
        <p:nvSpPr>
          <p:cNvPr id="35" name="Text Placeholder 61">
            <a:extLst>
              <a:ext uri="{FF2B5EF4-FFF2-40B4-BE49-F238E27FC236}">
                <a16:creationId xmlns:a16="http://schemas.microsoft.com/office/drawing/2014/main" id="{58ECE758-4222-01D1-49D7-D4BAF9BE7166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882816" y="3837139"/>
            <a:ext cx="1280160" cy="48185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36" name="Text Placeholder 63">
            <a:extLst>
              <a:ext uri="{FF2B5EF4-FFF2-40B4-BE49-F238E27FC236}">
                <a16:creationId xmlns:a16="http://schemas.microsoft.com/office/drawing/2014/main" id="{49C77F08-B187-8986-46CD-B9393FFC1330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8882816" y="4324820"/>
            <a:ext cx="1280160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37" name="Text Placeholder 97">
            <a:extLst>
              <a:ext uri="{FF2B5EF4-FFF2-40B4-BE49-F238E27FC236}">
                <a16:creationId xmlns:a16="http://schemas.microsoft.com/office/drawing/2014/main" id="{D16A8027-DB2A-8BE9-8733-426D027F06AE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10089602" y="3042249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79" name="Text Placeholder 97">
            <a:extLst>
              <a:ext uri="{FF2B5EF4-FFF2-40B4-BE49-F238E27FC236}">
                <a16:creationId xmlns:a16="http://schemas.microsoft.com/office/drawing/2014/main" id="{6455BEF1-4939-F4F3-8868-72D215074E64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2750683" y="4899201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80" name="Text Placeholder 61">
            <a:extLst>
              <a:ext uri="{FF2B5EF4-FFF2-40B4-BE49-F238E27FC236}">
                <a16:creationId xmlns:a16="http://schemas.microsoft.com/office/drawing/2014/main" id="{16F5A02D-9AFB-02FA-7EFB-AB6EC448F246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3208367" y="5801703"/>
            <a:ext cx="1280160" cy="48185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81" name="Text Placeholder 63">
            <a:extLst>
              <a:ext uri="{FF2B5EF4-FFF2-40B4-BE49-F238E27FC236}">
                <a16:creationId xmlns:a16="http://schemas.microsoft.com/office/drawing/2014/main" id="{D29D77F0-011F-B2EB-DE65-8B364D38E0C8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3208367" y="6289384"/>
            <a:ext cx="1280160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83" name="Text Placeholder 97">
            <a:extLst>
              <a:ext uri="{FF2B5EF4-FFF2-40B4-BE49-F238E27FC236}">
                <a16:creationId xmlns:a16="http://schemas.microsoft.com/office/drawing/2014/main" id="{E104BC47-0558-9108-8D9A-A6152D90A8CB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4956595" y="4908578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84" name="Text Placeholder 61">
            <a:extLst>
              <a:ext uri="{FF2B5EF4-FFF2-40B4-BE49-F238E27FC236}">
                <a16:creationId xmlns:a16="http://schemas.microsoft.com/office/drawing/2014/main" id="{423E04D5-2DA5-4D42-8635-346AD5F40DB4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5414279" y="5811080"/>
            <a:ext cx="1280160" cy="48185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85" name="Text Placeholder 63">
            <a:extLst>
              <a:ext uri="{FF2B5EF4-FFF2-40B4-BE49-F238E27FC236}">
                <a16:creationId xmlns:a16="http://schemas.microsoft.com/office/drawing/2014/main" id="{CA8DA7E1-1323-867F-9CCD-D5ED5BE070FA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5414279" y="6298761"/>
            <a:ext cx="1280160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91" name="Text Placeholder 97">
            <a:extLst>
              <a:ext uri="{FF2B5EF4-FFF2-40B4-BE49-F238E27FC236}">
                <a16:creationId xmlns:a16="http://schemas.microsoft.com/office/drawing/2014/main" id="{9CE21D25-2D58-4CE9-D540-971F720EEABF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549060" y="4923228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94" name="Text Placeholder 61">
            <a:extLst>
              <a:ext uri="{FF2B5EF4-FFF2-40B4-BE49-F238E27FC236}">
                <a16:creationId xmlns:a16="http://schemas.microsoft.com/office/drawing/2014/main" id="{C251A07A-E534-F7E5-DA7E-960C14CB12F8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1006744" y="5825730"/>
            <a:ext cx="1280160" cy="48185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97" name="Text Placeholder 63">
            <a:extLst>
              <a:ext uri="{FF2B5EF4-FFF2-40B4-BE49-F238E27FC236}">
                <a16:creationId xmlns:a16="http://schemas.microsoft.com/office/drawing/2014/main" id="{F1123CB4-E5B1-C9EF-F64C-8B78FB655594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1006744" y="6313411"/>
            <a:ext cx="1280160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101" name="Text Placeholder 97">
            <a:extLst>
              <a:ext uri="{FF2B5EF4-FFF2-40B4-BE49-F238E27FC236}">
                <a16:creationId xmlns:a16="http://schemas.microsoft.com/office/drawing/2014/main" id="{04C867C7-76AF-D174-179C-E27D196DC45A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7150757" y="4930052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109" name="Text Placeholder 61">
            <a:extLst>
              <a:ext uri="{FF2B5EF4-FFF2-40B4-BE49-F238E27FC236}">
                <a16:creationId xmlns:a16="http://schemas.microsoft.com/office/drawing/2014/main" id="{62DC2A30-244A-9DDD-E701-D0B2A48BAC04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7608441" y="5832554"/>
            <a:ext cx="1280160" cy="48185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110" name="Text Placeholder 63">
            <a:extLst>
              <a:ext uri="{FF2B5EF4-FFF2-40B4-BE49-F238E27FC236}">
                <a16:creationId xmlns:a16="http://schemas.microsoft.com/office/drawing/2014/main" id="{8E1000D5-1A40-0E99-F039-45E7006F7AAF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7608441" y="6320235"/>
            <a:ext cx="1280160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112" name="Text Placeholder 97">
            <a:extLst>
              <a:ext uri="{FF2B5EF4-FFF2-40B4-BE49-F238E27FC236}">
                <a16:creationId xmlns:a16="http://schemas.microsoft.com/office/drawing/2014/main" id="{F5B35143-30F5-521A-26C6-2AA3EFDA67EC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9381117" y="4908578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113" name="Text Placeholder 61">
            <a:extLst>
              <a:ext uri="{FF2B5EF4-FFF2-40B4-BE49-F238E27FC236}">
                <a16:creationId xmlns:a16="http://schemas.microsoft.com/office/drawing/2014/main" id="{99E15579-47C8-F1D9-D593-62EE9C514E4C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9838801" y="5811080"/>
            <a:ext cx="1280160" cy="48185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114" name="Text Placeholder 63">
            <a:extLst>
              <a:ext uri="{FF2B5EF4-FFF2-40B4-BE49-F238E27FC236}">
                <a16:creationId xmlns:a16="http://schemas.microsoft.com/office/drawing/2014/main" id="{BA468863-E11D-F3F3-8FEA-715EE178202C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9838801" y="6298761"/>
            <a:ext cx="1280160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99" name="Text Placeholder 97">
            <a:extLst>
              <a:ext uri="{FF2B5EF4-FFF2-40B4-BE49-F238E27FC236}">
                <a16:creationId xmlns:a16="http://schemas.microsoft.com/office/drawing/2014/main" id="{DB29BEEB-8FD5-5346-B82F-8EAB6A747A29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5583242" y="3020570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/>
              <a:t>#</a:t>
            </a:r>
          </a:p>
        </p:txBody>
      </p:sp>
      <p:cxnSp>
        <p:nvCxnSpPr>
          <p:cNvPr id="122" name="Connector: Curved 121">
            <a:extLst>
              <a:ext uri="{FF2B5EF4-FFF2-40B4-BE49-F238E27FC236}">
                <a16:creationId xmlns:a16="http://schemas.microsoft.com/office/drawing/2014/main" id="{8F890375-720B-1978-0098-4ABACA15CA6E}"/>
              </a:ext>
            </a:extLst>
          </p:cNvPr>
          <p:cNvCxnSpPr>
            <a:stCxn id="26" idx="3"/>
            <a:endCxn id="34" idx="3"/>
          </p:cNvCxnSpPr>
          <p:nvPr userDrawn="1"/>
        </p:nvCxnSpPr>
        <p:spPr>
          <a:xfrm flipH="1">
            <a:off x="10341023" y="2150297"/>
            <a:ext cx="1015179" cy="1880971"/>
          </a:xfrm>
          <a:prstGeom prst="curvedConnector3">
            <a:avLst>
              <a:gd name="adj1" fmla="val -39840"/>
            </a:avLst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Connector: Curved 123">
            <a:extLst>
              <a:ext uri="{FF2B5EF4-FFF2-40B4-BE49-F238E27FC236}">
                <a16:creationId xmlns:a16="http://schemas.microsoft.com/office/drawing/2014/main" id="{C6F54EE8-5777-240F-951F-5D14AB9FEDFA}"/>
              </a:ext>
            </a:extLst>
          </p:cNvPr>
          <p:cNvCxnSpPr>
            <a:stCxn id="57" idx="1"/>
            <a:endCxn id="88" idx="1"/>
          </p:cNvCxnSpPr>
          <p:nvPr userDrawn="1"/>
        </p:nvCxnSpPr>
        <p:spPr>
          <a:xfrm rot="10800000" flipV="1">
            <a:off x="838200" y="4038962"/>
            <a:ext cx="1154578" cy="1971082"/>
          </a:xfrm>
          <a:prstGeom prst="curvedConnector3">
            <a:avLst>
              <a:gd name="adj1" fmla="val 159398"/>
            </a:avLst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039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CAAF2-4391-4D22-4D28-73FC155CE4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6000" b="1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521132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717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298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478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2534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47739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3350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4390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8304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582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391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245225"/>
            <a:ext cx="12192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NZ"/>
          </a:p>
        </p:txBody>
      </p:sp>
      <p:pic>
        <p:nvPicPr>
          <p:cNvPr id="2" name="Picture 9" descr="Corporate PPT foot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7" y="5435600"/>
            <a:ext cx="9142413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DC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DC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DC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DC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DC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DC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DC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DC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DC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7DC6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DC6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7DC6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DC6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DC6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DC6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DC6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DC6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DC6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9523DE-EDF8-7788-695A-E0521C16E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22370-0DB8-5539-AEC6-9071BC965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4232C-6D76-6C15-D0D8-571B17F09F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5922D-4B2D-D14B-8924-B4E3CAEC170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66FB3-8815-195E-129F-C39D2102E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5B522-8A10-C705-5D29-761D9E944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1CF0B-774C-A54F-947A-43C7FDD5DE1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BA9236-66A0-F2CA-A6A8-A197D3127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ECF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cmbuilder.io/_sharedSitePlan/bcd6c37b-74c3-4378-fa6d-08dd9d5db87b/_milestonePresentati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noProof="0"/>
              <a:t>Te Ara Whetū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noProof="0"/>
              <a:t>Council Briefing</a:t>
            </a:r>
            <a:br>
              <a:rPr lang="en-NZ" noProof="0"/>
            </a:br>
            <a:r>
              <a:rPr lang="en-NZ" noProof="0"/>
              <a:t>Tuesday 10 June 2025</a:t>
            </a:r>
          </a:p>
        </p:txBody>
      </p:sp>
    </p:spTree>
    <p:extLst>
      <p:ext uri="{BB962C8B-B14F-4D97-AF65-F5344CB8AC3E}">
        <p14:creationId xmlns:p14="http://schemas.microsoft.com/office/powerpoint/2010/main" val="414790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7C0D3-C6E1-D74D-05D8-D39012E29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62CD60-3DDD-383F-0B0E-BC834BC401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76174-118F-0063-A681-B629BAADA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NZ" dirty="0"/>
              <a:t>First Floor</a:t>
            </a:r>
          </a:p>
        </p:txBody>
      </p:sp>
      <p:pic>
        <p:nvPicPr>
          <p:cNvPr id="5" name="Picture 4" descr="A blueprint of a building&#10;&#10;AI-generated content may be incorrect.">
            <a:extLst>
              <a:ext uri="{FF2B5EF4-FFF2-40B4-BE49-F238E27FC236}">
                <a16:creationId xmlns:a16="http://schemas.microsoft.com/office/drawing/2014/main" id="{5C44C739-B3C6-9186-C74E-374275246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9" t="14445" r="8486" b="19259"/>
          <a:stretch/>
        </p:blipFill>
        <p:spPr>
          <a:xfrm>
            <a:off x="1111250" y="946526"/>
            <a:ext cx="9969500" cy="574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02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5F0C8-C4F6-C7C7-6254-0297EF1AC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9D1A514-904A-4529-2676-235B43DF5F62}"/>
              </a:ext>
            </a:extLst>
          </p:cNvPr>
          <p:cNvSpPr/>
          <p:nvPr/>
        </p:nvSpPr>
        <p:spPr>
          <a:xfrm>
            <a:off x="5080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68B52A-6B1F-1C70-CE5E-EB798FB39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NZ" dirty="0"/>
              <a:t>Second Floor</a:t>
            </a:r>
          </a:p>
        </p:txBody>
      </p:sp>
      <p:pic>
        <p:nvPicPr>
          <p:cNvPr id="6" name="Picture 5" descr="A blueprint of a building&#10;&#10;AI-generated content may be incorrect.">
            <a:extLst>
              <a:ext uri="{FF2B5EF4-FFF2-40B4-BE49-F238E27FC236}">
                <a16:creationId xmlns:a16="http://schemas.microsoft.com/office/drawing/2014/main" id="{BB20CCFF-ECF5-7D91-F531-83258DD126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9" t="16196" r="9010" b="19815"/>
          <a:stretch/>
        </p:blipFill>
        <p:spPr>
          <a:xfrm>
            <a:off x="1111250" y="1012563"/>
            <a:ext cx="9969499" cy="559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2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737ED-1620-146F-5425-D0A512864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i-NZ" sz="4000"/>
              <a:t>PROJECT </a:t>
            </a:r>
            <a:r>
              <a:rPr lang="mi-NZ" sz="4000" err="1"/>
              <a:t>programme</a:t>
            </a:r>
            <a:endParaRPr lang="en-NZ" sz="4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96138-560D-38C8-1DF2-4F693A44DAA3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br>
              <a:rPr lang="mi-NZ" cap="none">
                <a:latin typeface="Tw Cen MT Condensed" panose="020B0606020104020203" pitchFamily="34" charset="0"/>
              </a:rPr>
            </a:br>
            <a:r>
              <a:rPr lang="en-NZ" cap="none" noProof="0">
                <a:latin typeface="Tw Cen MT Condensed" panose="020B0606020104020203" pitchFamily="34" charset="0"/>
              </a:rPr>
              <a:t>Detailed </a:t>
            </a:r>
            <a:br>
              <a:rPr lang="en-NZ" cap="none" noProof="0">
                <a:latin typeface="Tw Cen MT Condensed" panose="020B0606020104020203" pitchFamily="34" charset="0"/>
              </a:rPr>
            </a:br>
            <a:r>
              <a:rPr lang="en-NZ" cap="none" noProof="0">
                <a:latin typeface="Tw Cen MT Condensed" panose="020B0606020104020203" pitchFamily="34" charset="0"/>
              </a:rPr>
              <a:t>design</a:t>
            </a:r>
            <a:endParaRPr lang="en-NZ" cap="none">
              <a:latin typeface="Tw Cen MT Condensed" panose="020B06060201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77439-A82E-3B6D-9081-134E1A4BCC24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/>
        <p:txBody>
          <a:bodyPr/>
          <a:lstStyle/>
          <a:p>
            <a:br>
              <a:rPr lang="mi-NZ" cap="none">
                <a:latin typeface="Tw Cen MT Condensed" panose="020B0606020104020203" pitchFamily="34" charset="0"/>
              </a:rPr>
            </a:br>
            <a:r>
              <a:rPr lang="en-NZ" cap="none" noProof="0">
                <a:latin typeface="Tw Cen MT Condensed" panose="020B0606020104020203" pitchFamily="34" charset="0"/>
              </a:rPr>
              <a:t>Building consent</a:t>
            </a:r>
            <a:endParaRPr lang="en-NZ" cap="none">
              <a:latin typeface="Tw Cen MT Condensed" panose="020B0606020104020203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B1B70D-4513-AE86-8E8F-22BD0F1A4B79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br>
              <a:rPr lang="mi-NZ" cap="none">
                <a:latin typeface="Tw Cen MT Condensed" panose="020B0606020104020203" pitchFamily="34" charset="0"/>
              </a:rPr>
            </a:br>
            <a:r>
              <a:rPr lang="en-NZ" cap="none" noProof="0">
                <a:latin typeface="Tw Cen MT Condensed" panose="020B0606020104020203" pitchFamily="34" charset="0"/>
              </a:rPr>
              <a:t>Developed design</a:t>
            </a:r>
            <a:endParaRPr lang="en-NZ" cap="none">
              <a:latin typeface="Tw Cen MT Condensed" panose="020B0606020104020203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CBFAAD-0203-E216-8BE4-5914A9E69D6F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/>
        <p:txBody>
          <a:bodyPr/>
          <a:lstStyle/>
          <a:p>
            <a:br>
              <a:rPr lang="mi-NZ" cap="none">
                <a:latin typeface="Tw Cen MT Condensed" panose="020B0606020104020203" pitchFamily="34" charset="0"/>
              </a:rPr>
            </a:br>
            <a:r>
              <a:rPr lang="en-NZ" cap="none" noProof="0">
                <a:latin typeface="Tw Cen MT Condensed" panose="020B0606020104020203" pitchFamily="34" charset="0"/>
              </a:rPr>
              <a:t>Construction</a:t>
            </a:r>
            <a:endParaRPr lang="en-NZ" cap="none">
              <a:latin typeface="Tw Cen MT Condensed" panose="020B0606020104020203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C3673F-0DF6-0257-1480-522E892CF1E4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/>
        <p:txBody>
          <a:bodyPr/>
          <a:lstStyle/>
          <a:p>
            <a:br>
              <a:rPr lang="mi-NZ" cap="none">
                <a:latin typeface="Tw Cen MT Condensed" panose="020B0606020104020203" pitchFamily="34" charset="0"/>
              </a:rPr>
            </a:br>
            <a:r>
              <a:rPr lang="en-NZ" cap="none" noProof="0">
                <a:latin typeface="Tw Cen MT Condensed" panose="020B0606020104020203" pitchFamily="34" charset="0"/>
              </a:rPr>
              <a:t>Opening</a:t>
            </a:r>
            <a:endParaRPr lang="en-NZ" cap="none">
              <a:latin typeface="Tw Cen MT Condensed" panose="020B0606020104020203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EA10F4-753E-B9B7-0F6E-A95FACCE1F7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br>
              <a:rPr lang="mi-NZ" cap="none">
                <a:latin typeface="Tw Cen MT Condensed" panose="020B0606020104020203" pitchFamily="34" charset="0"/>
              </a:rPr>
            </a:br>
            <a:r>
              <a:rPr lang="en-NZ" cap="none" noProof="0">
                <a:latin typeface="Tw Cen MT Condensed" panose="020B0606020104020203" pitchFamily="34" charset="0"/>
              </a:rPr>
              <a:t>Resource consent lodged</a:t>
            </a:r>
            <a:endParaRPr lang="en-NZ" cap="none">
              <a:latin typeface="Tw Cen MT Condensed" panose="020B0606020104020203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464386-9864-0ED0-EF1B-0EF061BAFD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NZ" sz="1200" noProof="0"/>
              <a:t>March 2025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9A7C65D-C7B7-F471-8441-D4B263B395B3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br>
              <a:rPr lang="mi-NZ" cap="none">
                <a:latin typeface="Tw Cen MT Condensed" panose="020B0606020104020203" pitchFamily="34" charset="0"/>
              </a:rPr>
            </a:br>
            <a:r>
              <a:rPr lang="en-NZ" cap="none" noProof="0">
                <a:latin typeface="Tw Cen MT Condensed" panose="020B0606020104020203" pitchFamily="34" charset="0"/>
              </a:rPr>
              <a:t>Procurement of main contractor</a:t>
            </a:r>
            <a:endParaRPr lang="en-NZ" cap="none">
              <a:latin typeface="Tw Cen MT Condensed" panose="020B0606020104020203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84D1DE3-A940-AA79-74E0-C5E28D7B500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mi-NZ" sz="1200"/>
              <a:t>Early 2025</a:t>
            </a:r>
            <a:endParaRPr lang="en-NZ" sz="120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9B1F4A9-828A-5C20-FAFB-7DED1DB0ED6A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br>
              <a:rPr lang="mi-NZ" cap="none">
                <a:latin typeface="Tw Cen MT Condensed" panose="020B0606020104020203" pitchFamily="34" charset="0"/>
              </a:rPr>
            </a:br>
            <a:r>
              <a:rPr lang="en-NZ" cap="none" noProof="0">
                <a:latin typeface="Tw Cen MT Condensed" panose="020B0606020104020203" pitchFamily="34" charset="0"/>
              </a:rPr>
              <a:t>Design </a:t>
            </a:r>
            <a:br>
              <a:rPr lang="en-NZ" cap="none" noProof="0">
                <a:latin typeface="Tw Cen MT Condensed" panose="020B0606020104020203" pitchFamily="34" charset="0"/>
              </a:rPr>
            </a:br>
            <a:r>
              <a:rPr lang="en-NZ" cap="none" noProof="0">
                <a:latin typeface="Tw Cen MT Condensed" panose="020B0606020104020203" pitchFamily="34" charset="0"/>
              </a:rPr>
              <a:t>brief</a:t>
            </a:r>
            <a:endParaRPr lang="en-NZ" cap="none">
              <a:latin typeface="Tw Cen MT Condensed" panose="020B0606020104020203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B9C0D51-AA16-9A9A-55AC-F5A35788FE9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mi-NZ"/>
              <a:t>9</a:t>
            </a:r>
            <a:endParaRPr lang="en-NZ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B7DCCD0-2DDB-9044-CF10-CA62E8C7A4E1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mi-NZ"/>
              <a:t>2</a:t>
            </a:r>
            <a:endParaRPr lang="en-NZ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4511E41-585E-E021-260B-1D82D3FF2C1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mi-NZ" sz="1200"/>
              <a:t>February to </a:t>
            </a:r>
            <a:br>
              <a:rPr lang="mi-NZ" sz="1200"/>
            </a:br>
            <a:r>
              <a:rPr lang="mi-NZ" sz="1200"/>
              <a:t>April 2024</a:t>
            </a:r>
            <a:endParaRPr lang="en-NZ" sz="120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1DAF8F2-03E4-411D-1692-726CF4C1466E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br>
              <a:rPr lang="mi-NZ" cap="none"/>
            </a:br>
            <a:r>
              <a:rPr lang="en-NZ" cap="none" noProof="0">
                <a:latin typeface="Tw Cen MT Condensed" panose="020B0606020104020203" pitchFamily="34" charset="0"/>
              </a:rPr>
              <a:t>Building investigation</a:t>
            </a:r>
            <a:endParaRPr lang="en-NZ" cap="none">
              <a:latin typeface="Tw Cen MT Condensed" panose="020B0606020104020203" pitchFamily="34" charset="0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FB36B91-D5D7-BFA9-AC44-39D7E876DC96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mi-NZ"/>
              <a:t>3</a:t>
            </a:r>
            <a:endParaRPr lang="en-NZ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F8E4DC9-CEFD-8DE8-0090-6A5A31801D30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r>
              <a:rPr lang="mi-NZ" sz="1200"/>
              <a:t>March to April 2024</a:t>
            </a:r>
            <a:endParaRPr lang="en-NZ" sz="120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0AE63A7-3D93-3304-DFF1-9DD9A90E92A8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br>
              <a:rPr lang="mi-NZ" cap="none"/>
            </a:br>
            <a:r>
              <a:rPr lang="en-NZ" cap="none" noProof="0">
                <a:latin typeface="Tw Cen MT Condensed" panose="020B0606020104020203" pitchFamily="34" charset="0"/>
              </a:rPr>
              <a:t>Studio Pacific engaged</a:t>
            </a:r>
            <a:endParaRPr lang="en-NZ" cap="none">
              <a:latin typeface="Tw Cen MT Condensed" panose="020B0606020104020203" pitchFamily="34" charset="0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FBFCF2-3D34-BB54-73C6-8BB87E022760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r>
              <a:rPr lang="mi-NZ"/>
              <a:t>1</a:t>
            </a:r>
            <a:endParaRPr lang="en-NZ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297C968-FDDD-D3DE-419B-0A4AA13DC375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r>
              <a:rPr lang="mi-NZ" sz="1200"/>
              <a:t>February 2024</a:t>
            </a:r>
            <a:endParaRPr lang="en-NZ" sz="120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5BF856EF-E790-8989-67FE-EC05423AE002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br>
              <a:rPr lang="mi-NZ"/>
            </a:br>
            <a:r>
              <a:rPr lang="en-NZ" cap="none" noProof="0">
                <a:latin typeface="Tw Cen MT Condensed" panose="020B0606020104020203" pitchFamily="34" charset="0"/>
              </a:rPr>
              <a:t>Demolition &amp; </a:t>
            </a:r>
            <a:r>
              <a:rPr lang="en-NZ" sz="1700" cap="none" noProof="0">
                <a:latin typeface="Tw Cen MT Condensed" panose="020B0606020104020203" pitchFamily="34" charset="0"/>
              </a:rPr>
              <a:t>decontamination</a:t>
            </a:r>
            <a:endParaRPr lang="en-NZ" sz="1700">
              <a:latin typeface="Tw Cen MT Condensed" panose="020B0606020104020203" pitchFamily="34" charset="0"/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680CAEA-5A14-89C7-22BA-6237509FCFC5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r>
              <a:rPr lang="mi-NZ"/>
              <a:t>4</a:t>
            </a:r>
            <a:endParaRPr lang="en-NZ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53C3C1BF-7489-CBD2-C63A-ECA7A36AFF53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/>
        <p:txBody>
          <a:bodyPr/>
          <a:lstStyle/>
          <a:p>
            <a:r>
              <a:rPr lang="mi-NZ" sz="1200"/>
              <a:t>April to June 2024</a:t>
            </a:r>
            <a:endParaRPr lang="en-NZ" sz="120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01F6D9F9-C6D0-34C9-4A9E-F626D3E2C627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br>
              <a:rPr lang="mi-NZ" cap="none">
                <a:latin typeface="Tw Cen MT Condensed" panose="020B0606020104020203" pitchFamily="34" charset="0"/>
              </a:rPr>
            </a:br>
            <a:r>
              <a:rPr lang="en-NZ" cap="none" noProof="0">
                <a:latin typeface="Tw Cen MT Condensed" panose="020B0606020104020203" pitchFamily="34" charset="0"/>
              </a:rPr>
              <a:t>Concept </a:t>
            </a:r>
            <a:br>
              <a:rPr lang="en-NZ" cap="none" noProof="0">
                <a:latin typeface="Tw Cen MT Condensed" panose="020B0606020104020203" pitchFamily="34" charset="0"/>
              </a:rPr>
            </a:br>
            <a:r>
              <a:rPr lang="en-NZ" cap="none" noProof="0">
                <a:latin typeface="Tw Cen MT Condensed" panose="020B0606020104020203" pitchFamily="34" charset="0"/>
              </a:rPr>
              <a:t>design</a:t>
            </a:r>
            <a:endParaRPr lang="en-NZ" cap="none">
              <a:latin typeface="Tw Cen MT Condensed" panose="020B0606020104020203" pitchFamily="34" charset="0"/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5825E171-EEB2-3675-1ABE-784B82111B34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r>
              <a:rPr lang="mi-NZ"/>
              <a:t>5</a:t>
            </a:r>
            <a:endParaRPr lang="en-NZ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12A8817-88BD-7706-2424-2974ADAAE696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/>
        <p:txBody>
          <a:bodyPr/>
          <a:lstStyle/>
          <a:p>
            <a:r>
              <a:rPr lang="mi-NZ" sz="1200"/>
              <a:t>May to </a:t>
            </a:r>
            <a:br>
              <a:rPr lang="mi-NZ" sz="1200"/>
            </a:br>
            <a:r>
              <a:rPr lang="mi-NZ" sz="1200"/>
              <a:t>September 2024</a:t>
            </a:r>
            <a:endParaRPr lang="en-NZ" sz="120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E824077A-A839-DE91-5F79-7A17694241A6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br>
              <a:rPr lang="mi-NZ" cap="none">
                <a:latin typeface="Tw Cen MT Condensed" panose="020B0606020104020203" pitchFamily="34" charset="0"/>
              </a:rPr>
            </a:br>
            <a:r>
              <a:rPr lang="en-NZ" cap="none" noProof="0">
                <a:latin typeface="Tw Cen MT Condensed" panose="020B0606020104020203" pitchFamily="34" charset="0"/>
              </a:rPr>
              <a:t>Preliminary design</a:t>
            </a:r>
            <a:endParaRPr lang="en-NZ" cap="none">
              <a:latin typeface="Tw Cen MT Condensed" panose="020B0606020104020203" pitchFamily="34" charset="0"/>
            </a:endParaRP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D3E489DD-2DEF-000E-E574-B4CA39757E18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/>
        <p:txBody>
          <a:bodyPr/>
          <a:lstStyle/>
          <a:p>
            <a:r>
              <a:rPr lang="mi-NZ" sz="1200"/>
              <a:t>October to December 2024</a:t>
            </a:r>
            <a:endParaRPr lang="en-NZ" sz="120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476B62AF-F22C-A85C-7C52-FA176F25ECA4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r>
              <a:rPr lang="mi-NZ"/>
              <a:t>7</a:t>
            </a:r>
            <a:endParaRPr lang="en-NZ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F3171B6B-C78C-E528-43F4-1C6F2EE42580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br>
              <a:rPr lang="mi-NZ" cap="none">
                <a:latin typeface="Tw Cen MT Condensed" panose="020B0606020104020203" pitchFamily="34" charset="0"/>
              </a:rPr>
            </a:br>
            <a:r>
              <a:rPr lang="en-NZ" cap="none" noProof="0">
                <a:latin typeface="Tw Cen MT Condensed" panose="020B0606020104020203" pitchFamily="34" charset="0"/>
              </a:rPr>
              <a:t>Community engagement</a:t>
            </a:r>
            <a:endParaRPr lang="en-NZ" cap="none">
              <a:latin typeface="Tw Cen MT Condensed" panose="020B0606020104020203" pitchFamily="34" charset="0"/>
            </a:endParaRP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C79FBEDD-C823-5B3C-B831-531D12FBF0AA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/>
        <p:txBody>
          <a:bodyPr/>
          <a:lstStyle/>
          <a:p>
            <a:r>
              <a:rPr lang="en-NZ" sz="1200" noProof="0"/>
              <a:t>September 2024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BCC632C0-39BC-E97A-FB12-152D7E73C45B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/>
        <p:txBody>
          <a:bodyPr/>
          <a:lstStyle/>
          <a:p>
            <a:r>
              <a:rPr lang="mi-NZ"/>
              <a:t>6</a:t>
            </a:r>
            <a:endParaRPr lang="en-NZ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1B0AE401-95B1-4344-60A5-AA47C1E0D33D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/>
        <p:txBody>
          <a:bodyPr/>
          <a:lstStyle/>
          <a:p>
            <a:r>
              <a:rPr lang="mi-NZ"/>
              <a:t>11</a:t>
            </a:r>
            <a:endParaRPr lang="en-NZ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40AE6217-D773-AEF9-EE5C-FBB56123140E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/>
        <p:txBody>
          <a:bodyPr/>
          <a:lstStyle/>
          <a:p>
            <a:r>
              <a:rPr lang="en-NZ" sz="1200" noProof="0"/>
              <a:t>April to August 2025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4B2E9EEB-3F1D-E741-71E8-6B5AE55480A4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/>
        <p:txBody>
          <a:bodyPr/>
          <a:lstStyle/>
          <a:p>
            <a:r>
              <a:rPr lang="mi-NZ"/>
              <a:t>12</a:t>
            </a:r>
            <a:endParaRPr lang="en-NZ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1F56AEE8-A6B3-CDB8-F6E7-797EC7D9E056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/>
        <p:txBody>
          <a:bodyPr/>
          <a:lstStyle/>
          <a:p>
            <a:r>
              <a:rPr lang="en-NZ" sz="1200" noProof="0"/>
              <a:t>September 2025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64B32314-8EA0-709D-B7D6-A2327D676903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/>
        <p:txBody>
          <a:bodyPr/>
          <a:lstStyle/>
          <a:p>
            <a:r>
              <a:rPr lang="mi-NZ"/>
              <a:t>10</a:t>
            </a:r>
            <a:endParaRPr lang="en-NZ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3F57F066-E948-D18B-09F2-6A1084B8B22B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/>
        <p:txBody>
          <a:bodyPr/>
          <a:lstStyle/>
          <a:p>
            <a:r>
              <a:rPr lang="en-NZ" sz="1200" noProof="0"/>
              <a:t>December 2024 to April 2025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53791167-F9B4-4F9C-C615-D103DBC977B3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/>
        <p:txBody>
          <a:bodyPr/>
          <a:lstStyle/>
          <a:p>
            <a:r>
              <a:rPr lang="mi-NZ"/>
              <a:t>13</a:t>
            </a:r>
            <a:endParaRPr lang="en-NZ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294C8F82-51EB-5995-B4FB-593FFE32CD3C}"/>
              </a:ext>
            </a:extLst>
          </p:cNvPr>
          <p:cNvSpPr>
            <a:spLocks noGrp="1"/>
          </p:cNvSpPr>
          <p:nvPr>
            <p:ph type="body" sz="quarter" idx="101"/>
          </p:nvPr>
        </p:nvSpPr>
        <p:spPr/>
        <p:txBody>
          <a:bodyPr vert="horz" lIns="0" tIns="0" rIns="0" bIns="45720" rtlCol="0" anchor="t">
            <a:noAutofit/>
          </a:bodyPr>
          <a:lstStyle/>
          <a:p>
            <a:r>
              <a:rPr lang="en-NZ" sz="1200"/>
              <a:t>July 2025</a:t>
            </a:r>
            <a:r>
              <a:rPr lang="en-NZ" sz="1200" noProof="0"/>
              <a:t> to </a:t>
            </a:r>
            <a:br>
              <a:rPr lang="en-NZ" sz="1200" noProof="0"/>
            </a:br>
            <a:r>
              <a:rPr lang="en-NZ" sz="1200" noProof="0"/>
              <a:t>late 2026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5E1CF824-2038-4A11-0D07-231889905E83}"/>
              </a:ext>
            </a:extLst>
          </p:cNvPr>
          <p:cNvSpPr>
            <a:spLocks noGrp="1"/>
          </p:cNvSpPr>
          <p:nvPr>
            <p:ph type="body" sz="quarter" idx="103"/>
          </p:nvPr>
        </p:nvSpPr>
        <p:spPr/>
        <p:txBody>
          <a:bodyPr/>
          <a:lstStyle/>
          <a:p>
            <a:r>
              <a:rPr lang="mi-NZ"/>
              <a:t>14</a:t>
            </a:r>
            <a:endParaRPr lang="en-NZ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570F2614-BAC4-BC66-EA3C-FE5ED2EA138C}"/>
              </a:ext>
            </a:extLst>
          </p:cNvPr>
          <p:cNvSpPr>
            <a:spLocks noGrp="1"/>
          </p:cNvSpPr>
          <p:nvPr>
            <p:ph type="body" sz="quarter" idx="105"/>
          </p:nvPr>
        </p:nvSpPr>
        <p:spPr/>
        <p:txBody>
          <a:bodyPr/>
          <a:lstStyle/>
          <a:p>
            <a:r>
              <a:rPr lang="en-NZ" sz="1200" noProof="0"/>
              <a:t>Late 2026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6EA2CBEA-A1AA-FA25-FA7B-C652A82F5BD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mi-NZ"/>
              <a:t>8</a:t>
            </a:r>
            <a:endParaRPr lang="en-NZ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D5540766-8B2F-93F7-8E9C-DF3BAE02E064}"/>
              </a:ext>
            </a:extLst>
          </p:cNvPr>
          <p:cNvSpPr/>
          <p:nvPr/>
        </p:nvSpPr>
        <p:spPr>
          <a:xfrm>
            <a:off x="4758421" y="5787762"/>
            <a:ext cx="371901" cy="384313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007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1394D-4232-9408-43C6-E9EF67E25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NZ" sz="3700" dirty="0"/>
              <a:t>Developed Design fly-through</a:t>
            </a:r>
            <a:br>
              <a:rPr lang="en-NZ" sz="3700" dirty="0"/>
            </a:br>
            <a:endParaRPr lang="en-NZ" sz="1800" dirty="0"/>
          </a:p>
        </p:txBody>
      </p:sp>
      <p:pic>
        <p:nvPicPr>
          <p:cNvPr id="12" name="Picture 11" descr="A building with glass windows&#10;&#10;AI-generated content may be incorrect.">
            <a:extLst>
              <a:ext uri="{FF2B5EF4-FFF2-40B4-BE49-F238E27FC236}">
                <a16:creationId xmlns:a16="http://schemas.microsoft.com/office/drawing/2014/main" id="{21CA5ED1-B5EB-0A37-B805-9452893B7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7"/>
          <a:stretch/>
        </p:blipFill>
        <p:spPr>
          <a:xfrm>
            <a:off x="109243" y="2074951"/>
            <a:ext cx="6354212" cy="3335822"/>
          </a:xfrm>
          <a:prstGeom prst="rect">
            <a:avLst/>
          </a:prstGeom>
          <a:noFill/>
        </p:spPr>
      </p:pic>
      <p:pic>
        <p:nvPicPr>
          <p:cNvPr id="16" name="Content Placeholder 15" descr="A library with people in the library&#10;&#10;AI-generated content may be incorrect.">
            <a:extLst>
              <a:ext uri="{FF2B5EF4-FFF2-40B4-BE49-F238E27FC236}">
                <a16:creationId xmlns:a16="http://schemas.microsoft.com/office/drawing/2014/main" id="{E0886BB0-2BFD-3B19-77DE-32D4470933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674" y="2074951"/>
            <a:ext cx="5561611" cy="3335822"/>
          </a:xfrm>
        </p:spPr>
      </p:pic>
    </p:spTree>
    <p:extLst>
      <p:ext uri="{BB962C8B-B14F-4D97-AF65-F5344CB8AC3E}">
        <p14:creationId xmlns:p14="http://schemas.microsoft.com/office/powerpoint/2010/main" val="16475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5F3C4-DF54-8EA8-5A3E-BE2EF41C1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Design </a:t>
            </a:r>
            <a:r>
              <a:rPr lang="en-NZ" dirty="0"/>
              <a:t>collaboration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EED6D-D644-28CD-A560-A0D584213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Council staff and the design team have run workshops with Council teams, e.g. Libraries, Property, Customer and Community and IT to sense check the design </a:t>
            </a:r>
            <a:endParaRPr lang="en-US" dirty="0">
              <a:cs typeface="Arial"/>
            </a:endParaRPr>
          </a:p>
          <a:p>
            <a:endParaRPr lang="en-NZ" dirty="0"/>
          </a:p>
          <a:p>
            <a:r>
              <a:rPr lang="en-NZ" dirty="0"/>
              <a:t>Barnes Beagley </a:t>
            </a:r>
            <a:r>
              <a:rPr lang="en-NZ" dirty="0" err="1"/>
              <a:t>Doherr</a:t>
            </a:r>
            <a:r>
              <a:rPr lang="en-NZ" dirty="0"/>
              <a:t> and Naylor Love are collaborating to help us understand costs and identify opportunities to ensure we stay within budget</a:t>
            </a:r>
          </a:p>
          <a:p>
            <a:endParaRPr lang="en-NZ" dirty="0"/>
          </a:p>
          <a:p>
            <a:r>
              <a:rPr lang="en-NZ" dirty="0">
                <a:cs typeface="Arial"/>
              </a:rPr>
              <a:t>Naylor Love have provided early input on key trades to ensure accuracy of the pricing estimates</a:t>
            </a:r>
          </a:p>
        </p:txBody>
      </p:sp>
    </p:spTree>
    <p:extLst>
      <p:ext uri="{BB962C8B-B14F-4D97-AF65-F5344CB8AC3E}">
        <p14:creationId xmlns:p14="http://schemas.microsoft.com/office/powerpoint/2010/main" val="3328078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B4A2F-C0AC-EDF9-3067-0A60929FA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470B2-8096-2E20-2E94-39F13975D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NZ" dirty="0"/>
              <a:t>Site compound and crane</a:t>
            </a:r>
            <a:br>
              <a:rPr lang="en-NZ" dirty="0"/>
            </a:br>
            <a:r>
              <a:rPr lang="en-NZ" sz="2800" b="1" dirty="0">
                <a:effectLst/>
                <a:latin typeface="Lato"/>
                <a:ea typeface="Lato"/>
                <a:cs typeface="Lato"/>
                <a:hlinkClick r:id="rId3"/>
              </a:rPr>
              <a:t>3D Model Link</a:t>
            </a:r>
            <a:endParaRPr lang="en-NZ" sz="2800" dirty="0"/>
          </a:p>
        </p:txBody>
      </p:sp>
      <p:pic>
        <p:nvPicPr>
          <p:cNvPr id="14" name="Content Placeholder 13" descr="A building with a few stairs&#10;&#10;AI-generated content may be incorrect.">
            <a:extLst>
              <a:ext uri="{FF2B5EF4-FFF2-40B4-BE49-F238E27FC236}">
                <a16:creationId xmlns:a16="http://schemas.microsoft.com/office/drawing/2014/main" id="{4801F66E-751D-8B0E-8DA8-361FCA9DC2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03"/>
          <a:stretch/>
        </p:blipFill>
        <p:spPr>
          <a:xfrm>
            <a:off x="462153" y="1857917"/>
            <a:ext cx="5588000" cy="3406347"/>
          </a:xfrm>
        </p:spPr>
      </p:pic>
      <p:pic>
        <p:nvPicPr>
          <p:cNvPr id="16" name="Content Placeholder 15" descr="A aerial view of a building&#10;&#10;AI-generated content may be incorrect.">
            <a:extLst>
              <a:ext uri="{FF2B5EF4-FFF2-40B4-BE49-F238E27FC236}">
                <a16:creationId xmlns:a16="http://schemas.microsoft.com/office/drawing/2014/main" id="{7A96AB78-0C46-7889-D340-D63FFFC623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6489" b="1664"/>
          <a:stretch/>
        </p:blipFill>
        <p:spPr>
          <a:xfrm>
            <a:off x="6462643" y="1857918"/>
            <a:ext cx="5267204" cy="3406347"/>
          </a:xfrm>
        </p:spPr>
      </p:pic>
    </p:spTree>
    <p:extLst>
      <p:ext uri="{BB962C8B-B14F-4D97-AF65-F5344CB8AC3E}">
        <p14:creationId xmlns:p14="http://schemas.microsoft.com/office/powerpoint/2010/main" val="119514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B5D24-6327-4273-75F8-D77C681EF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NZ"/>
              <a:t>Communications and </a:t>
            </a:r>
            <a:r>
              <a:rPr lang="en-NZ" dirty="0"/>
              <a:t>engagement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5C1C7-D85E-8B7F-4AEB-C98703FB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7175" y="1419225"/>
            <a:ext cx="7375525" cy="486886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NZ" sz="1600" dirty="0"/>
              <a:t>On 7 May we ran a session for local sub-contractors to meet the Naylor Love team and find out how they could be part of the project. Approx. 30 different groups attended</a:t>
            </a:r>
            <a:r>
              <a:rPr lang="en-NZ" sz="1600" dirty="0">
                <a:cs typeface="Arial"/>
              </a:rPr>
              <a:t>.</a:t>
            </a:r>
          </a:p>
          <a:p>
            <a:pPr>
              <a:lnSpc>
                <a:spcPct val="90000"/>
              </a:lnSpc>
            </a:pPr>
            <a:endParaRPr lang="en-NZ" sz="1600" dirty="0"/>
          </a:p>
          <a:p>
            <a:pPr>
              <a:lnSpc>
                <a:spcPct val="90000"/>
              </a:lnSpc>
            </a:pPr>
            <a:r>
              <a:rPr lang="en-NZ" sz="1600" dirty="0"/>
              <a:t>On Wednesday 18 June we are hosting a pre-construction meeting for Mahara Place business operators to meet Naylor Love, find out more about the construction programme and ask questions.</a:t>
            </a:r>
            <a:endParaRPr lang="en-NZ" sz="1600" dirty="0">
              <a:cs typeface="Arial"/>
            </a:endParaRPr>
          </a:p>
          <a:p>
            <a:pPr>
              <a:lnSpc>
                <a:spcPct val="90000"/>
              </a:lnSpc>
            </a:pPr>
            <a:endParaRPr lang="en-NZ" sz="1600" dirty="0"/>
          </a:p>
          <a:p>
            <a:pPr>
              <a:lnSpc>
                <a:spcPct val="90000"/>
              </a:lnSpc>
            </a:pPr>
            <a:r>
              <a:rPr lang="en-NZ" sz="1600" dirty="0"/>
              <a:t>Council staff and Naylor Love talked to neighbours who will be affected by the early works.</a:t>
            </a:r>
            <a:endParaRPr lang="en-NZ" sz="1600" dirty="0">
              <a:cs typeface="Arial"/>
            </a:endParaRPr>
          </a:p>
          <a:p>
            <a:pPr>
              <a:lnSpc>
                <a:spcPct val="90000"/>
              </a:lnSpc>
            </a:pPr>
            <a:endParaRPr lang="en-NZ" sz="1600" dirty="0"/>
          </a:p>
          <a:p>
            <a:pPr>
              <a:lnSpc>
                <a:spcPct val="90000"/>
              </a:lnSpc>
            </a:pPr>
            <a:r>
              <a:rPr lang="en-NZ" sz="1600" dirty="0"/>
              <a:t>We are providing regular updates to local business operators and this will continue throughout construction.</a:t>
            </a:r>
            <a:endParaRPr lang="en-NZ" sz="1600" dirty="0">
              <a:cs typeface="Arial"/>
            </a:endParaRPr>
          </a:p>
          <a:p>
            <a:pPr>
              <a:lnSpc>
                <a:spcPct val="90000"/>
              </a:lnSpc>
            </a:pPr>
            <a:endParaRPr lang="en-NZ" sz="1600" dirty="0"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NZ" sz="1600" dirty="0">
                <a:cs typeface="Arial"/>
              </a:rPr>
              <a:t>We'll update the community via our normal channels after this briefing.</a:t>
            </a:r>
          </a:p>
        </p:txBody>
      </p:sp>
      <p:pic>
        <p:nvPicPr>
          <p:cNvPr id="4" name="Picture 3" descr="A group of people standing in a room&#10;&#10;AI-generated content may be incorrect.">
            <a:extLst>
              <a:ext uri="{FF2B5EF4-FFF2-40B4-BE49-F238E27FC236}">
                <a16:creationId xmlns:a16="http://schemas.microsoft.com/office/drawing/2014/main" id="{FE8261D3-48F7-DBB2-B92F-691CBF69D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843" y="1971675"/>
            <a:ext cx="3999563" cy="2944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8029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BED4F-600A-F5AB-ECD6-FCEA02ED6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noProof="0"/>
              <a:t>Next </a:t>
            </a:r>
            <a:r>
              <a:rPr lang="en-NZ" dirty="0"/>
              <a:t>steps</a:t>
            </a:r>
            <a:endParaRPr lang="en-NZ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A27FB-AC27-AC2D-CB5D-48B194F4D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584" y="1600202"/>
            <a:ext cx="10884816" cy="4532745"/>
          </a:xfrm>
        </p:spPr>
        <p:txBody>
          <a:bodyPr/>
          <a:lstStyle/>
          <a:p>
            <a:r>
              <a:rPr lang="en-NZ" noProof="0" dirty="0"/>
              <a:t>End of June – asbestos investigations</a:t>
            </a:r>
          </a:p>
          <a:p>
            <a:r>
              <a:rPr lang="en-NZ" noProof="0" dirty="0"/>
              <a:t>July – Naylor Love site establishment and early works commence </a:t>
            </a:r>
            <a:endParaRPr lang="en-NZ" noProof="0" dirty="0">
              <a:cs typeface="Arial"/>
            </a:endParaRPr>
          </a:p>
          <a:p>
            <a:r>
              <a:rPr lang="en-NZ" noProof="0" dirty="0"/>
              <a:t>Detailed Design 15 weeks – due </a:t>
            </a:r>
            <a:r>
              <a:rPr lang="en-NZ" dirty="0"/>
              <a:t>mid-August</a:t>
            </a:r>
            <a:endParaRPr lang="en-NZ" noProof="0" dirty="0">
              <a:cs typeface="Arial"/>
            </a:endParaRPr>
          </a:p>
          <a:p>
            <a:r>
              <a:rPr lang="en-NZ" dirty="0"/>
              <a:t>Naylor Love confirm contract price</a:t>
            </a:r>
            <a:endParaRPr lang="en-NZ" noProof="0" dirty="0">
              <a:cs typeface="Arial"/>
            </a:endParaRPr>
          </a:p>
          <a:p>
            <a:r>
              <a:rPr lang="en-NZ" noProof="0" dirty="0"/>
              <a:t>September – Building Consent submitted</a:t>
            </a:r>
            <a:endParaRPr lang="en-NZ" noProof="0" dirty="0">
              <a:cs typeface="Arial"/>
            </a:endParaRPr>
          </a:p>
          <a:p>
            <a:r>
              <a:rPr lang="en-NZ" noProof="0" dirty="0"/>
              <a:t>September to late 2026 </a:t>
            </a:r>
            <a:r>
              <a:rPr lang="en-NZ" dirty="0"/>
              <a:t>– main construction </a:t>
            </a:r>
            <a:endParaRPr lang="en-NZ" noProof="0" dirty="0">
              <a:cs typeface="Arial"/>
            </a:endParaRPr>
          </a:p>
          <a:p>
            <a:r>
              <a:rPr lang="en-NZ" dirty="0">
                <a:cs typeface="Arial"/>
              </a:rPr>
              <a:t>Late 2026 – Te Ara Whetū opens!</a:t>
            </a:r>
          </a:p>
          <a:p>
            <a:endParaRPr lang="mi-NZ" dirty="0">
              <a:cs typeface="Arial"/>
            </a:endParaRPr>
          </a:p>
          <a:p>
            <a:pPr marL="0" indent="0">
              <a:buNone/>
            </a:pPr>
            <a:endParaRPr lang="mi-N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7954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945BA-C916-2439-A7AF-51D4B8FF9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/>
              <a:t>QUESTIONS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8101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1EF9518-E8BA-F1A6-11CD-CEF43709CE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1BF3F-3114-3261-C948-FFF0B6FBE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NZ" dirty="0"/>
              <a:t>Ground Floor</a:t>
            </a:r>
          </a:p>
        </p:txBody>
      </p:sp>
      <p:pic>
        <p:nvPicPr>
          <p:cNvPr id="9" name="Picture 8" descr="A blueprint of a house&#10;&#10;AI-generated content may be incorrect.">
            <a:extLst>
              <a:ext uri="{FF2B5EF4-FFF2-40B4-BE49-F238E27FC236}">
                <a16:creationId xmlns:a16="http://schemas.microsoft.com/office/drawing/2014/main" id="{100B30EF-AD52-414C-6F34-E813789B2A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14629" r="8355" b="19815"/>
          <a:stretch/>
        </p:blipFill>
        <p:spPr>
          <a:xfrm>
            <a:off x="1155700" y="939800"/>
            <a:ext cx="9880600" cy="561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80669"/>
      </p:ext>
    </p:extLst>
  </p:cSld>
  <p:clrMapOvr>
    <a:masterClrMapping/>
  </p:clrMapOvr>
</p:sld>
</file>

<file path=ppt/theme/theme1.xml><?xml version="1.0" encoding="utf-8"?>
<a:theme xmlns:a="http://schemas.openxmlformats.org/drawingml/2006/main" name="kcdc-#300919-v2-Corpor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uncil Power Point Template 2015" id="{51C0F373-F6FB-446D-8C47-32D584617F38}" vid="{793C1C87-92B6-43B6-A805-CFC1EFAA3C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9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192_Win32_SL_v6" id="{000B72E1-E192-44E9-B8F2-188AF3FE4191}" vid="{1634329A-3C4A-4D49-93C0-D3DA8557E5C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bactivity xmlns="f37e0360-3b46-4e73-9940-567cdfdcdeea">A - Project Controls and Monitoring</Subactivity>
    <BusinessValue xmlns="f37e0360-3b46-4e73-9940-567cdfdcdeea" xsi:nil="true"/>
    <PRADateDisposal xmlns="f37e0360-3b46-4e73-9940-567cdfdcdeea" xsi:nil="true"/>
    <KeyWords xmlns="f37e0360-3b46-4e73-9940-567cdfdcdeea" xsi:nil="true"/>
    <SecurityClassification xmlns="f37e0360-3b46-4e73-9940-567cdfdcdeea" xsi:nil="true"/>
    <InternalOnly xmlns="f37e0360-3b46-4e73-9940-567cdfdcdeea">false</InternalOnly>
    <PRADate3 xmlns="f37e0360-3b46-4e73-9940-567cdfdcdeea" xsi:nil="true"/>
    <PRAText5 xmlns="f37e0360-3b46-4e73-9940-567cdfdcdeea" xsi:nil="true"/>
    <Level2 xmlns="f37e0360-3b46-4e73-9940-567cdfdcdeea">NA</Level2>
    <Activity xmlns="f37e0360-3b46-4e73-9940-567cdfdcdeea">Community Development Projects</Activity>
    <AggregationStatus xmlns="f37e0360-3b46-4e73-9940-567cdfdcdeea">Normal</AggregationStatus>
    <CategoryValue xmlns="f37e0360-3b46-4e73-9940-567cdfdcdeea">NA</CategoryValue>
    <PRADate2 xmlns="f37e0360-3b46-4e73-9940-567cdfdcdeea" xsi:nil="true"/>
    <Case xmlns="f37e0360-3b46-4e73-9940-567cdfdcdeea">NA</Case>
    <PRAText1 xmlns="f37e0360-3b46-4e73-9940-567cdfdcdeea" xsi:nil="true"/>
    <PRAText4 xmlns="f37e0360-3b46-4e73-9940-567cdfdcdeea" xsi:nil="true"/>
    <Level3 xmlns="f37e0360-3b46-4e73-9940-567cdfdcdeea" xsi:nil="true"/>
    <Team xmlns="f37e0360-3b46-4e73-9940-567cdfdcdeea">Te Ara Whetū</Team>
    <Project xmlns="f37e0360-3b46-4e73-9940-567cdfdcdeea">Te Ara Whetū</Project>
    <FunctionGroup xmlns="f37e0360-3b46-4e73-9940-567cdfdcdeea">Community Facilities</FunctionGroup>
    <Function xmlns="f37e0360-3b46-4e73-9940-567cdfdcdeea">Community Projects</Function>
    <RelatedPeople xmlns="f37e0360-3b46-4e73-9940-567cdfdcdeea">
      <UserInfo>
        <DisplayName/>
        <AccountId xsi:nil="true"/>
        <AccountType/>
      </UserInfo>
    </RelatedPeople>
    <AggregationNarrative xmlns="f37e0360-3b46-4e73-9940-567cdfdcdeea" xsi:nil="true"/>
    <Channel xmlns="f37e0360-3b46-4e73-9940-567cdfdcdeea">General</Channel>
    <PRAType xmlns="f37e0360-3b46-4e73-9940-567cdfdcdeea">Doc</PRAType>
    <PRADate1 xmlns="f37e0360-3b46-4e73-9940-567cdfdcdeea" xsi:nil="true"/>
    <DocumentType xmlns="f37e0360-3b46-4e73-9940-567cdfdcdeea" xsi:nil="true"/>
    <PRAText3 xmlns="f37e0360-3b46-4e73-9940-567cdfdcdeea" xsi:nil="true"/>
    <Year xmlns="f37e0360-3b46-4e73-9940-567cdfdcdeea">NA</Year>
    <Narrative xmlns="f37e0360-3b46-4e73-9940-567cdfdcdeea" xsi:nil="true"/>
    <CategoryName xmlns="f37e0360-3b46-4e73-9940-567cdfdcdeea">NA</CategoryName>
    <PRADateTrigger xmlns="f37e0360-3b46-4e73-9940-567cdfdcdeea" xsi:nil="true"/>
    <PRAText2 xmlns="f37e0360-3b46-4e73-9940-567cdfdcdeea" xsi:nil="true"/>
    <Comments xmlns="f37e0360-3b46-4e73-9940-567cdfdcdeea" xsi:nil="true"/>
    <Received xmlns="f37e0360-3b46-4e73-9940-567cdfdcdeea" xsi:nil="true"/>
    <Sent xmlns="f37e0360-3b46-4e73-9940-567cdfdcdeea" xsi:nil="true"/>
    <ILFrom xmlns="f37e0360-3b46-4e73-9940-567cdfdcdeea" xsi:nil="true"/>
    <To xmlns="f37e0360-3b46-4e73-9940-567cdfdcdeea" xsi:nil="true"/>
    <HarmonieUIHidden xmlns="f37e0360-3b46-4e73-9940-567cdfdcdeea" xsi:nil="true"/>
    <MailPreviewData xmlns="f37e0360-3b46-4e73-9940-567cdfdcdeea" xsi:nil="true"/>
    <FilePath xmlns="f37e0360-3b46-4e73-9940-567cdfdcdeea" xsi:nil="true"/>
    <ServiceRequestNumber xmlns="f37e0360-3b46-4e73-9940-567cdfdcdeea" xsi:nil="true"/>
    <FolderPath xmlns="f37e0360-3b46-4e73-9940-567cdfdcdeea" xsi:nil="true"/>
    <OriginalSubject xmlns="f37e0360-3b46-4e73-9940-567cdfdcdee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32B93429FD5649A5CB4001832FD225" ma:contentTypeVersion="53" ma:contentTypeDescription="Create a new document." ma:contentTypeScope="" ma:versionID="2421adbc6d7722b3b57ef850ce0e470a">
  <xsd:schema xmlns:xsd="http://www.w3.org/2001/XMLSchema" xmlns:xs="http://www.w3.org/2001/XMLSchema" xmlns:p="http://schemas.microsoft.com/office/2006/metadata/properties" xmlns:ns2="f37e0360-3b46-4e73-9940-567cdfdcdeea" targetNamespace="http://schemas.microsoft.com/office/2006/metadata/properties" ma:root="true" ma:fieldsID="fd4b486e13fe77abc419cd5d0f8475d0" ns2:_="">
    <xsd:import namespace="f37e0360-3b46-4e73-9940-567cdfdcdeea"/>
    <xsd:element name="properties">
      <xsd:complexType>
        <xsd:sequence>
          <xsd:element name="documentManagement">
            <xsd:complexType>
              <xsd:all>
                <xsd:element ref="ns2:DocumentType" minOccurs="0"/>
                <xsd:element ref="ns2:FunctionGroup" minOccurs="0"/>
                <xsd:element ref="ns2:Function" minOccurs="0"/>
                <xsd:element ref="ns2:Activity" minOccurs="0"/>
                <xsd:element ref="ns2:Subactivity" minOccurs="0"/>
                <xsd:element ref="ns2:Case" minOccurs="0"/>
                <xsd:element ref="ns2:Project" minOccurs="0"/>
                <xsd:element ref="ns2:CategoryName" minOccurs="0"/>
                <xsd:element ref="ns2:CategoryValue" minOccurs="0"/>
                <xsd:element ref="ns2:BusinessValue" minOccurs="0"/>
                <xsd:element ref="ns2:Narrative" minOccurs="0"/>
                <xsd:element ref="ns2:RelatedPeople" minOccurs="0"/>
                <xsd:element ref="ns2:PRAType" minOccurs="0"/>
                <xsd:element ref="ns2:PRADate1" minOccurs="0"/>
                <xsd:element ref="ns2:PRADate2" minOccurs="0"/>
                <xsd:element ref="ns2:PRADate3" minOccurs="0"/>
                <xsd:element ref="ns2:PRADateDisposal" minOccurs="0"/>
                <xsd:element ref="ns2:PRADateTrigger" minOccurs="0"/>
                <xsd:element ref="ns2:PRAText1" minOccurs="0"/>
                <xsd:element ref="ns2:PRAText2" minOccurs="0"/>
                <xsd:element ref="ns2:PRAText3" minOccurs="0"/>
                <xsd:element ref="ns2:PRAText4" minOccurs="0"/>
                <xsd:element ref="ns2:PRAText5" minOccurs="0"/>
                <xsd:element ref="ns2:AggregationStatus" minOccurs="0"/>
                <xsd:element ref="ns2:To" minOccurs="0"/>
                <xsd:element ref="ns2:Sent" minOccurs="0"/>
                <xsd:element ref="ns2:OriginalSubject" minOccurs="0"/>
                <xsd:element ref="ns2:SecurityClassification" minOccurs="0"/>
                <xsd:element ref="ns2:KeyWords" minOccurs="0"/>
                <xsd:element ref="ns2:Received" minOccurs="0"/>
                <xsd:element ref="ns2:HarmonieUIHidden" minOccurs="0"/>
                <xsd:element ref="ns2:MailPreviewData" minOccurs="0"/>
                <xsd:element ref="ns2:AggregationNarrative" minOccurs="0"/>
                <xsd:element ref="ns2:Team" minOccurs="0"/>
                <xsd:element ref="ns2:Channel" minOccurs="0"/>
                <xsd:element ref="ns2:Level2" minOccurs="0"/>
                <xsd:element ref="ns2:Level3" minOccurs="0"/>
                <xsd:element ref="ns2:Year" minOccurs="0"/>
                <xsd:element ref="ns2:ILFrom" minOccurs="0"/>
                <xsd:element ref="ns2:Comments" minOccurs="0"/>
                <xsd:element ref="ns2:ServiceRequestNumber" minOccurs="0"/>
                <xsd:element ref="ns2:InternalOnly" minOccurs="0"/>
                <xsd:element ref="ns2:FilePath" minOccurs="0"/>
                <xsd:element ref="ns2:FolderPath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7e0360-3b46-4e73-9940-567cdfdcdeea" elementFormDefault="qualified">
    <xsd:import namespace="http://schemas.microsoft.com/office/2006/documentManagement/types"/>
    <xsd:import namespace="http://schemas.microsoft.com/office/infopath/2007/PartnerControls"/>
    <xsd:element name="DocumentType" ma:index="8" nillable="true" ma:displayName="Document Type" ma:format="Dropdown" ma:internalName="DocumentType">
      <xsd:simpleType>
        <xsd:restriction base="dms:Choice">
          <xsd:enumeration value="APPLICATION, certificate, consent related"/>
          <xsd:enumeration value="CONTRACT, Variation, Agreement"/>
          <xsd:enumeration value="CORRESPONDENCE"/>
          <xsd:enumeration value="DRAWING, Plan, Map"/>
          <xsd:enumeration value="EMPLOYMENT related"/>
          <xsd:enumeration value="FINANCIAL related"/>
          <xsd:enumeration value="KNOWLEDGE article"/>
          <xsd:enumeration value="MEETING related"/>
          <xsd:enumeration value="MEMO, Filenote, Email"/>
          <xsd:enumeration value="MODEL, Calculation, Working"/>
          <xsd:enumeration value="PHOTO, Image or Multi-media"/>
          <xsd:enumeration value="PRESENTATION"/>
          <xsd:enumeration value="PUBLICATION material"/>
          <xsd:enumeration value="PURCHASING related"/>
          <xsd:enumeration value="REPORT, or planning related"/>
          <xsd:enumeration value="RULES, Policy, Bylaw, procedure"/>
          <xsd:enumeration value="SERVICE REQUEST related"/>
          <xsd:enumeration value="SPECIFICATION or standard"/>
          <xsd:enumeration value="SUPPLIER PRODUCT Info"/>
          <xsd:enumeration value="TEMPLATE, Checklist or Form"/>
        </xsd:restriction>
      </xsd:simpleType>
    </xsd:element>
    <xsd:element name="FunctionGroup" ma:index="9" nillable="true" ma:displayName="Function Group" ma:default="Corporate Support" ma:internalName="FunctionGroup">
      <xsd:simpleType>
        <xsd:restriction base="dms:Text">
          <xsd:maxLength value="255"/>
        </xsd:restriction>
      </xsd:simpleType>
    </xsd:element>
    <xsd:element name="Function" ma:index="10" nillable="true" ma:displayName="Function" ma:default="Business Unit Management" ma:internalName="Function">
      <xsd:simpleType>
        <xsd:restriction base="dms:Text">
          <xsd:maxLength value="255"/>
        </xsd:restriction>
      </xsd:simpleType>
    </xsd:element>
    <xsd:element name="Activity" ma:index="11" nillable="true" ma:displayName="Activity" ma:default="NA" ma:internalName="Activity">
      <xsd:simpleType>
        <xsd:restriction base="dms:Text">
          <xsd:maxLength value="255"/>
        </xsd:restriction>
      </xsd:simpleType>
    </xsd:element>
    <xsd:element name="Subactivity" ma:index="12" nillable="true" ma:displayName="Subactivity" ma:default="NA" ma:internalName="Subactivity">
      <xsd:simpleType>
        <xsd:restriction base="dms:Text">
          <xsd:maxLength value="255"/>
        </xsd:restriction>
      </xsd:simpleType>
    </xsd:element>
    <xsd:element name="Case" ma:index="13" nillable="true" ma:displayName="Case" ma:default="NA" ma:internalName="Case">
      <xsd:simpleType>
        <xsd:restriction base="dms:Text">
          <xsd:maxLength value="255"/>
        </xsd:restriction>
      </xsd:simpleType>
    </xsd:element>
    <xsd:element name="Project" ma:index="14" nillable="true" ma:displayName="Project" ma:default="NA" ma:internalName="Project">
      <xsd:simpleType>
        <xsd:restriction base="dms:Text">
          <xsd:maxLength value="255"/>
        </xsd:restriction>
      </xsd:simpleType>
    </xsd:element>
    <xsd:element name="CategoryName" ma:index="15" nillable="true" ma:displayName="Category 1" ma:default="NA" ma:internalName="CategoryName">
      <xsd:simpleType>
        <xsd:restriction base="dms:Text">
          <xsd:maxLength value="255"/>
        </xsd:restriction>
      </xsd:simpleType>
    </xsd:element>
    <xsd:element name="CategoryValue" ma:index="16" nillable="true" ma:displayName="Category 2" ma:default="NA" ma:internalName="CategoryValue">
      <xsd:simpleType>
        <xsd:restriction base="dms:Text">
          <xsd:maxLength value="255"/>
        </xsd:restriction>
      </xsd:simpleType>
    </xsd:element>
    <xsd:element name="BusinessValue" ma:index="17" nillable="true" ma:displayName="Business Value" ma:internalName="BusinessValue">
      <xsd:simpleType>
        <xsd:restriction base="dms:Text">
          <xsd:maxLength value="255"/>
        </xsd:restriction>
      </xsd:simpleType>
    </xsd:element>
    <xsd:element name="Narrative" ma:index="18" nillable="true" ma:displayName="Narrative" ma:internalName="Narrative">
      <xsd:simpleType>
        <xsd:restriction base="dms:Note">
          <xsd:maxLength value="255"/>
        </xsd:restriction>
      </xsd:simpleType>
    </xsd:element>
    <xsd:element name="RelatedPeople" ma:index="19" nillable="true" ma:displayName="Related People" ma:list="UserInfo" ma:SharePointGroup="0" ma:internalName="RelatedPeopl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AType" ma:index="20" nillable="true" ma:displayName="PRA Type" ma:default="Doc" ma:internalName="PRAType">
      <xsd:simpleType>
        <xsd:restriction base="dms:Text">
          <xsd:maxLength value="255"/>
        </xsd:restriction>
      </xsd:simpleType>
    </xsd:element>
    <xsd:element name="PRADate1" ma:index="21" nillable="true" ma:displayName="PRA Date 1" ma:format="DateOnly" ma:internalName="PRADate1">
      <xsd:simpleType>
        <xsd:restriction base="dms:DateTime"/>
      </xsd:simpleType>
    </xsd:element>
    <xsd:element name="PRADate2" ma:index="22" nillable="true" ma:displayName="PRA Date 2" ma:format="DateOnly" ma:internalName="PRADate2">
      <xsd:simpleType>
        <xsd:restriction base="dms:DateTime"/>
      </xsd:simpleType>
    </xsd:element>
    <xsd:element name="PRADate3" ma:index="23" nillable="true" ma:displayName="PRA Date 3" ma:format="DateOnly" ma:internalName="PRADate3">
      <xsd:simpleType>
        <xsd:restriction base="dms:DateTime"/>
      </xsd:simpleType>
    </xsd:element>
    <xsd:element name="PRADateDisposal" ma:index="24" nillable="true" ma:displayName="PRA Date Disposal" ma:format="DateOnly" ma:internalName="PRADateDisposal">
      <xsd:simpleType>
        <xsd:restriction base="dms:DateTime"/>
      </xsd:simpleType>
    </xsd:element>
    <xsd:element name="PRADateTrigger" ma:index="25" nillable="true" ma:displayName="PRA Date Trigger" ma:format="DateOnly" ma:internalName="PRADateTrigger">
      <xsd:simpleType>
        <xsd:restriction base="dms:DateTime"/>
      </xsd:simpleType>
    </xsd:element>
    <xsd:element name="PRAText1" ma:index="26" nillable="true" ma:displayName="PRA Text 1" ma:internalName="PRAText1">
      <xsd:simpleType>
        <xsd:restriction base="dms:Text">
          <xsd:maxLength value="255"/>
        </xsd:restriction>
      </xsd:simpleType>
    </xsd:element>
    <xsd:element name="PRAText2" ma:index="27" nillable="true" ma:displayName="PRA Text 2" ma:internalName="PRAText2">
      <xsd:simpleType>
        <xsd:restriction base="dms:Text">
          <xsd:maxLength value="255"/>
        </xsd:restriction>
      </xsd:simpleType>
    </xsd:element>
    <xsd:element name="PRAText3" ma:index="28" nillable="true" ma:displayName="PRA Text 3" ma:internalName="PRAText3">
      <xsd:simpleType>
        <xsd:restriction base="dms:Text">
          <xsd:maxLength value="255"/>
        </xsd:restriction>
      </xsd:simpleType>
    </xsd:element>
    <xsd:element name="PRAText4" ma:index="29" nillable="true" ma:displayName="PRA Text 4" ma:internalName="PRAText4">
      <xsd:simpleType>
        <xsd:restriction base="dms:Text">
          <xsd:maxLength value="255"/>
        </xsd:restriction>
      </xsd:simpleType>
    </xsd:element>
    <xsd:element name="PRAText5" ma:index="30" nillable="true" ma:displayName="PRA Text 5" ma:internalName="PRAText5">
      <xsd:simpleType>
        <xsd:restriction base="dms:Text">
          <xsd:maxLength value="255"/>
        </xsd:restriction>
      </xsd:simpleType>
    </xsd:element>
    <xsd:element name="AggregationStatus" ma:index="31" nillable="true" ma:displayName="Aggregation Status" ma:default="Normal" ma:format="Dropdown" ma:internalName="AggregationStatus">
      <xsd:simpleType>
        <xsd:union memberTypes="dms:Text">
          <xsd:simpleType>
            <xsd:restriction base="dms:Choice">
              <xsd:enumeration value="Delete Soon"/>
              <xsd:enumeration value="Transfer Soon"/>
              <xsd:enumeration value="Appraise Soon"/>
              <xsd:enumeration value="Delete"/>
              <xsd:enumeration value="Transfer"/>
              <xsd:enumeration value="Appraise"/>
              <xsd:enumeration value="Hold"/>
              <xsd:enumeration value="Normal"/>
              <xsd:enumeration value="Archive"/>
            </xsd:restriction>
          </xsd:simpleType>
        </xsd:union>
      </xsd:simpleType>
    </xsd:element>
    <xsd:element name="To" ma:index="32" nillable="true" ma:displayName="To" ma:internalName="To">
      <xsd:simpleType>
        <xsd:restriction base="dms:Text">
          <xsd:maxLength value="255"/>
        </xsd:restriction>
      </xsd:simpleType>
    </xsd:element>
    <xsd:element name="Sent" ma:index="33" nillable="true" ma:displayName="Sent" ma:format="DateTime" ma:internalName="Sent">
      <xsd:simpleType>
        <xsd:restriction base="dms:DateTime"/>
      </xsd:simpleType>
    </xsd:element>
    <xsd:element name="OriginalSubject" ma:index="34" nillable="true" ma:displayName="Original Subject" ma:internalName="OriginalSubject">
      <xsd:simpleType>
        <xsd:restriction base="dms:Text">
          <xsd:maxLength value="255"/>
        </xsd:restriction>
      </xsd:simpleType>
    </xsd:element>
    <xsd:element name="SecurityClassification" ma:index="35" nillable="true" ma:displayName="Security Classification" ma:format="Dropdown" ma:internalName="SecurityClassification">
      <xsd:simpleType>
        <xsd:restriction base="dms:Choice">
          <xsd:enumeration value="Confidential"/>
          <xsd:enumeration value="Restricted"/>
          <xsd:enumeration value="Unrestricted"/>
        </xsd:restriction>
      </xsd:simpleType>
    </xsd:element>
    <xsd:element name="KeyWords" ma:index="36" nillable="true" ma:displayName="Key Words" ma:internalName="KeyWords">
      <xsd:simpleType>
        <xsd:restriction base="dms:Note">
          <xsd:maxLength value="255"/>
        </xsd:restriction>
      </xsd:simpleType>
    </xsd:element>
    <xsd:element name="Received" ma:index="37" nillable="true" ma:displayName="Received" ma:format="DateOnly" ma:internalName="Received">
      <xsd:simpleType>
        <xsd:restriction base="dms:DateTime"/>
      </xsd:simpleType>
    </xsd:element>
    <xsd:element name="HarmonieUIHidden" ma:index="38" nillable="true" ma:displayName="HarmonieUIHidden" ma:internalName="HarmonieUIHidden">
      <xsd:simpleType>
        <xsd:restriction base="dms:Text">
          <xsd:maxLength value="255"/>
        </xsd:restriction>
      </xsd:simpleType>
    </xsd:element>
    <xsd:element name="MailPreviewData" ma:index="39" nillable="true" ma:displayName="MailPreviewData" ma:internalName="MailPreviewData">
      <xsd:simpleType>
        <xsd:restriction base="dms:Note"/>
      </xsd:simpleType>
    </xsd:element>
    <xsd:element name="AggregationNarrative" ma:index="40" nillable="true" ma:displayName="Aggregation Narrative" ma:internalName="AggregationNarrative">
      <xsd:simpleType>
        <xsd:restriction base="dms:Text">
          <xsd:maxLength value="255"/>
        </xsd:restriction>
      </xsd:simpleType>
    </xsd:element>
    <xsd:element name="Team" ma:index="41" nillable="true" ma:displayName="Team" ma:default="Democracy Services" ma:internalName="Team">
      <xsd:simpleType>
        <xsd:restriction base="dms:Text">
          <xsd:maxLength value="255"/>
        </xsd:restriction>
      </xsd:simpleType>
    </xsd:element>
    <xsd:element name="Channel" ma:index="42" nillable="true" ma:displayName="Channel" ma:default="NA" ma:internalName="Channel">
      <xsd:simpleType>
        <xsd:restriction base="dms:Text">
          <xsd:maxLength value="255"/>
        </xsd:restriction>
      </xsd:simpleType>
    </xsd:element>
    <xsd:element name="Level2" ma:index="44" nillable="true" ma:displayName="Level2" ma:internalName="Level2">
      <xsd:simpleType>
        <xsd:restriction base="dms:Text">
          <xsd:maxLength value="255"/>
        </xsd:restriction>
      </xsd:simpleType>
    </xsd:element>
    <xsd:element name="Level3" ma:index="45" nillable="true" ma:displayName="Level3" ma:internalName="Level3">
      <xsd:simpleType>
        <xsd:restriction base="dms:Text">
          <xsd:maxLength value="255"/>
        </xsd:restriction>
      </xsd:simpleType>
    </xsd:element>
    <xsd:element name="Year" ma:index="46" nillable="true" ma:displayName="Year" ma:internalName="Year">
      <xsd:simpleType>
        <xsd:restriction base="dms:Text">
          <xsd:maxLength value="255"/>
        </xsd:restriction>
      </xsd:simpleType>
    </xsd:element>
    <xsd:element name="ILFrom" ma:index="47" nillable="true" ma:displayName="From" ma:internalName="ILFrom">
      <xsd:simpleType>
        <xsd:restriction base="dms:Text">
          <xsd:maxLength value="255"/>
        </xsd:restriction>
      </xsd:simpleType>
    </xsd:element>
    <xsd:element name="Comments" ma:index="48" nillable="true" ma:displayName="Comments" ma:internalName="Comments">
      <xsd:simpleType>
        <xsd:restriction base="dms:Note">
          <xsd:maxLength value="255"/>
        </xsd:restriction>
      </xsd:simpleType>
    </xsd:element>
    <xsd:element name="ServiceRequestNumber" ma:index="49" nillable="true" ma:displayName="Service Request Number" ma:internalName="ServiceRequestNumber">
      <xsd:simpleType>
        <xsd:restriction base="dms:Text">
          <xsd:maxLength value="255"/>
        </xsd:restriction>
      </xsd:simpleType>
    </xsd:element>
    <xsd:element name="InternalOnly" ma:index="50" nillable="true" ma:displayName="Internal Only" ma:default="0" ma:internalName="InternalOnly">
      <xsd:simpleType>
        <xsd:restriction base="dms:Boolean"/>
      </xsd:simpleType>
    </xsd:element>
    <xsd:element name="FilePath" ma:index="51" nillable="true" ma:displayName="FilePath" ma:internalName="FilePath">
      <xsd:simpleType>
        <xsd:restriction base="dms:Text">
          <xsd:maxLength value="255"/>
        </xsd:restriction>
      </xsd:simpleType>
    </xsd:element>
    <xsd:element name="FolderPath" ma:index="52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Metadata" ma:index="5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5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5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5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5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6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43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Document" ma:contentTypeID="0x010100568E76B02C21094CBF8A0A51220E5A8A" ma:contentTypeVersion="114" ma:contentTypeDescription="Create a new document." ma:contentTypeScope="" ma:versionID="3ba2e2f9d291cc31623524f49a30785a">
  <xsd:schema xmlns:xsd="http://www.w3.org/2001/XMLSchema" xmlns:xs="http://www.w3.org/2001/XMLSchema" xmlns:p="http://schemas.microsoft.com/office/2006/metadata/properties" xmlns:ns2="5258400d-cf50-449a-91a4-a8b3359bbd55" xmlns:ns3="15ffb055-6eb4-45a1-bc20-bf2ac0d420da" xmlns:ns4="d74e8046-c8c0-4410-85f8-f76bca89ab76" xmlns:ns5="4f9c820c-e7e2-444d-97ee-45f2b3485c1d" xmlns:ns6="725c79e5-42ce-4aa0-ac78-b6418001f0d2" xmlns:ns7="c91a514c-9034-4fa3-897a-8352025b26ed" xmlns:ns8="5bd205ad-2945-4b0f-982a-48f644879018" xmlns:ns9="55bcd593-d4c7-4359-a33f-8fe16413171d" xmlns:ns10="8ea69f48-51ca-4216-8bbd-bde313a3ca38" targetNamespace="http://schemas.microsoft.com/office/2006/metadata/properties" ma:root="true" ma:fieldsID="5a4e878a1a2fab10c408acf3ebc70b95" ns2:_="" ns3:_="" ns4:_="" ns5:_="" ns6:_="" ns7:_="" ns8:_="" ns9:_="" ns10:_="">
    <xsd:import namespace="5258400d-cf50-449a-91a4-a8b3359bbd55"/>
    <xsd:import namespace="15ffb055-6eb4-45a1-bc20-bf2ac0d420da"/>
    <xsd:import namespace="d74e8046-c8c0-4410-85f8-f76bca89ab76"/>
    <xsd:import namespace="4f9c820c-e7e2-444d-97ee-45f2b3485c1d"/>
    <xsd:import namespace="725c79e5-42ce-4aa0-ac78-b6418001f0d2"/>
    <xsd:import namespace="c91a514c-9034-4fa3-897a-8352025b26ed"/>
    <xsd:import namespace="5bd205ad-2945-4b0f-982a-48f644879018"/>
    <xsd:import namespace="55bcd593-d4c7-4359-a33f-8fe16413171d"/>
    <xsd:import namespace="8ea69f48-51ca-4216-8bbd-bde313a3ca3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KeyWords" minOccurs="0"/>
                <xsd:element ref="ns4:Comments" minOccurs="0"/>
                <xsd:element ref="ns5:DocumentType" minOccurs="0"/>
                <xsd:element ref="ns5:Narrative" minOccurs="0"/>
                <xsd:element ref="ns3:SecurityClassification" minOccurs="0"/>
                <xsd:element ref="ns5:Subactivity" minOccurs="0"/>
                <xsd:element ref="ns5:Case" minOccurs="0"/>
                <xsd:element ref="ns5:RelatedPeople" minOccurs="0"/>
                <xsd:element ref="ns5:CategoryName" minOccurs="0"/>
                <xsd:element ref="ns5:CategoryValue" minOccurs="0"/>
                <xsd:element ref="ns5:BusinessValue" minOccurs="0"/>
                <xsd:element ref="ns5:FunctionGroup" minOccurs="0"/>
                <xsd:element ref="ns5:Function" minOccurs="0"/>
                <xsd:element ref="ns5:PRAType" minOccurs="0"/>
                <xsd:element ref="ns5:PRADate1" minOccurs="0"/>
                <xsd:element ref="ns5:PRADate2" minOccurs="0"/>
                <xsd:element ref="ns5:PRADate3" minOccurs="0"/>
                <xsd:element ref="ns5:PRADateDisposal" minOccurs="0"/>
                <xsd:element ref="ns5:PRADateTrigger" minOccurs="0"/>
                <xsd:element ref="ns5:PRAText1" minOccurs="0"/>
                <xsd:element ref="ns5:PRAText2" minOccurs="0"/>
                <xsd:element ref="ns5:PRAText3" minOccurs="0"/>
                <xsd:element ref="ns5:PRAText4" minOccurs="0"/>
                <xsd:element ref="ns5:PRAText5" minOccurs="0"/>
                <xsd:element ref="ns5:AggregationStatus" minOccurs="0"/>
                <xsd:element ref="ns5:Project" minOccurs="0"/>
                <xsd:element ref="ns5:Activity" minOccurs="0"/>
                <xsd:element ref="ns6:AggregationNarrative" minOccurs="0"/>
                <xsd:element ref="ns7:Channel" minOccurs="0"/>
                <xsd:element ref="ns7:Team" minOccurs="0"/>
                <xsd:element ref="ns7:Level2" minOccurs="0"/>
                <xsd:element ref="ns7:Level3" minOccurs="0"/>
                <xsd:element ref="ns7:Year" minOccurs="0"/>
                <xsd:element ref="ns8:Address" minOccurs="0"/>
                <xsd:element ref="ns8:ApplicationNo" minOccurs="0"/>
                <xsd:element ref="ns9:EDDataID" minOccurs="0"/>
                <xsd:element ref="ns9:EDLevel1" minOccurs="0"/>
                <xsd:element ref="ns9:EDLevel2" minOccurs="0"/>
                <xsd:element ref="ns9:EDLevel3" minOccurs="0"/>
                <xsd:element ref="ns9:EDLevel4" minOccurs="0"/>
                <xsd:element ref="ns9:EDLevel5" minOccurs="0"/>
                <xsd:element ref="ns9:LegacyMetadata" minOccurs="0"/>
                <xsd:element ref="ns8:ValuationNo" minOccurs="0"/>
                <xsd:element ref="ns8:Town" minOccurs="0"/>
                <xsd:element ref="ns9:RMClassification" minOccurs="0"/>
                <xsd:element ref="ns9:InternalOnly" minOccurs="0"/>
                <xsd:element ref="ns10:MediaServiceMetadata" minOccurs="0"/>
                <xsd:element ref="ns10:MediaServiceFastMetadata" minOccurs="0"/>
                <xsd:element ref="ns10:MediaServiceAutoKeyPoints" minOccurs="0"/>
                <xsd:element ref="ns10:MediaServiceKeyPoints" minOccurs="0"/>
                <xsd:element ref="ns9:RelatedValuationNumbers" minOccurs="0"/>
                <xsd:element ref="ns10:MediaServiceAutoTags" minOccurs="0"/>
                <xsd:element ref="ns10:MediaServiceGenerationTime" minOccurs="0"/>
                <xsd:element ref="ns10:MediaServiceEventHashCode" minOccurs="0"/>
                <xsd:element ref="ns10:MediaServiceDateTaken" minOccurs="0"/>
                <xsd:element ref="ns10:MediaServiceOCR" minOccurs="0"/>
                <xsd:element ref="ns2:SharedWithUsers" minOccurs="0"/>
                <xsd:element ref="ns2:SharedWithDetails" minOccurs="0"/>
                <xsd:element ref="ns10:lcf76f155ced4ddcb4097134ff3c332f" minOccurs="0"/>
                <xsd:element ref="ns2:TaxCatchAll" minOccurs="0"/>
                <xsd:element ref="ns10:MediaServiceLocation" minOccurs="0"/>
                <xsd:element ref="ns10:MediaServiceObjectDetectorVersions" minOccurs="0"/>
                <xsd:element ref="ns10:MediaLengthInSeconds" minOccurs="0"/>
                <xsd:element ref="ns10:MediaServiceSearchProperties" minOccurs="0"/>
                <xsd:element ref="ns10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58400d-cf50-449a-91a4-a8b3359bbd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6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6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71" nillable="true" ma:displayName="Taxonomy Catch All Column" ma:hidden="true" ma:list="{47ba7114-c592-4997-baf9-12f30edf89de}" ma:internalName="TaxCatchAll" ma:showField="CatchAllData" ma:web="5258400d-cf50-449a-91a4-a8b3359bbd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fb055-6eb4-45a1-bc20-bf2ac0d420da" elementFormDefault="qualified">
    <xsd:import namespace="http://schemas.microsoft.com/office/2006/documentManagement/types"/>
    <xsd:import namespace="http://schemas.microsoft.com/office/infopath/2007/PartnerControls"/>
    <xsd:element name="KeyWords" ma:index="11" nillable="true" ma:displayName="Key Words" ma:internalName="KeyWords" ma:readOnly="false">
      <xsd:simpleType>
        <xsd:restriction base="dms:Note">
          <xsd:maxLength value="255"/>
        </xsd:restriction>
      </xsd:simpleType>
    </xsd:element>
    <xsd:element name="SecurityClassification" ma:index="15" nillable="true" ma:displayName="Security Classification" ma:format="Dropdown" ma:hidden="true" ma:internalName="SecurityClassification" ma:readOnly="false">
      <xsd:simpleType>
        <xsd:restriction base="dms:Choice">
          <xsd:enumeration value="Confidential"/>
          <xsd:enumeration value="Restricted"/>
          <xsd:enumeration value="Unrestric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4e8046-c8c0-4410-85f8-f76bca89ab76" elementFormDefault="qualified">
    <xsd:import namespace="http://schemas.microsoft.com/office/2006/documentManagement/types"/>
    <xsd:import namespace="http://schemas.microsoft.com/office/infopath/2007/PartnerControls"/>
    <xsd:element name="Comments" ma:index="12" nillable="true" ma:displayName="Comments" ma:internalName="Comme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c820c-e7e2-444d-97ee-45f2b3485c1d" elementFormDefault="qualified">
    <xsd:import namespace="http://schemas.microsoft.com/office/2006/documentManagement/types"/>
    <xsd:import namespace="http://schemas.microsoft.com/office/infopath/2007/PartnerControls"/>
    <xsd:element name="DocumentType" ma:index="13" nillable="true" ma:displayName="Document Type" ma:format="Dropdown" ma:hidden="true" ma:internalName="DocumentType" ma:readOnly="false">
      <xsd:simpleType>
        <xsd:restriction base="dms:Choice">
          <xsd:enumeration value="APPLICATION, certificate, consent related"/>
          <xsd:enumeration value="CONTRACT, Variation, Agreement"/>
          <xsd:enumeration value="CORRESPONDENCE"/>
          <xsd:enumeration value="DRAWING, Plan, Map"/>
          <xsd:enumeration value="EMPLOYMENT related"/>
          <xsd:enumeration value="FINANCIAL related"/>
          <xsd:enumeration value="KNOWLEDGE article"/>
          <xsd:enumeration value="MEETING related"/>
          <xsd:enumeration value="MEMO, Filenote, Email"/>
          <xsd:enumeration value="MODEL, Calculation, Working"/>
          <xsd:enumeration value="PHOTO, Image or Multi-media"/>
          <xsd:enumeration value="PRESENTATION"/>
          <xsd:enumeration value="PUBLICATION material"/>
          <xsd:enumeration value="PURCHASING related"/>
          <xsd:enumeration value="REPORT, or planning related"/>
          <xsd:enumeration value="RULES, Policy, Bylaw, procedure"/>
          <xsd:enumeration value="SERVICE REQUEST related"/>
          <xsd:enumeration value="SPECIFICATION or standard"/>
          <xsd:enumeration value="SUPPLIER PRODUCT Info"/>
          <xsd:enumeration value="TEMPLATE, Checklist or Form"/>
        </xsd:restriction>
      </xsd:simpleType>
    </xsd:element>
    <xsd:element name="Narrative" ma:index="14" nillable="true" ma:displayName="Narrative" ma:hidden="true" ma:internalName="Narrative" ma:readOnly="false">
      <xsd:simpleType>
        <xsd:restriction base="dms:Note"/>
      </xsd:simpleType>
    </xsd:element>
    <xsd:element name="Subactivity" ma:index="16" nillable="true" ma:displayName="Subactivity" ma:default="NA" ma:hidden="true" ma:internalName="Subactivity" ma:readOnly="false">
      <xsd:simpleType>
        <xsd:restriction base="dms:Text">
          <xsd:maxLength value="255"/>
        </xsd:restriction>
      </xsd:simpleType>
    </xsd:element>
    <xsd:element name="Case" ma:index="17" nillable="true" ma:displayName="Case" ma:default="NA" ma:hidden="true" ma:internalName="Case" ma:readOnly="false">
      <xsd:simpleType>
        <xsd:restriction base="dms:Text">
          <xsd:maxLength value="255"/>
        </xsd:restriction>
      </xsd:simpleType>
    </xsd:element>
    <xsd:element name="RelatedPeople" ma:index="18" nillable="true" ma:displayName="Related People" ma:hidden="true" ma:list="UserInfo" ma:SharePointGroup="0" ma:internalName="RelatedPeople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ategoryName" ma:index="19" nillable="true" ma:displayName="Category 1" ma:default="NA" ma:hidden="true" ma:internalName="CategoryName" ma:readOnly="false">
      <xsd:simpleType>
        <xsd:restriction base="dms:Text">
          <xsd:maxLength value="255"/>
        </xsd:restriction>
      </xsd:simpleType>
    </xsd:element>
    <xsd:element name="CategoryValue" ma:index="20" nillable="true" ma:displayName="Category 2" ma:default="NA" ma:hidden="true" ma:internalName="CategoryValue" ma:readOnly="false">
      <xsd:simpleType>
        <xsd:restriction base="dms:Text">
          <xsd:maxLength value="255"/>
        </xsd:restriction>
      </xsd:simpleType>
    </xsd:element>
    <xsd:element name="BusinessValue" ma:index="21" nillable="true" ma:displayName="Business Value" ma:hidden="true" ma:internalName="BusinessValue" ma:readOnly="false">
      <xsd:simpleType>
        <xsd:restriction base="dms:Text">
          <xsd:maxLength value="255"/>
        </xsd:restriction>
      </xsd:simpleType>
    </xsd:element>
    <xsd:element name="FunctionGroup" ma:index="22" nillable="true" ma:displayName="Function Group" ma:default="Community Facilities" ma:hidden="true" ma:internalName="FunctionGroup" ma:readOnly="false">
      <xsd:simpleType>
        <xsd:restriction base="dms:Text">
          <xsd:maxLength value="255"/>
        </xsd:restriction>
      </xsd:simpleType>
    </xsd:element>
    <xsd:element name="Function" ma:index="23" nillable="true" ma:displayName="Function" ma:default="Community Projects" ma:hidden="true" ma:internalName="Function" ma:readOnly="false">
      <xsd:simpleType>
        <xsd:restriction base="dms:Text">
          <xsd:maxLength value="255"/>
        </xsd:restriction>
      </xsd:simpleType>
    </xsd:element>
    <xsd:element name="PRAType" ma:index="24" nillable="true" ma:displayName="PRA Type" ma:default="Doc" ma:hidden="true" ma:indexed="true" ma:internalName="PRAType">
      <xsd:simpleType>
        <xsd:restriction base="dms:Text">
          <xsd:maxLength value="255"/>
        </xsd:restriction>
      </xsd:simpleType>
    </xsd:element>
    <xsd:element name="PRADate1" ma:index="25" nillable="true" ma:displayName="PRA Date 1" ma:format="DateOnly" ma:hidden="true" ma:internalName="PRADate1" ma:readOnly="false">
      <xsd:simpleType>
        <xsd:restriction base="dms:DateTime"/>
      </xsd:simpleType>
    </xsd:element>
    <xsd:element name="PRADate2" ma:index="26" nillable="true" ma:displayName="PRA Date 2" ma:format="DateOnly" ma:hidden="true" ma:internalName="PRADate2" ma:readOnly="false">
      <xsd:simpleType>
        <xsd:restriction base="dms:DateTime"/>
      </xsd:simpleType>
    </xsd:element>
    <xsd:element name="PRADate3" ma:index="27" nillable="true" ma:displayName="PRA Date 3" ma:format="DateOnly" ma:hidden="true" ma:internalName="PRADate3" ma:readOnly="false">
      <xsd:simpleType>
        <xsd:restriction base="dms:DateTime"/>
      </xsd:simpleType>
    </xsd:element>
    <xsd:element name="PRADateDisposal" ma:index="28" nillable="true" ma:displayName="PRA Date Disposal" ma:format="DateOnly" ma:hidden="true" ma:internalName="PRADateDisposal" ma:readOnly="false">
      <xsd:simpleType>
        <xsd:restriction base="dms:DateTime"/>
      </xsd:simpleType>
    </xsd:element>
    <xsd:element name="PRADateTrigger" ma:index="29" nillable="true" ma:displayName="PRA Date Trigger" ma:format="DateOnly" ma:hidden="true" ma:internalName="PRADateTrigger" ma:readOnly="false">
      <xsd:simpleType>
        <xsd:restriction base="dms:DateTime"/>
      </xsd:simpleType>
    </xsd:element>
    <xsd:element name="PRAText1" ma:index="30" nillable="true" ma:displayName="PRA Text 1" ma:hidden="true" ma:internalName="PRAText1" ma:readOnly="false">
      <xsd:simpleType>
        <xsd:restriction base="dms:Text">
          <xsd:maxLength value="255"/>
        </xsd:restriction>
      </xsd:simpleType>
    </xsd:element>
    <xsd:element name="PRAText2" ma:index="31" nillable="true" ma:displayName="PRA Text 2" ma:hidden="true" ma:internalName="PRAText2" ma:readOnly="false">
      <xsd:simpleType>
        <xsd:restriction base="dms:Text">
          <xsd:maxLength value="255"/>
        </xsd:restriction>
      </xsd:simpleType>
    </xsd:element>
    <xsd:element name="PRAText3" ma:index="32" nillable="true" ma:displayName="PRA Text 3" ma:hidden="true" ma:internalName="PRAText3" ma:readOnly="false">
      <xsd:simpleType>
        <xsd:restriction base="dms:Text">
          <xsd:maxLength value="255"/>
        </xsd:restriction>
      </xsd:simpleType>
    </xsd:element>
    <xsd:element name="PRAText4" ma:index="33" nillable="true" ma:displayName="PRA Text 4" ma:hidden="true" ma:internalName="PRAText4" ma:readOnly="false">
      <xsd:simpleType>
        <xsd:restriction base="dms:Text">
          <xsd:maxLength value="255"/>
        </xsd:restriction>
      </xsd:simpleType>
    </xsd:element>
    <xsd:element name="PRAText5" ma:index="34" nillable="true" ma:displayName="PRA Text 5" ma:hidden="true" ma:internalName="PRAText5" ma:readOnly="false">
      <xsd:simpleType>
        <xsd:restriction base="dms:Text">
          <xsd:maxLength value="255"/>
        </xsd:restriction>
      </xsd:simpleType>
    </xsd:element>
    <xsd:element name="AggregationStatus" ma:index="35" nillable="true" ma:displayName="Aggregation Status" ma:default="Normal" ma:format="Dropdown" ma:hidden="true" ma:internalName="AggregationStatus" ma:readOnly="false">
      <xsd:simpleType>
        <xsd:union memberTypes="dms:Text">
          <xsd:simpleType>
            <xsd:restriction base="dms:Choice">
              <xsd:enumeration value="Delete Soon"/>
              <xsd:enumeration value="Transfer Soon"/>
              <xsd:enumeration value="Appraise Soon"/>
              <xsd:enumeration value="Delete"/>
              <xsd:enumeration value="Transfer"/>
              <xsd:enumeration value="Appraise"/>
              <xsd:enumeration value="Hold"/>
              <xsd:enumeration value="Normal"/>
              <xsd:enumeration value="Archive"/>
            </xsd:restriction>
          </xsd:simpleType>
        </xsd:union>
      </xsd:simpleType>
    </xsd:element>
    <xsd:element name="Project" ma:index="36" nillable="true" ma:displayName="Project" ma:default="Te Ara Whetū" ma:hidden="true" ma:internalName="Project" ma:readOnly="false">
      <xsd:simpleType>
        <xsd:restriction base="dms:Text">
          <xsd:maxLength value="255"/>
        </xsd:restriction>
      </xsd:simpleType>
    </xsd:element>
    <xsd:element name="Activity" ma:index="37" nillable="true" ma:displayName="Activity" ma:default="Community Development Projects" ma:hidden="true" ma:internalName="Activity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c79e5-42ce-4aa0-ac78-b6418001f0d2" elementFormDefault="qualified">
    <xsd:import namespace="http://schemas.microsoft.com/office/2006/documentManagement/types"/>
    <xsd:import namespace="http://schemas.microsoft.com/office/infopath/2007/PartnerControls"/>
    <xsd:element name="AggregationNarrative" ma:index="38" nillable="true" ma:displayName="Aggregation Narrative" ma:hidden="true" ma:internalName="AggregationNarrativ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a514c-9034-4fa3-897a-8352025b26ed" elementFormDefault="qualified">
    <xsd:import namespace="http://schemas.microsoft.com/office/2006/documentManagement/types"/>
    <xsd:import namespace="http://schemas.microsoft.com/office/infopath/2007/PartnerControls"/>
    <xsd:element name="Channel" ma:index="39" nillable="true" ma:displayName="Channel" ma:default="NA" ma:hidden="true" ma:internalName="Channel" ma:readOnly="false">
      <xsd:simpleType>
        <xsd:restriction base="dms:Text">
          <xsd:maxLength value="255"/>
        </xsd:restriction>
      </xsd:simpleType>
    </xsd:element>
    <xsd:element name="Team" ma:index="40" nillable="true" ma:displayName="Team" ma:default="Te Ara Whetū" ma:hidden="true" ma:internalName="Team" ma:readOnly="false">
      <xsd:simpleType>
        <xsd:restriction base="dms:Text">
          <xsd:maxLength value="255"/>
        </xsd:restriction>
      </xsd:simpleType>
    </xsd:element>
    <xsd:element name="Level2" ma:index="41" nillable="true" ma:displayName="Level2" ma:default="NA" ma:hidden="true" ma:internalName="Level2" ma:readOnly="false">
      <xsd:simpleType>
        <xsd:restriction base="dms:Text">
          <xsd:maxLength value="255"/>
        </xsd:restriction>
      </xsd:simpleType>
    </xsd:element>
    <xsd:element name="Level3" ma:index="42" nillable="true" ma:displayName="Level3" ma:hidden="true" ma:internalName="Level3" ma:readOnly="false">
      <xsd:simpleType>
        <xsd:restriction base="dms:Text">
          <xsd:maxLength value="255"/>
        </xsd:restriction>
      </xsd:simpleType>
    </xsd:element>
    <xsd:element name="Year" ma:index="43" nillable="true" ma:displayName="Year" ma:default="NA" ma:hidden="true" ma:internalName="Year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d205ad-2945-4b0f-982a-48f644879018" elementFormDefault="qualified">
    <xsd:import namespace="http://schemas.microsoft.com/office/2006/documentManagement/types"/>
    <xsd:import namespace="http://schemas.microsoft.com/office/infopath/2007/PartnerControls"/>
    <xsd:element name="Address" ma:index="44" nillable="true" ma:displayName="Address" ma:hidden="true" ma:internalName="Address" ma:readOnly="false">
      <xsd:simpleType>
        <xsd:restriction base="dms:Text">
          <xsd:maxLength value="255"/>
        </xsd:restriction>
      </xsd:simpleType>
    </xsd:element>
    <xsd:element name="ApplicationNo" ma:index="45" nillable="true" ma:displayName="Application Number" ma:hidden="true" ma:internalName="ApplicationNo" ma:readOnly="false">
      <xsd:simpleType>
        <xsd:restriction base="dms:Text">
          <xsd:maxLength value="255"/>
        </xsd:restriction>
      </xsd:simpleType>
    </xsd:element>
    <xsd:element name="ValuationNo" ma:index="53" nillable="true" ma:displayName="Valuation Number" ma:hidden="true" ma:internalName="ValuationNo" ma:readOnly="false">
      <xsd:simpleType>
        <xsd:restriction base="dms:Text">
          <xsd:maxLength value="255"/>
        </xsd:restriction>
      </xsd:simpleType>
    </xsd:element>
    <xsd:element name="Town" ma:index="54" nillable="true" ma:displayName="Town" ma:hidden="true" ma:internalName="Tow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bcd593-d4c7-4359-a33f-8fe16413171d" elementFormDefault="qualified">
    <xsd:import namespace="http://schemas.microsoft.com/office/2006/documentManagement/types"/>
    <xsd:import namespace="http://schemas.microsoft.com/office/infopath/2007/PartnerControls"/>
    <xsd:element name="EDDataID" ma:index="46" nillable="true" ma:displayName="EDDataID" ma:hidden="true" ma:indexed="true" ma:internalName="EDDataID" ma:readOnly="false">
      <xsd:simpleType>
        <xsd:restriction base="dms:Text">
          <xsd:maxLength value="255"/>
        </xsd:restriction>
      </xsd:simpleType>
    </xsd:element>
    <xsd:element name="EDLevel1" ma:index="47" nillable="true" ma:displayName="EDLevel1" ma:hidden="true" ma:internalName="EDLevel1" ma:readOnly="false">
      <xsd:simpleType>
        <xsd:restriction base="dms:Text">
          <xsd:maxLength value="255"/>
        </xsd:restriction>
      </xsd:simpleType>
    </xsd:element>
    <xsd:element name="EDLevel2" ma:index="48" nillable="true" ma:displayName="EDLevel2" ma:hidden="true" ma:internalName="EDLevel2" ma:readOnly="false">
      <xsd:simpleType>
        <xsd:restriction base="dms:Text">
          <xsd:maxLength value="255"/>
        </xsd:restriction>
      </xsd:simpleType>
    </xsd:element>
    <xsd:element name="EDLevel3" ma:index="49" nillable="true" ma:displayName="EDLevel3" ma:hidden="true" ma:internalName="EDLevel3" ma:readOnly="false">
      <xsd:simpleType>
        <xsd:restriction base="dms:Text">
          <xsd:maxLength value="255"/>
        </xsd:restriction>
      </xsd:simpleType>
    </xsd:element>
    <xsd:element name="EDLevel4" ma:index="50" nillable="true" ma:displayName="EDLevel4" ma:hidden="true" ma:internalName="EDLevel4" ma:readOnly="false">
      <xsd:simpleType>
        <xsd:restriction base="dms:Text">
          <xsd:maxLength value="255"/>
        </xsd:restriction>
      </xsd:simpleType>
    </xsd:element>
    <xsd:element name="EDLevel5" ma:index="51" nillable="true" ma:displayName="EDLevel5" ma:hidden="true" ma:internalName="EDLevel5" ma:readOnly="false">
      <xsd:simpleType>
        <xsd:restriction base="dms:Text">
          <xsd:maxLength value="255"/>
        </xsd:restriction>
      </xsd:simpleType>
    </xsd:element>
    <xsd:element name="LegacyMetadata" ma:index="52" nillable="true" ma:displayName="Legacy Metadata" ma:hidden="true" ma:internalName="LegacyMetadata" ma:readOnly="false">
      <xsd:simpleType>
        <xsd:restriction base="dms:Note"/>
      </xsd:simpleType>
    </xsd:element>
    <xsd:element name="RMClassification" ma:index="55" nillable="true" ma:displayName="RM Classification" ma:hidden="true" ma:internalName="RMClassification" ma:readOnly="false">
      <xsd:simpleType>
        <xsd:restriction base="dms:Text">
          <xsd:maxLength value="255"/>
        </xsd:restriction>
      </xsd:simpleType>
    </xsd:element>
    <xsd:element name="InternalOnly" ma:index="56" nillable="true" ma:displayName="Internal Only" ma:default="0" ma:hidden="true" ma:internalName="InternalOnly" ma:readOnly="false">
      <xsd:simpleType>
        <xsd:restriction base="dms:Boolean"/>
      </xsd:simpleType>
    </xsd:element>
    <xsd:element name="RelatedValuationNumbers" ma:index="61" nillable="true" ma:displayName="Related Valuation Numbers" ma:hidden="true" ma:internalName="RelatedValuationNumbers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a69f48-51ca-4216-8bbd-bde313a3c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5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6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62" nillable="true" ma:displayName="Tags" ma:internalName="MediaServiceAutoTags" ma:readOnly="true">
      <xsd:simpleType>
        <xsd:restriction base="dms:Text"/>
      </xsd:simpleType>
    </xsd:element>
    <xsd:element name="MediaServiceGenerationTime" ma:index="6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6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6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6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70" nillable="true" ma:taxonomy="true" ma:internalName="lcf76f155ced4ddcb4097134ff3c332f" ma:taxonomyFieldName="MediaServiceImageTags" ma:displayName="Image Tags" ma:readOnly="false" ma:fieldId="{5cf76f15-5ced-4ddc-b409-7134ff3c332f}" ma:taxonomyMulti="true" ma:sspId="c1a1cba4-1f74-403f-95b2-fb9a3922ae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7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7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7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7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7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82AEA8-20DD-4D70-91A1-ED14DF3A301F}">
  <ds:schemaRefs>
    <ds:schemaRef ds:uri="15ffb055-6eb4-45a1-bc20-bf2ac0d420da"/>
    <ds:schemaRef ds:uri="725c79e5-42ce-4aa0-ac78-b6418001f0d2"/>
    <ds:schemaRef ds:uri="http://purl.org/dc/elements/1.1/"/>
    <ds:schemaRef ds:uri="5bd205ad-2945-4b0f-982a-48f644879018"/>
    <ds:schemaRef ds:uri="5258400d-cf50-449a-91a4-a8b3359bbd55"/>
    <ds:schemaRef ds:uri="http://purl.org/dc/terms/"/>
    <ds:schemaRef ds:uri="http://www.w3.org/XML/1998/namespace"/>
    <ds:schemaRef ds:uri="http://schemas.microsoft.com/office/2006/metadata/properties"/>
    <ds:schemaRef ds:uri="d74e8046-c8c0-4410-85f8-f76bca89ab76"/>
    <ds:schemaRef ds:uri="http://purl.org/dc/dcmitype/"/>
    <ds:schemaRef ds:uri="8ea69f48-51ca-4216-8bbd-bde313a3ca38"/>
    <ds:schemaRef ds:uri="c91a514c-9034-4fa3-897a-8352025b26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f9c820c-e7e2-444d-97ee-45f2b3485c1d"/>
    <ds:schemaRef ds:uri="55bcd593-d4c7-4359-a33f-8fe16413171d"/>
  </ds:schemaRefs>
</ds:datastoreItem>
</file>

<file path=customXml/itemProps2.xml><?xml version="1.0" encoding="utf-8"?>
<ds:datastoreItem xmlns:ds="http://schemas.openxmlformats.org/officeDocument/2006/customXml" ds:itemID="{70AF4E58-3DE3-4FBA-8931-CDFB090E1FD5}"/>
</file>

<file path=customXml/itemProps3.xml><?xml version="1.0" encoding="utf-8"?>
<ds:datastoreItem xmlns:ds="http://schemas.openxmlformats.org/officeDocument/2006/customXml" ds:itemID="{38FE7F73-F36D-4030-A7B8-905D9A6ABAF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D416DBB-18C8-4658-B8D4-43F9244058BA}">
  <ds:schemaRefs>
    <ds:schemaRef ds:uri="15ffb055-6eb4-45a1-bc20-bf2ac0d420da"/>
    <ds:schemaRef ds:uri="4f9c820c-e7e2-444d-97ee-45f2b3485c1d"/>
    <ds:schemaRef ds:uri="5258400d-cf50-449a-91a4-a8b3359bbd55"/>
    <ds:schemaRef ds:uri="55bcd593-d4c7-4359-a33f-8fe16413171d"/>
    <ds:schemaRef ds:uri="5bd205ad-2945-4b0f-982a-48f644879018"/>
    <ds:schemaRef ds:uri="725c79e5-42ce-4aa0-ac78-b6418001f0d2"/>
    <ds:schemaRef ds:uri="8ea69f48-51ca-4216-8bbd-bde313a3ca38"/>
    <ds:schemaRef ds:uri="c91a514c-9034-4fa3-897a-8352025b26ed"/>
    <ds:schemaRef ds:uri="d74e8046-c8c0-4410-85f8-f76bca89ab7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733</Words>
  <Application>Microsoft Office PowerPoint</Application>
  <PresentationFormat>Widescreen</PresentationFormat>
  <Paragraphs>112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Arial</vt:lpstr>
      <vt:lpstr>Calibri</vt:lpstr>
      <vt:lpstr>Lato</vt:lpstr>
      <vt:lpstr>Tw Cen MT</vt:lpstr>
      <vt:lpstr>Tw Cen MT Condensed</vt:lpstr>
      <vt:lpstr>kcdc-#300919-v2-Corporate</vt:lpstr>
      <vt:lpstr>Office Theme</vt:lpstr>
      <vt:lpstr>Te Ara Whetū Update</vt:lpstr>
      <vt:lpstr>PROJECT programme</vt:lpstr>
      <vt:lpstr>Developed Design fly-through </vt:lpstr>
      <vt:lpstr>Design collaboration</vt:lpstr>
      <vt:lpstr>Site compound and crane 3D Model Link</vt:lpstr>
      <vt:lpstr>Communications and engagement</vt:lpstr>
      <vt:lpstr>Next steps</vt:lpstr>
      <vt:lpstr>QUESTIONS</vt:lpstr>
      <vt:lpstr>Ground Floor</vt:lpstr>
      <vt:lpstr>First Floor</vt:lpstr>
      <vt:lpstr>Second Floor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 Ara Whetū Design</dc:title>
  <dc:creator>Mike Richardson</dc:creator>
  <cp:lastModifiedBy>Andrea Healy</cp:lastModifiedBy>
  <cp:revision>2</cp:revision>
  <cp:lastPrinted>2024-06-07T03:19:13Z</cp:lastPrinted>
  <dcterms:created xsi:type="dcterms:W3CDTF">2024-06-06T04:53:03Z</dcterms:created>
  <dcterms:modified xsi:type="dcterms:W3CDTF">2025-06-09T20:37:42Z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0x0101004D32B93429FD5649A5CB4001832FD225</vt:lpwstr>
  </property>
  <property fmtid="{D5CDD505-2E9C-101B-9397-08002B2CF9AE}" pid="3" name="MediaServiceImageTags">
    <vt:lpwstr/>
  </property>
  <property fmtid="{D5CDD505-2E9C-101B-9397-08002B2CF9AE}" pid="4" name="_dlc_DocIdItemGuid">
    <vt:lpwstr>df604a83-43bc-4d97-9426-d4cf5937c2aa</vt:lpwstr>
  </property>
</Properties>
</file>