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handoutMasterIdLst>
    <p:handoutMasterId r:id="rId16"/>
  </p:handoutMasterIdLst>
  <p:sldIdLst>
    <p:sldId id="256" r:id="rId6"/>
    <p:sldId id="260" r:id="rId7"/>
    <p:sldId id="264" r:id="rId8"/>
    <p:sldId id="259" r:id="rId9"/>
    <p:sldId id="262" r:id="rId10"/>
    <p:sldId id="266" r:id="rId11"/>
    <p:sldId id="265" r:id="rId12"/>
    <p:sldId id="263" r:id="rId13"/>
    <p:sldId id="261" r:id="rId14"/>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03D287-D26A-A560-5787-FBACC83FACFB}" name="Isaac Cant" initials="IC" userId="S::Isaac.Cant@kapiticoast.govt.nz::219724b8-48a5-4a5b-a036-680115986e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6357" autoAdjust="0"/>
  </p:normalViewPr>
  <p:slideViewPr>
    <p:cSldViewPr>
      <p:cViewPr varScale="1">
        <p:scale>
          <a:sx n="108" d="100"/>
          <a:sy n="108" d="100"/>
        </p:scale>
        <p:origin x="16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2FB34DD-C325-4FB9-BD32-D41BEAE91BAA}"/>
              </a:ext>
            </a:extLst>
          </p:cNvPr>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dirty="0"/>
          </a:p>
        </p:txBody>
      </p:sp>
      <p:sp>
        <p:nvSpPr>
          <p:cNvPr id="61443" name="Rectangle 3">
            <a:extLst>
              <a:ext uri="{FF2B5EF4-FFF2-40B4-BE49-F238E27FC236}">
                <a16:creationId xmlns:a16="http://schemas.microsoft.com/office/drawing/2014/main" id="{81F0F5A2-7A5D-4068-BD9D-FB20226008D1}"/>
              </a:ext>
            </a:extLst>
          </p:cNvPr>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dirty="0"/>
          </a:p>
        </p:txBody>
      </p:sp>
      <p:sp>
        <p:nvSpPr>
          <p:cNvPr id="61444" name="Rectangle 4">
            <a:extLst>
              <a:ext uri="{FF2B5EF4-FFF2-40B4-BE49-F238E27FC236}">
                <a16:creationId xmlns:a16="http://schemas.microsoft.com/office/drawing/2014/main" id="{F76DFA51-B827-444C-8525-0CA627A5703E}"/>
              </a:ext>
            </a:extLst>
          </p:cNvPr>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dirty="0"/>
          </a:p>
        </p:txBody>
      </p:sp>
      <p:sp>
        <p:nvSpPr>
          <p:cNvPr id="61445" name="Rectangle 5">
            <a:extLst>
              <a:ext uri="{FF2B5EF4-FFF2-40B4-BE49-F238E27FC236}">
                <a16:creationId xmlns:a16="http://schemas.microsoft.com/office/drawing/2014/main" id="{5A6260B7-82AD-4F82-9006-6BAD272E609A}"/>
              </a:ext>
            </a:extLst>
          </p:cNvPr>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52AA9D7-080B-4424-8C3D-3BF1FF7503E7}" type="slidenum">
              <a:rPr lang="en-GB" altLang="en-US"/>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2E53355-BA2A-42ED-AB14-D1AB17055813}"/>
              </a:ext>
            </a:extLst>
          </p:cNvPr>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dirty="0"/>
          </a:p>
        </p:txBody>
      </p:sp>
      <p:sp>
        <p:nvSpPr>
          <p:cNvPr id="59395" name="Rectangle 3">
            <a:extLst>
              <a:ext uri="{FF2B5EF4-FFF2-40B4-BE49-F238E27FC236}">
                <a16:creationId xmlns:a16="http://schemas.microsoft.com/office/drawing/2014/main" id="{0BC2FCE4-0255-4034-B3EC-A3A3A78B1865}"/>
              </a:ext>
            </a:extLst>
          </p:cNvPr>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dirty="0"/>
          </a:p>
        </p:txBody>
      </p:sp>
      <p:sp>
        <p:nvSpPr>
          <p:cNvPr id="59396" name="Rectangle 4">
            <a:extLst>
              <a:ext uri="{FF2B5EF4-FFF2-40B4-BE49-F238E27FC236}">
                <a16:creationId xmlns:a16="http://schemas.microsoft.com/office/drawing/2014/main" id="{92F32080-8CF5-4B80-87AD-2786C0DC3BC0}"/>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a:extLst>
              <a:ext uri="{FF2B5EF4-FFF2-40B4-BE49-F238E27FC236}">
                <a16:creationId xmlns:a16="http://schemas.microsoft.com/office/drawing/2014/main" id="{6D5A5155-5C1D-480E-97C9-4DAF8AFF4DED}"/>
              </a:ext>
            </a:extLst>
          </p:cNvPr>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9398" name="Rectangle 6">
            <a:extLst>
              <a:ext uri="{FF2B5EF4-FFF2-40B4-BE49-F238E27FC236}">
                <a16:creationId xmlns:a16="http://schemas.microsoft.com/office/drawing/2014/main" id="{66B3CAC1-2ECA-4EFE-A5C1-C9AC65BACD19}"/>
              </a:ext>
            </a:extLst>
          </p:cNvPr>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dirty="0"/>
          </a:p>
        </p:txBody>
      </p:sp>
      <p:sp>
        <p:nvSpPr>
          <p:cNvPr id="59399" name="Rectangle 7">
            <a:extLst>
              <a:ext uri="{FF2B5EF4-FFF2-40B4-BE49-F238E27FC236}">
                <a16:creationId xmlns:a16="http://schemas.microsoft.com/office/drawing/2014/main" id="{81DD0DD0-3A0A-438D-935E-D99CB4EA459A}"/>
              </a:ext>
            </a:extLst>
          </p:cNvPr>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7B9BA92-3178-44A6-AB35-012C745252DF}" type="slidenum">
              <a:rPr lang="en-GB" altLang="en-US"/>
              <a:pPr/>
              <a:t>‹#›</a:t>
            </a:fld>
            <a:endParaRPr lang="en-GB"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B35E8E7-8CDC-40B7-87A6-5F171C098BA3}"/>
              </a:ext>
            </a:extLst>
          </p:cNvPr>
          <p:cNvSpPr>
            <a:spLocks noGrp="1" noChangeArrowheads="1"/>
          </p:cNvSpPr>
          <p:nvPr>
            <p:ph type="ctrTitle"/>
          </p:nvPr>
        </p:nvSpPr>
        <p:spPr>
          <a:xfrm>
            <a:off x="684213" y="1125538"/>
            <a:ext cx="7772400" cy="1470025"/>
          </a:xfrm>
        </p:spPr>
        <p:txBody>
          <a:bodyPr/>
          <a:lstStyle>
            <a:lvl1pPr>
              <a:defRPr sz="3600"/>
            </a:lvl1pPr>
          </a:lstStyle>
          <a:p>
            <a:pPr lvl="0"/>
            <a:r>
              <a:rPr lang="en-GB" altLang="en-US" noProof="0"/>
              <a:t>Click to edit Master title style</a:t>
            </a:r>
          </a:p>
        </p:txBody>
      </p:sp>
      <p:sp>
        <p:nvSpPr>
          <p:cNvPr id="3075" name="Rectangle 3">
            <a:extLst>
              <a:ext uri="{FF2B5EF4-FFF2-40B4-BE49-F238E27FC236}">
                <a16:creationId xmlns:a16="http://schemas.microsoft.com/office/drawing/2014/main" id="{EA159AB9-D14E-47BA-87A2-65364B513075}"/>
              </a:ext>
            </a:extLst>
          </p:cNvPr>
          <p:cNvSpPr>
            <a:spLocks noGrp="1" noChangeArrowheads="1"/>
          </p:cNvSpPr>
          <p:nvPr>
            <p:ph type="subTitle" idx="1"/>
          </p:nvPr>
        </p:nvSpPr>
        <p:spPr>
          <a:xfrm>
            <a:off x="1403350" y="2852738"/>
            <a:ext cx="6400800" cy="1752600"/>
          </a:xfrm>
        </p:spPr>
        <p:txBody>
          <a:bodyPr/>
          <a:lstStyle>
            <a:lvl1pPr marL="0" indent="0" algn="ctr">
              <a:buFontTx/>
              <a:buNone/>
              <a:defRPr sz="3000">
                <a:solidFill>
                  <a:srgbClr val="007DC6"/>
                </a:solidFill>
              </a:defRPr>
            </a:lvl1pPr>
          </a:lstStyle>
          <a:p>
            <a:pPr lvl="0"/>
            <a:r>
              <a:rPr lang="en-GB"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9111-A3E9-4E63-9E23-1DFC94D897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096DD-1D5F-46FF-9CDE-4BB8BC2FA2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E1B3B142-0C22-4F80-A143-347C55B9F84B}"/>
              </a:ext>
            </a:extLst>
          </p:cNvPr>
          <p:cNvSpPr>
            <a:spLocks noGrp="1"/>
          </p:cNvSpPr>
          <p:nvPr>
            <p:ph type="ftr" sz="quarter" idx="10"/>
          </p:nvPr>
        </p:nvSpPr>
        <p:spPr/>
        <p:txBody>
          <a:bodyPr/>
          <a:lstStyle>
            <a:lvl1pPr>
              <a:defRPr/>
            </a:lvl1pPr>
          </a:lstStyle>
          <a:p>
            <a:endParaRPr lang="en-GB" altLang="en-US" dirty="0"/>
          </a:p>
        </p:txBody>
      </p:sp>
    </p:spTree>
    <p:extLst>
      <p:ext uri="{BB962C8B-B14F-4D97-AF65-F5344CB8AC3E}">
        <p14:creationId xmlns:p14="http://schemas.microsoft.com/office/powerpoint/2010/main" val="170770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0CCFB1-F1C3-4D16-9468-08AFC22B1C35}"/>
              </a:ext>
            </a:extLst>
          </p:cNvPr>
          <p:cNvSpPr>
            <a:spLocks noGrp="1"/>
          </p:cNvSpPr>
          <p:nvPr>
            <p:ph type="title" orient="vert"/>
          </p:nvPr>
        </p:nvSpPr>
        <p:spPr>
          <a:xfrm>
            <a:off x="6629400" y="274638"/>
            <a:ext cx="2057400" cy="52419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9D0B88-9383-498E-AB36-46A198946249}"/>
              </a:ext>
            </a:extLst>
          </p:cNvPr>
          <p:cNvSpPr>
            <a:spLocks noGrp="1"/>
          </p:cNvSpPr>
          <p:nvPr>
            <p:ph type="body" orient="vert" idx="1"/>
          </p:nvPr>
        </p:nvSpPr>
        <p:spPr>
          <a:xfrm>
            <a:off x="457200" y="274638"/>
            <a:ext cx="6019800" cy="5241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627F03D-764E-45F3-901A-8FF6D554722B}"/>
              </a:ext>
            </a:extLst>
          </p:cNvPr>
          <p:cNvSpPr>
            <a:spLocks noGrp="1"/>
          </p:cNvSpPr>
          <p:nvPr>
            <p:ph type="ftr" sz="quarter" idx="10"/>
          </p:nvPr>
        </p:nvSpPr>
        <p:spPr/>
        <p:txBody>
          <a:bodyPr/>
          <a:lstStyle>
            <a:lvl1pPr>
              <a:defRPr/>
            </a:lvl1pPr>
          </a:lstStyle>
          <a:p>
            <a:endParaRPr lang="en-GB" altLang="en-US" dirty="0"/>
          </a:p>
        </p:txBody>
      </p:sp>
    </p:spTree>
    <p:extLst>
      <p:ext uri="{BB962C8B-B14F-4D97-AF65-F5344CB8AC3E}">
        <p14:creationId xmlns:p14="http://schemas.microsoft.com/office/powerpoint/2010/main" val="114279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CCA6-26AE-421C-82F6-5CA59E242E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94FEC-170B-4C04-9B69-E08C19E4DB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028AA9A-610E-42D0-95C5-1541ED261382}"/>
              </a:ext>
            </a:extLst>
          </p:cNvPr>
          <p:cNvSpPr>
            <a:spLocks noGrp="1"/>
          </p:cNvSpPr>
          <p:nvPr>
            <p:ph type="ftr" sz="quarter" idx="10"/>
          </p:nvPr>
        </p:nvSpPr>
        <p:spPr/>
        <p:txBody>
          <a:bodyPr/>
          <a:lstStyle>
            <a:lvl1pPr>
              <a:defRPr/>
            </a:lvl1pPr>
          </a:lstStyle>
          <a:p>
            <a:endParaRPr lang="en-GB" altLang="en-US" dirty="0"/>
          </a:p>
        </p:txBody>
      </p:sp>
    </p:spTree>
    <p:extLst>
      <p:ext uri="{BB962C8B-B14F-4D97-AF65-F5344CB8AC3E}">
        <p14:creationId xmlns:p14="http://schemas.microsoft.com/office/powerpoint/2010/main" val="132086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B6E-CE91-4F6B-9B29-1F902B772BA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D1A683-AF89-4960-9A57-452DF95CFC7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a:extLst>
              <a:ext uri="{FF2B5EF4-FFF2-40B4-BE49-F238E27FC236}">
                <a16:creationId xmlns:a16="http://schemas.microsoft.com/office/drawing/2014/main" id="{3F6AE391-20F5-46C3-B68E-343725DE01BE}"/>
              </a:ext>
            </a:extLst>
          </p:cNvPr>
          <p:cNvSpPr>
            <a:spLocks noGrp="1"/>
          </p:cNvSpPr>
          <p:nvPr>
            <p:ph type="ftr" sz="quarter" idx="10"/>
          </p:nvPr>
        </p:nvSpPr>
        <p:spPr/>
        <p:txBody>
          <a:bodyPr/>
          <a:lstStyle>
            <a:lvl1pPr>
              <a:defRPr/>
            </a:lvl1pPr>
          </a:lstStyle>
          <a:p>
            <a:endParaRPr lang="en-GB" altLang="en-US" dirty="0"/>
          </a:p>
        </p:txBody>
      </p:sp>
    </p:spTree>
    <p:extLst>
      <p:ext uri="{BB962C8B-B14F-4D97-AF65-F5344CB8AC3E}">
        <p14:creationId xmlns:p14="http://schemas.microsoft.com/office/powerpoint/2010/main" val="138779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CF08-9F5E-47CF-9950-ACC8E9B98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872EB-8C18-4C3E-BE0F-9F167AD93756}"/>
              </a:ext>
            </a:extLst>
          </p:cNvPr>
          <p:cNvSpPr>
            <a:spLocks noGrp="1"/>
          </p:cNvSpPr>
          <p:nvPr>
            <p:ph sz="half" idx="1"/>
          </p:nvPr>
        </p:nvSpPr>
        <p:spPr>
          <a:xfrm>
            <a:off x="457200" y="1600200"/>
            <a:ext cx="4038600" cy="391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27A497-4442-4D31-8383-D343FFCA50E0}"/>
              </a:ext>
            </a:extLst>
          </p:cNvPr>
          <p:cNvSpPr>
            <a:spLocks noGrp="1"/>
          </p:cNvSpPr>
          <p:nvPr>
            <p:ph sz="half" idx="2"/>
          </p:nvPr>
        </p:nvSpPr>
        <p:spPr>
          <a:xfrm>
            <a:off x="4648200" y="1600200"/>
            <a:ext cx="4038600" cy="391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3B851AD-9F71-46C0-ADAF-D23626FE896C}"/>
              </a:ext>
            </a:extLst>
          </p:cNvPr>
          <p:cNvSpPr>
            <a:spLocks noGrp="1"/>
          </p:cNvSpPr>
          <p:nvPr>
            <p:ph type="ftr" sz="quarter" idx="10"/>
          </p:nvPr>
        </p:nvSpPr>
        <p:spPr/>
        <p:txBody>
          <a:bodyPr/>
          <a:lstStyle>
            <a:lvl1pPr>
              <a:defRPr/>
            </a:lvl1pPr>
          </a:lstStyle>
          <a:p>
            <a:endParaRPr lang="en-GB" altLang="en-US" dirty="0"/>
          </a:p>
        </p:txBody>
      </p:sp>
    </p:spTree>
    <p:extLst>
      <p:ext uri="{BB962C8B-B14F-4D97-AF65-F5344CB8AC3E}">
        <p14:creationId xmlns:p14="http://schemas.microsoft.com/office/powerpoint/2010/main" val="273215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C9E5-AAB1-4DB0-9096-5ABC27399D3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B95D50-6A32-4A8A-B617-D0642D1B95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3B1740-C5F7-4792-99AA-9A5C4B74044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374BB0-3CF0-4790-846E-A0757A50D94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6A865-E435-4D6A-8FEF-D55CF71F44A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37839128-19B0-4766-977F-576691A6CC5E}"/>
              </a:ext>
            </a:extLst>
          </p:cNvPr>
          <p:cNvSpPr>
            <a:spLocks noGrp="1"/>
          </p:cNvSpPr>
          <p:nvPr>
            <p:ph type="ftr" sz="quarter" idx="10"/>
          </p:nvPr>
        </p:nvSpPr>
        <p:spPr/>
        <p:txBody>
          <a:bodyPr/>
          <a:lstStyle>
            <a:lvl1pPr>
              <a:defRPr/>
            </a:lvl1pPr>
          </a:lstStyle>
          <a:p>
            <a:endParaRPr lang="en-GB" altLang="en-US" dirty="0"/>
          </a:p>
        </p:txBody>
      </p:sp>
    </p:spTree>
    <p:extLst>
      <p:ext uri="{BB962C8B-B14F-4D97-AF65-F5344CB8AC3E}">
        <p14:creationId xmlns:p14="http://schemas.microsoft.com/office/powerpoint/2010/main" val="425857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854-10CD-4327-852D-4D3E2DDF016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FE2446A-7C74-427F-A234-31AD41C303C9}"/>
              </a:ext>
            </a:extLst>
          </p:cNvPr>
          <p:cNvSpPr>
            <a:spLocks noGrp="1"/>
          </p:cNvSpPr>
          <p:nvPr>
            <p:ph type="ftr" sz="quarter" idx="10"/>
          </p:nvPr>
        </p:nvSpPr>
        <p:spPr/>
        <p:txBody>
          <a:bodyPr/>
          <a:lstStyle>
            <a:lvl1pPr>
              <a:defRPr/>
            </a:lvl1pPr>
          </a:lstStyle>
          <a:p>
            <a:endParaRPr lang="en-GB" altLang="en-US" dirty="0"/>
          </a:p>
        </p:txBody>
      </p:sp>
    </p:spTree>
    <p:extLst>
      <p:ext uri="{BB962C8B-B14F-4D97-AF65-F5344CB8AC3E}">
        <p14:creationId xmlns:p14="http://schemas.microsoft.com/office/powerpoint/2010/main" val="100650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ECE3B3-51CB-4932-9991-C1BBCB640B2B}"/>
              </a:ext>
            </a:extLst>
          </p:cNvPr>
          <p:cNvSpPr>
            <a:spLocks noGrp="1"/>
          </p:cNvSpPr>
          <p:nvPr>
            <p:ph type="ftr" sz="quarter" idx="10"/>
          </p:nvPr>
        </p:nvSpPr>
        <p:spPr/>
        <p:txBody>
          <a:bodyPr/>
          <a:lstStyle>
            <a:lvl1pPr>
              <a:defRPr/>
            </a:lvl1pPr>
          </a:lstStyle>
          <a:p>
            <a:endParaRPr lang="en-GB" altLang="en-US" dirty="0"/>
          </a:p>
        </p:txBody>
      </p:sp>
    </p:spTree>
    <p:extLst>
      <p:ext uri="{BB962C8B-B14F-4D97-AF65-F5344CB8AC3E}">
        <p14:creationId xmlns:p14="http://schemas.microsoft.com/office/powerpoint/2010/main" val="337557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3B702-CBBA-41FB-9341-505ED66C4C8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7A817E-9738-41DE-860C-E9E5F2C281C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7FEE03-E75C-4FBF-B114-752D0C80A9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60E9A927-CFEC-4F6F-970B-8E500500835E}"/>
              </a:ext>
            </a:extLst>
          </p:cNvPr>
          <p:cNvSpPr>
            <a:spLocks noGrp="1"/>
          </p:cNvSpPr>
          <p:nvPr>
            <p:ph type="ftr" sz="quarter" idx="10"/>
          </p:nvPr>
        </p:nvSpPr>
        <p:spPr/>
        <p:txBody>
          <a:bodyPr/>
          <a:lstStyle>
            <a:lvl1pPr>
              <a:defRPr/>
            </a:lvl1pPr>
          </a:lstStyle>
          <a:p>
            <a:endParaRPr lang="en-GB" altLang="en-US" dirty="0"/>
          </a:p>
        </p:txBody>
      </p:sp>
    </p:spTree>
    <p:extLst>
      <p:ext uri="{BB962C8B-B14F-4D97-AF65-F5344CB8AC3E}">
        <p14:creationId xmlns:p14="http://schemas.microsoft.com/office/powerpoint/2010/main" val="250473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8A24-71E0-4C03-83C2-F5F492B0AC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E62D1B-9CDC-4FED-B2A1-999C67FD8E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1DF488C-FF0A-4D4B-9E07-3A53181008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83CC5BCC-136A-4AB8-9652-37551D10114C}"/>
              </a:ext>
            </a:extLst>
          </p:cNvPr>
          <p:cNvSpPr>
            <a:spLocks noGrp="1"/>
          </p:cNvSpPr>
          <p:nvPr>
            <p:ph type="ftr" sz="quarter" idx="10"/>
          </p:nvPr>
        </p:nvSpPr>
        <p:spPr/>
        <p:txBody>
          <a:bodyPr/>
          <a:lstStyle>
            <a:lvl1pPr>
              <a:defRPr/>
            </a:lvl1pPr>
          </a:lstStyle>
          <a:p>
            <a:endParaRPr lang="en-GB" altLang="en-US" dirty="0"/>
          </a:p>
        </p:txBody>
      </p:sp>
    </p:spTree>
    <p:extLst>
      <p:ext uri="{BB962C8B-B14F-4D97-AF65-F5344CB8AC3E}">
        <p14:creationId xmlns:p14="http://schemas.microsoft.com/office/powerpoint/2010/main" val="12615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BB0BA1-EF8F-4A6E-9514-86134102E83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430066B-DB17-4A7D-BE5B-8D3F862478A2}"/>
              </a:ext>
            </a:extLst>
          </p:cNvPr>
          <p:cNvSpPr>
            <a:spLocks noGrp="1" noChangeArrowheads="1"/>
          </p:cNvSpPr>
          <p:nvPr>
            <p:ph type="body" idx="1"/>
          </p:nvPr>
        </p:nvSpPr>
        <p:spPr bwMode="auto">
          <a:xfrm>
            <a:off x="457200" y="16002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5FB55320-C4CF-427D-8553-672BFC95EAA7}"/>
              </a:ext>
            </a:extLst>
          </p:cNvPr>
          <p:cNvSpPr>
            <a:spLocks noGrp="1" noChangeArrowheads="1"/>
          </p:cNvSpPr>
          <p:nvPr>
            <p:ph type="ftr" sz="quarter" idx="3"/>
          </p:nvPr>
        </p:nvSpPr>
        <p:spPr bwMode="auto">
          <a:xfrm>
            <a:off x="0" y="6245225"/>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dirty="0"/>
          </a:p>
        </p:txBody>
      </p:sp>
      <p:pic>
        <p:nvPicPr>
          <p:cNvPr id="1033" name="Picture 9">
            <a:extLst>
              <a:ext uri="{FF2B5EF4-FFF2-40B4-BE49-F238E27FC236}">
                <a16:creationId xmlns:a16="http://schemas.microsoft.com/office/drawing/2014/main" id="{C259AE14-37BF-488B-88BB-609F603DA72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 y="5446713"/>
            <a:ext cx="9142413" cy="142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000" b="1" kern="1200">
          <a:solidFill>
            <a:srgbClr val="007DC6"/>
          </a:solidFill>
          <a:latin typeface="+mj-lt"/>
          <a:ea typeface="+mj-ea"/>
          <a:cs typeface="+mj-cs"/>
        </a:defRPr>
      </a:lvl1pPr>
      <a:lvl2pPr algn="ctr" rtl="0" fontAlgn="base">
        <a:spcBef>
          <a:spcPct val="0"/>
        </a:spcBef>
        <a:spcAft>
          <a:spcPct val="0"/>
        </a:spcAft>
        <a:defRPr sz="4000" b="1">
          <a:solidFill>
            <a:srgbClr val="007DC6"/>
          </a:solidFill>
          <a:latin typeface="Arial" panose="020B0604020202020204" pitchFamily="34" charset="0"/>
        </a:defRPr>
      </a:lvl2pPr>
      <a:lvl3pPr algn="ctr" rtl="0" fontAlgn="base">
        <a:spcBef>
          <a:spcPct val="0"/>
        </a:spcBef>
        <a:spcAft>
          <a:spcPct val="0"/>
        </a:spcAft>
        <a:defRPr sz="4000" b="1">
          <a:solidFill>
            <a:srgbClr val="007DC6"/>
          </a:solidFill>
          <a:latin typeface="Arial" panose="020B0604020202020204" pitchFamily="34" charset="0"/>
        </a:defRPr>
      </a:lvl3pPr>
      <a:lvl4pPr algn="ctr" rtl="0" fontAlgn="base">
        <a:spcBef>
          <a:spcPct val="0"/>
        </a:spcBef>
        <a:spcAft>
          <a:spcPct val="0"/>
        </a:spcAft>
        <a:defRPr sz="4000" b="1">
          <a:solidFill>
            <a:srgbClr val="007DC6"/>
          </a:solidFill>
          <a:latin typeface="Arial" panose="020B0604020202020204" pitchFamily="34" charset="0"/>
        </a:defRPr>
      </a:lvl4pPr>
      <a:lvl5pPr algn="ctr" rtl="0" fontAlgn="base">
        <a:spcBef>
          <a:spcPct val="0"/>
        </a:spcBef>
        <a:spcAft>
          <a:spcPct val="0"/>
        </a:spcAft>
        <a:defRPr sz="4000" b="1">
          <a:solidFill>
            <a:srgbClr val="007DC6"/>
          </a:solidFill>
          <a:latin typeface="Arial" panose="020B0604020202020204" pitchFamily="34" charset="0"/>
        </a:defRPr>
      </a:lvl5pPr>
      <a:lvl6pPr marL="457200" algn="ctr" rtl="0" fontAlgn="base">
        <a:spcBef>
          <a:spcPct val="0"/>
        </a:spcBef>
        <a:spcAft>
          <a:spcPct val="0"/>
        </a:spcAft>
        <a:defRPr sz="4000" b="1">
          <a:solidFill>
            <a:srgbClr val="007DC6"/>
          </a:solidFill>
          <a:latin typeface="Arial" panose="020B0604020202020204" pitchFamily="34" charset="0"/>
        </a:defRPr>
      </a:lvl6pPr>
      <a:lvl7pPr marL="914400" algn="ctr" rtl="0" fontAlgn="base">
        <a:spcBef>
          <a:spcPct val="0"/>
        </a:spcBef>
        <a:spcAft>
          <a:spcPct val="0"/>
        </a:spcAft>
        <a:defRPr sz="4000" b="1">
          <a:solidFill>
            <a:srgbClr val="007DC6"/>
          </a:solidFill>
          <a:latin typeface="Arial" panose="020B0604020202020204" pitchFamily="34" charset="0"/>
        </a:defRPr>
      </a:lvl7pPr>
      <a:lvl8pPr marL="1371600" algn="ctr" rtl="0" fontAlgn="base">
        <a:spcBef>
          <a:spcPct val="0"/>
        </a:spcBef>
        <a:spcAft>
          <a:spcPct val="0"/>
        </a:spcAft>
        <a:defRPr sz="4000" b="1">
          <a:solidFill>
            <a:srgbClr val="007DC6"/>
          </a:solidFill>
          <a:latin typeface="Arial" panose="020B0604020202020204" pitchFamily="34" charset="0"/>
        </a:defRPr>
      </a:lvl8pPr>
      <a:lvl9pPr marL="1828800" algn="ctr" rtl="0" fontAlgn="base">
        <a:spcBef>
          <a:spcPct val="0"/>
        </a:spcBef>
        <a:spcAft>
          <a:spcPct val="0"/>
        </a:spcAft>
        <a:defRPr sz="4000" b="1">
          <a:solidFill>
            <a:srgbClr val="007DC6"/>
          </a:solidFill>
          <a:latin typeface="Arial" panose="020B0604020202020204" pitchFamily="34" charset="0"/>
        </a:defRPr>
      </a:lvl9pPr>
    </p:titleStyle>
    <p:bodyStyle>
      <a:lvl1pPr marL="342900" indent="-342900" algn="l" rtl="0" fontAlgn="base">
        <a:spcBef>
          <a:spcPct val="20000"/>
        </a:spcBef>
        <a:spcAft>
          <a:spcPct val="0"/>
        </a:spcAft>
        <a:buClr>
          <a:srgbClr val="007DC6"/>
        </a:buClr>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007DC6"/>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007DC6"/>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007DC6"/>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007DC6"/>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A4096CA-D9FE-4141-A0BB-04D8A651FB74}"/>
              </a:ext>
            </a:extLst>
          </p:cNvPr>
          <p:cNvSpPr>
            <a:spLocks noGrp="1" noChangeArrowheads="1"/>
          </p:cNvSpPr>
          <p:nvPr>
            <p:ph type="ctrTitle"/>
          </p:nvPr>
        </p:nvSpPr>
        <p:spPr>
          <a:xfrm>
            <a:off x="685800" y="2924944"/>
            <a:ext cx="7772400" cy="1470025"/>
          </a:xfrm>
        </p:spPr>
        <p:txBody>
          <a:bodyPr/>
          <a:lstStyle/>
          <a:p>
            <a:br>
              <a:rPr lang="en-US" altLang="en-US" dirty="0"/>
            </a:br>
            <a:br>
              <a:rPr lang="en-US" altLang="en-US" dirty="0"/>
            </a:br>
            <a:r>
              <a:rPr lang="en-US" altLang="en-US" dirty="0"/>
              <a:t>Temporary Pop-Up</a:t>
            </a:r>
            <a:br>
              <a:rPr lang="en-US" altLang="en-US" dirty="0"/>
            </a:br>
            <a:br>
              <a:rPr lang="en-US" altLang="en-US" dirty="0"/>
            </a:br>
            <a:r>
              <a:rPr lang="en-US" altLang="en-US" dirty="0"/>
              <a:t>56-62 Main Road Waikanae</a:t>
            </a:r>
            <a:br>
              <a:rPr lang="en-US" altLang="en-US" dirty="0"/>
            </a:br>
            <a:br>
              <a:rPr lang="en-US" altLang="en-US" dirty="0"/>
            </a:br>
            <a:br>
              <a:rPr lang="en-US" altLang="en-US" dirty="0"/>
            </a:br>
            <a:br>
              <a:rPr lang="en-US" altLang="en-US" dirty="0"/>
            </a:br>
            <a:br>
              <a:rPr lang="en-US" altLang="en-US" dirty="0"/>
            </a:b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F7B4-7AB5-7068-42E5-6EDF6E3BF374}"/>
              </a:ext>
            </a:extLst>
          </p:cNvPr>
          <p:cNvSpPr>
            <a:spLocks noGrp="1"/>
          </p:cNvSpPr>
          <p:nvPr>
            <p:ph type="title"/>
          </p:nvPr>
        </p:nvSpPr>
        <p:spPr/>
        <p:txBody>
          <a:bodyPr/>
          <a:lstStyle/>
          <a:p>
            <a:r>
              <a:rPr lang="mi-NZ" dirty="0"/>
              <a:t>Background</a:t>
            </a:r>
            <a:endParaRPr lang="en-NZ" dirty="0"/>
          </a:p>
        </p:txBody>
      </p:sp>
      <p:sp>
        <p:nvSpPr>
          <p:cNvPr id="3" name="Content Placeholder 2">
            <a:extLst>
              <a:ext uri="{FF2B5EF4-FFF2-40B4-BE49-F238E27FC236}">
                <a16:creationId xmlns:a16="http://schemas.microsoft.com/office/drawing/2014/main" id="{D654F72D-FC90-7FE2-9FE3-755B327A4645}"/>
              </a:ext>
            </a:extLst>
          </p:cNvPr>
          <p:cNvSpPr>
            <a:spLocks noGrp="1"/>
          </p:cNvSpPr>
          <p:nvPr>
            <p:ph idx="1"/>
          </p:nvPr>
        </p:nvSpPr>
        <p:spPr>
          <a:xfrm>
            <a:off x="395536" y="1600198"/>
            <a:ext cx="2962672" cy="3916363"/>
          </a:xfrm>
        </p:spPr>
        <p:txBody>
          <a:bodyPr/>
          <a:lstStyle/>
          <a:p>
            <a:r>
              <a:rPr lang="en-NZ" sz="1800" dirty="0">
                <a:effectLst/>
                <a:latin typeface="+mj-lt"/>
                <a:ea typeface="Calibri" panose="020F0502020204030204" pitchFamily="34" charset="0"/>
                <a:cs typeface="Times New Roman" panose="02020603050405020304" pitchFamily="18" charset="0"/>
              </a:rPr>
              <a:t>In August 2024, we provided an update on the property at 56-62 Main Road Waikanae and the proposed pop-up development. </a:t>
            </a:r>
          </a:p>
          <a:p>
            <a:pPr marL="0" indent="0">
              <a:buNone/>
            </a:pPr>
            <a:endParaRPr lang="mi-NZ" sz="1800" dirty="0">
              <a:latin typeface="+mj-lt"/>
            </a:endParaRPr>
          </a:p>
          <a:p>
            <a:r>
              <a:rPr lang="mi-NZ" sz="1800" dirty="0">
                <a:latin typeface="+mj-lt"/>
              </a:rPr>
              <a:t>At this time we were  working to finalise the design and potential uses on site.</a:t>
            </a:r>
          </a:p>
          <a:p>
            <a:endParaRPr lang="en-NZ" dirty="0"/>
          </a:p>
        </p:txBody>
      </p:sp>
      <p:pic>
        <p:nvPicPr>
          <p:cNvPr id="4" name="Content Placeholder 3" descr="A blueprint of a house&#10;&#10;Description automatically generated">
            <a:extLst>
              <a:ext uri="{FF2B5EF4-FFF2-40B4-BE49-F238E27FC236}">
                <a16:creationId xmlns:a16="http://schemas.microsoft.com/office/drawing/2014/main" id="{786E013F-21BB-5D3B-D3A8-09C65FAC003C}"/>
              </a:ext>
            </a:extLst>
          </p:cNvPr>
          <p:cNvPicPr>
            <a:picLocks noChangeAspect="1"/>
          </p:cNvPicPr>
          <p:nvPr/>
        </p:nvPicPr>
        <p:blipFill rotWithShape="1">
          <a:blip r:embed="rId2">
            <a:extLst>
              <a:ext uri="{28A0092B-C50C-407E-A947-70E740481C1C}">
                <a14:useLocalDpi xmlns:a14="http://schemas.microsoft.com/office/drawing/2010/main" val="0"/>
              </a:ext>
            </a:extLst>
          </a:blip>
          <a:srcRect r="2271" b="4620"/>
          <a:stretch/>
        </p:blipFill>
        <p:spPr bwMode="auto">
          <a:xfrm>
            <a:off x="3594394" y="1736448"/>
            <a:ext cx="5092406" cy="364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75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7A5D-8FB1-2B63-A136-8AEBB9DBCEC6}"/>
              </a:ext>
            </a:extLst>
          </p:cNvPr>
          <p:cNvSpPr>
            <a:spLocks noGrp="1"/>
          </p:cNvSpPr>
          <p:nvPr>
            <p:ph type="title"/>
          </p:nvPr>
        </p:nvSpPr>
        <p:spPr/>
        <p:txBody>
          <a:bodyPr/>
          <a:lstStyle/>
          <a:p>
            <a:r>
              <a:rPr lang="en-NZ" dirty="0"/>
              <a:t>Finalised Site Design</a:t>
            </a:r>
          </a:p>
        </p:txBody>
      </p:sp>
      <p:sp>
        <p:nvSpPr>
          <p:cNvPr id="3" name="Content Placeholder 2">
            <a:extLst>
              <a:ext uri="{FF2B5EF4-FFF2-40B4-BE49-F238E27FC236}">
                <a16:creationId xmlns:a16="http://schemas.microsoft.com/office/drawing/2014/main" id="{6411950B-D38F-F754-F416-B790BF85C528}"/>
              </a:ext>
            </a:extLst>
          </p:cNvPr>
          <p:cNvSpPr>
            <a:spLocks noGrp="1"/>
          </p:cNvSpPr>
          <p:nvPr>
            <p:ph idx="1"/>
          </p:nvPr>
        </p:nvSpPr>
        <p:spPr/>
        <p:txBody>
          <a:bodyPr/>
          <a:lstStyle/>
          <a:p>
            <a:r>
              <a:rPr lang="en-NZ" sz="1800" dirty="0">
                <a:effectLst/>
                <a:latin typeface="Arial" panose="020B0604020202020204" pitchFamily="34" charset="0"/>
                <a:ea typeface="Calibri" panose="020F0502020204030204" pitchFamily="34" charset="0"/>
                <a:cs typeface="Times New Roman" panose="02020603050405020304" pitchFamily="18" charset="0"/>
              </a:rPr>
              <a:t>The basic layout of the site has now been confirmed and is in general accordance with concept layout. There has been some design changes to ensure the site layout works for accessibility purposes, that we remain within budget and that we are able to get the necessary consents.</a:t>
            </a:r>
          </a:p>
          <a:p>
            <a:endParaRPr lang="mi-NZ" sz="1800" dirty="0"/>
          </a:p>
          <a:p>
            <a:r>
              <a:rPr lang="en-NZ" sz="1800" dirty="0">
                <a:effectLst/>
                <a:latin typeface="Arial" panose="020B0604020202020204" pitchFamily="34" charset="0"/>
                <a:ea typeface="Calibri" panose="020F0502020204030204" pitchFamily="34" charset="0"/>
                <a:cs typeface="Times New Roman" panose="02020603050405020304" pitchFamily="18" charset="0"/>
              </a:rPr>
              <a:t>Modified shipping containers were selected, because of flexibility and value for money provided. The can also be quickly relocated to other locations in the district in the event of civil emergencies or for similar pop-up activities. </a:t>
            </a:r>
          </a:p>
          <a:p>
            <a:endParaRPr lang="en-NZ" sz="1800" dirty="0">
              <a:latin typeface="Arial" panose="020B0604020202020204" pitchFamily="34" charset="0"/>
              <a:ea typeface="Calibri" panose="020F0502020204030204" pitchFamily="34" charset="0"/>
              <a:cs typeface="Times New Roman" panose="02020603050405020304" pitchFamily="18" charset="0"/>
            </a:endParaRPr>
          </a:p>
          <a:p>
            <a:r>
              <a:rPr lang="en-NZ" sz="1800" dirty="0">
                <a:effectLst/>
                <a:latin typeface="Arial" panose="020B0604020202020204" pitchFamily="34" charset="0"/>
                <a:ea typeface="Calibri" panose="020F0502020204030204" pitchFamily="34" charset="0"/>
                <a:cs typeface="Times New Roman" panose="02020603050405020304" pitchFamily="18" charset="0"/>
              </a:rPr>
              <a:t>Modifications to the containers are in the process of being completed prior to being relocated to the site.  </a:t>
            </a:r>
            <a:r>
              <a:rPr lang="en-NZ" sz="1800" dirty="0">
                <a:effectLst/>
              </a:rPr>
              <a:t> </a:t>
            </a:r>
            <a:endParaRPr lang="en-NZ" sz="1800" dirty="0">
              <a:effectLst/>
              <a:latin typeface="Arial" panose="020B0604020202020204" pitchFamily="34" charset="0"/>
              <a:ea typeface="Calibri" panose="020F0502020204030204" pitchFamily="34" charset="0"/>
              <a:cs typeface="Times New Roman" panose="02020603050405020304" pitchFamily="18" charset="0"/>
            </a:endParaRPr>
          </a:p>
          <a:p>
            <a:endParaRPr lang="mi-NZ" sz="1800" dirty="0"/>
          </a:p>
          <a:p>
            <a:pPr marL="0" indent="0">
              <a:buNone/>
            </a:pPr>
            <a:endParaRPr lang="en-NZ" sz="2000" dirty="0"/>
          </a:p>
        </p:txBody>
      </p:sp>
    </p:spTree>
    <p:extLst>
      <p:ext uri="{BB962C8B-B14F-4D97-AF65-F5344CB8AC3E}">
        <p14:creationId xmlns:p14="http://schemas.microsoft.com/office/powerpoint/2010/main" val="70428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white container on the street&#10;&#10;Description automatically generated">
            <a:extLst>
              <a:ext uri="{FF2B5EF4-FFF2-40B4-BE49-F238E27FC236}">
                <a16:creationId xmlns:a16="http://schemas.microsoft.com/office/drawing/2014/main" id="{487DF7F2-9457-17C6-93AE-D596EE20630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384"/>
          <a:stretch/>
        </p:blipFill>
        <p:spPr>
          <a:xfrm rot="5400000">
            <a:off x="4356138" y="1477308"/>
            <a:ext cx="4413131" cy="3693375"/>
          </a:xfrm>
        </p:spPr>
      </p:pic>
      <p:sp>
        <p:nvSpPr>
          <p:cNvPr id="2" name="Title 1">
            <a:extLst>
              <a:ext uri="{FF2B5EF4-FFF2-40B4-BE49-F238E27FC236}">
                <a16:creationId xmlns:a16="http://schemas.microsoft.com/office/drawing/2014/main" id="{41B9F71B-BAC8-63B5-4505-E5BF61738E63}"/>
              </a:ext>
            </a:extLst>
          </p:cNvPr>
          <p:cNvSpPr>
            <a:spLocks noGrp="1"/>
          </p:cNvSpPr>
          <p:nvPr>
            <p:ph type="title"/>
          </p:nvPr>
        </p:nvSpPr>
        <p:spPr>
          <a:xfrm>
            <a:off x="457200" y="-25570"/>
            <a:ext cx="8229600" cy="1143000"/>
          </a:xfrm>
        </p:spPr>
        <p:txBody>
          <a:bodyPr/>
          <a:lstStyle/>
          <a:p>
            <a:r>
              <a:rPr lang="mi-NZ" dirty="0"/>
              <a:t>Modified Container Units</a:t>
            </a:r>
            <a:endParaRPr lang="en-NZ" dirty="0"/>
          </a:p>
        </p:txBody>
      </p:sp>
      <p:pic>
        <p:nvPicPr>
          <p:cNvPr id="8" name="Picture 7" descr="A room with a window and a carpet&#10;&#10;Description automatically generated">
            <a:extLst>
              <a:ext uri="{FF2B5EF4-FFF2-40B4-BE49-F238E27FC236}">
                <a16:creationId xmlns:a16="http://schemas.microsoft.com/office/drawing/2014/main" id="{DED99CA4-DAED-1903-681A-6F95E4FD5D5C}"/>
              </a:ext>
            </a:extLst>
          </p:cNvPr>
          <p:cNvPicPr>
            <a:picLocks noChangeAspect="1"/>
          </p:cNvPicPr>
          <p:nvPr/>
        </p:nvPicPr>
        <p:blipFill>
          <a:blip r:embed="rId3">
            <a:extLst>
              <a:ext uri="{28A0092B-C50C-407E-A947-70E740481C1C}">
                <a14:useLocalDpi xmlns:a14="http://schemas.microsoft.com/office/drawing/2010/main" val="0"/>
              </a:ext>
            </a:extLst>
          </a:blip>
          <a:srcRect l="10384"/>
          <a:stretch/>
        </p:blipFill>
        <p:spPr>
          <a:xfrm rot="5400000">
            <a:off x="91739" y="1477307"/>
            <a:ext cx="4413131" cy="3693376"/>
          </a:xfrm>
          <a:prstGeom prst="rect">
            <a:avLst/>
          </a:prstGeom>
        </p:spPr>
      </p:pic>
    </p:spTree>
    <p:extLst>
      <p:ext uri="{BB962C8B-B14F-4D97-AF65-F5344CB8AC3E}">
        <p14:creationId xmlns:p14="http://schemas.microsoft.com/office/powerpoint/2010/main" val="182853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DF4B-69EB-4A6E-95FD-16C7BDC3D4B0}"/>
              </a:ext>
            </a:extLst>
          </p:cNvPr>
          <p:cNvSpPr>
            <a:spLocks noGrp="1"/>
          </p:cNvSpPr>
          <p:nvPr>
            <p:ph type="title"/>
          </p:nvPr>
        </p:nvSpPr>
        <p:spPr>
          <a:xfrm>
            <a:off x="440254" y="0"/>
            <a:ext cx="8229600" cy="1143000"/>
          </a:xfrm>
        </p:spPr>
        <p:txBody>
          <a:bodyPr/>
          <a:lstStyle/>
          <a:p>
            <a:r>
              <a:rPr lang="mi-NZ" dirty="0"/>
              <a:t>Current Situation</a:t>
            </a:r>
            <a:endParaRPr lang="en-NZ" dirty="0"/>
          </a:p>
        </p:txBody>
      </p:sp>
      <p:sp>
        <p:nvSpPr>
          <p:cNvPr id="3" name="Content Placeholder 2">
            <a:extLst>
              <a:ext uri="{FF2B5EF4-FFF2-40B4-BE49-F238E27FC236}">
                <a16:creationId xmlns:a16="http://schemas.microsoft.com/office/drawing/2014/main" id="{0387277F-94C8-5F56-B267-AFAD5BD8BC32}"/>
              </a:ext>
            </a:extLst>
          </p:cNvPr>
          <p:cNvSpPr>
            <a:spLocks noGrp="1"/>
          </p:cNvSpPr>
          <p:nvPr>
            <p:ph idx="1"/>
          </p:nvPr>
        </p:nvSpPr>
        <p:spPr>
          <a:xfrm>
            <a:off x="457200" y="1159170"/>
            <a:ext cx="8229600" cy="3916363"/>
          </a:xfrm>
        </p:spPr>
        <p:txBody>
          <a:bodyPr/>
          <a:lstStyle/>
          <a:p>
            <a:pPr>
              <a:spcAft>
                <a:spcPts val="600"/>
              </a:spcAft>
            </a:pPr>
            <a:r>
              <a:rPr lang="en-NZ" sz="1800" dirty="0">
                <a:effectLst/>
                <a:latin typeface="Arial" panose="020B0604020202020204" pitchFamily="34" charset="0"/>
                <a:ea typeface="Calibri" panose="020F0502020204030204" pitchFamily="34" charset="0"/>
                <a:cs typeface="Times New Roman" panose="02020603050405020304" pitchFamily="18" charset="0"/>
              </a:rPr>
              <a:t>A Building Consent is required due to the public accessibility requirements and plumbing/drainage works. </a:t>
            </a:r>
          </a:p>
          <a:p>
            <a:pPr>
              <a:spcAft>
                <a:spcPts val="600"/>
              </a:spcAft>
            </a:pPr>
            <a:r>
              <a:rPr lang="en-NZ" sz="1800" dirty="0">
                <a:effectLst/>
                <a:latin typeface="Arial" panose="020B0604020202020204" pitchFamily="34" charset="0"/>
                <a:ea typeface="Calibri" panose="020F0502020204030204" pitchFamily="34" charset="0"/>
                <a:cs typeface="Times New Roman" panose="02020603050405020304" pitchFamily="18" charset="0"/>
              </a:rPr>
              <a:t>The Building Consent has been lodged and is currently being processed by Councils Building Consent team.  </a:t>
            </a:r>
          </a:p>
          <a:p>
            <a:endParaRPr lang="mi-NZ" sz="1000" dirty="0"/>
          </a:p>
          <a:p>
            <a:r>
              <a:rPr lang="en-NZ" sz="1800" dirty="0">
                <a:effectLst/>
                <a:latin typeface="Arial" panose="020B0604020202020204" pitchFamily="34" charset="0"/>
                <a:ea typeface="Calibri" panose="020F0502020204030204" pitchFamily="34" charset="0"/>
                <a:cs typeface="Times New Roman" panose="02020603050405020304" pitchFamily="18" charset="0"/>
              </a:rPr>
              <a:t>Once the Building Consent has been approved, the site works will commence. This will include ground works for plumbing and drainage, footings for the </a:t>
            </a:r>
            <a:r>
              <a:rPr lang="en-NZ" sz="1800" dirty="0">
                <a:latin typeface="Arial" panose="020B0604020202020204" pitchFamily="34" charset="0"/>
                <a:ea typeface="Calibri" panose="020F0502020204030204" pitchFamily="34" charset="0"/>
                <a:cs typeface="Times New Roman" panose="02020603050405020304" pitchFamily="18" charset="0"/>
              </a:rPr>
              <a:t>containers</a:t>
            </a:r>
            <a:r>
              <a:rPr lang="en-NZ" sz="1800" dirty="0">
                <a:effectLst/>
                <a:latin typeface="Arial" panose="020B0604020202020204" pitchFamily="34" charset="0"/>
                <a:ea typeface="Calibri" panose="020F0502020204030204" pitchFamily="34" charset="0"/>
                <a:cs typeface="Times New Roman" panose="02020603050405020304" pitchFamily="18" charset="0"/>
              </a:rPr>
              <a:t> and construction of pathways etc.</a:t>
            </a:r>
            <a:r>
              <a:rPr lang="en-NZ" sz="1800" dirty="0">
                <a:latin typeface="Arial" panose="020B0604020202020204" pitchFamily="34" charset="0"/>
                <a:ea typeface="Calibri" panose="020F0502020204030204" pitchFamily="34" charset="0"/>
                <a:cs typeface="Times New Roman" panose="02020603050405020304" pitchFamily="18" charset="0"/>
              </a:rPr>
              <a:t> </a:t>
            </a:r>
            <a:r>
              <a:rPr lang="en-NZ" sz="1800" dirty="0">
                <a:effectLst/>
                <a:latin typeface="Arial" panose="020B0604020202020204" pitchFamily="34" charset="0"/>
                <a:ea typeface="Calibri" panose="020F0502020204030204" pitchFamily="34" charset="0"/>
                <a:cs typeface="Times New Roman" panose="02020603050405020304" pitchFamily="18" charset="0"/>
              </a:rPr>
              <a:t>The containers will then be delivered to site.</a:t>
            </a:r>
          </a:p>
          <a:p>
            <a:pPr marL="0" indent="0">
              <a:buNone/>
            </a:pPr>
            <a:endParaRPr lang="mi-NZ" sz="1000" dirty="0"/>
          </a:p>
          <a:p>
            <a:pPr>
              <a:spcAft>
                <a:spcPts val="800"/>
              </a:spcAft>
            </a:pPr>
            <a:r>
              <a:rPr lang="en-NZ" sz="1800" dirty="0">
                <a:effectLst/>
                <a:latin typeface="Arial" panose="020B0604020202020204" pitchFamily="34" charset="0"/>
                <a:ea typeface="Calibri" panose="020F0502020204030204" pitchFamily="34" charset="0"/>
                <a:cs typeface="Times New Roman" panose="02020603050405020304" pitchFamily="18" charset="0"/>
              </a:rPr>
              <a:t>Council has been in discussion with the Kāpiti Public Art Panel </a:t>
            </a:r>
            <a:r>
              <a:rPr lang="mi-NZ" sz="1800" dirty="0">
                <a:effectLst/>
                <a:latin typeface="Arial" panose="020B0604020202020204" pitchFamily="34" charset="0"/>
                <a:ea typeface="Calibri" panose="020F0502020204030204" pitchFamily="34" charset="0"/>
                <a:cs typeface="Times New Roman" panose="02020603050405020304" pitchFamily="18" charset="0"/>
              </a:rPr>
              <a:t>regarding opportunities around the site, including </a:t>
            </a:r>
            <a:r>
              <a:rPr lang="mi-NZ" sz="1800" dirty="0">
                <a:latin typeface="Arial" panose="020B0604020202020204" pitchFamily="34" charset="0"/>
                <a:ea typeface="Calibri" panose="020F0502020204030204" pitchFamily="34" charset="0"/>
                <a:cs typeface="Times New Roman" panose="02020603050405020304" pitchFamily="18" charset="0"/>
              </a:rPr>
              <a:t>the</a:t>
            </a:r>
            <a:r>
              <a:rPr lang="mi-NZ" sz="1800" dirty="0">
                <a:effectLst/>
                <a:latin typeface="Arial" panose="020B0604020202020204" pitchFamily="34" charset="0"/>
                <a:ea typeface="Calibri" panose="020F0502020204030204" pitchFamily="34" charset="0"/>
                <a:cs typeface="Times New Roman" panose="02020603050405020304" pitchFamily="18" charset="0"/>
              </a:rPr>
              <a:t> exterior of the units. </a:t>
            </a:r>
          </a:p>
          <a:p>
            <a:pPr>
              <a:spcAft>
                <a:spcPts val="800"/>
              </a:spcAft>
            </a:pPr>
            <a:r>
              <a:rPr lang="mi-NZ" sz="1800" dirty="0">
                <a:effectLst/>
                <a:latin typeface="Arial" panose="020B0604020202020204" pitchFamily="34" charset="0"/>
                <a:ea typeface="Calibri" panose="020F0502020204030204" pitchFamily="34" charset="0"/>
                <a:cs typeface="Times New Roman" panose="02020603050405020304" pitchFamily="18" charset="0"/>
              </a:rPr>
              <a:t>There is general support from the Art Panel for the activation of the site as public art project and discussions about what this looks like will be progressed.</a:t>
            </a:r>
            <a:endParaRPr lang="mi-NZ" sz="2000" dirty="0"/>
          </a:p>
          <a:p>
            <a:endParaRPr lang="en-NZ" sz="2000" dirty="0"/>
          </a:p>
        </p:txBody>
      </p:sp>
    </p:spTree>
    <p:extLst>
      <p:ext uri="{BB962C8B-B14F-4D97-AF65-F5344CB8AC3E}">
        <p14:creationId xmlns:p14="http://schemas.microsoft.com/office/powerpoint/2010/main" val="46430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45BC-FD94-DB34-9FAA-DAA74D8287C1}"/>
              </a:ext>
            </a:extLst>
          </p:cNvPr>
          <p:cNvSpPr>
            <a:spLocks noGrp="1"/>
          </p:cNvSpPr>
          <p:nvPr>
            <p:ph type="title"/>
          </p:nvPr>
        </p:nvSpPr>
        <p:spPr/>
        <p:txBody>
          <a:bodyPr/>
          <a:lstStyle/>
          <a:p>
            <a:r>
              <a:rPr lang="mi-NZ" dirty="0"/>
              <a:t>Project Cost</a:t>
            </a:r>
            <a:endParaRPr lang="en-NZ" dirty="0"/>
          </a:p>
        </p:txBody>
      </p:sp>
      <p:sp>
        <p:nvSpPr>
          <p:cNvPr id="3" name="Content Placeholder 2">
            <a:extLst>
              <a:ext uri="{FF2B5EF4-FFF2-40B4-BE49-F238E27FC236}">
                <a16:creationId xmlns:a16="http://schemas.microsoft.com/office/drawing/2014/main" id="{052700ED-AF11-5FD7-43C2-D8ECCF4AE1D4}"/>
              </a:ext>
            </a:extLst>
          </p:cNvPr>
          <p:cNvSpPr>
            <a:spLocks noGrp="1"/>
          </p:cNvSpPr>
          <p:nvPr>
            <p:ph idx="1"/>
          </p:nvPr>
        </p:nvSpPr>
        <p:spPr/>
        <p:txBody>
          <a:bodyPr/>
          <a:lstStyle/>
          <a:p>
            <a:r>
              <a:rPr lang="mi-NZ" sz="1800" dirty="0"/>
              <a:t>The following is a high level breakdown of costs for the project:</a:t>
            </a:r>
          </a:p>
          <a:p>
            <a:endParaRPr lang="mi-NZ" sz="1800" dirty="0"/>
          </a:p>
          <a:p>
            <a:pPr lvl="1"/>
            <a:r>
              <a:rPr lang="mi-NZ" sz="1800" dirty="0"/>
              <a:t>Contractors / Consultants 	$130k</a:t>
            </a:r>
          </a:p>
          <a:p>
            <a:pPr lvl="1"/>
            <a:r>
              <a:rPr lang="mi-NZ" sz="1800" dirty="0"/>
              <a:t>Modified Containers	$100k</a:t>
            </a:r>
          </a:p>
          <a:p>
            <a:pPr lvl="1"/>
            <a:r>
              <a:rPr lang="mi-NZ" sz="1800" dirty="0"/>
              <a:t>Consents 			</a:t>
            </a:r>
            <a:r>
              <a:rPr lang="mi-NZ" sz="1800" u="sng" dirty="0"/>
              <a:t>$    5k</a:t>
            </a:r>
          </a:p>
          <a:p>
            <a:pPr marL="457200" lvl="1" indent="0">
              <a:buNone/>
            </a:pPr>
            <a:r>
              <a:rPr lang="mi-NZ" sz="1800" dirty="0"/>
              <a:t>				$235k </a:t>
            </a:r>
          </a:p>
          <a:p>
            <a:r>
              <a:rPr lang="mi-NZ" sz="1800" dirty="0"/>
              <a:t>The above and ongoing costs will be offset by charges for use of the containers – approx $250 per week per container. Charges will vary depending on length of time and proposed use / user. </a:t>
            </a:r>
          </a:p>
          <a:p>
            <a:endParaRPr lang="mi-NZ" sz="1800" dirty="0"/>
          </a:p>
          <a:p>
            <a:r>
              <a:rPr lang="mi-NZ" sz="1800" dirty="0"/>
              <a:t>We will be proactively working with the Waikanae Business Association on tenanting the containers and options for targeted events / activations.</a:t>
            </a:r>
          </a:p>
        </p:txBody>
      </p:sp>
    </p:spTree>
    <p:extLst>
      <p:ext uri="{BB962C8B-B14F-4D97-AF65-F5344CB8AC3E}">
        <p14:creationId xmlns:p14="http://schemas.microsoft.com/office/powerpoint/2010/main" val="426443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088A-08F6-08C8-5BD2-4B34DC08733F}"/>
              </a:ext>
            </a:extLst>
          </p:cNvPr>
          <p:cNvSpPr>
            <a:spLocks noGrp="1"/>
          </p:cNvSpPr>
          <p:nvPr>
            <p:ph type="title"/>
          </p:nvPr>
        </p:nvSpPr>
        <p:spPr>
          <a:xfrm>
            <a:off x="457200" y="0"/>
            <a:ext cx="8229600" cy="1143000"/>
          </a:xfrm>
        </p:spPr>
        <p:txBody>
          <a:bodyPr/>
          <a:lstStyle/>
          <a:p>
            <a:r>
              <a:rPr lang="en-NZ" dirty="0"/>
              <a:t>Opening date</a:t>
            </a:r>
          </a:p>
        </p:txBody>
      </p:sp>
      <p:sp>
        <p:nvSpPr>
          <p:cNvPr id="3" name="Content Placeholder 2">
            <a:extLst>
              <a:ext uri="{FF2B5EF4-FFF2-40B4-BE49-F238E27FC236}">
                <a16:creationId xmlns:a16="http://schemas.microsoft.com/office/drawing/2014/main" id="{FEFE221A-C946-0EC9-7155-7E9BC5D88EF9}"/>
              </a:ext>
            </a:extLst>
          </p:cNvPr>
          <p:cNvSpPr>
            <a:spLocks noGrp="1"/>
          </p:cNvSpPr>
          <p:nvPr>
            <p:ph idx="1"/>
          </p:nvPr>
        </p:nvSpPr>
        <p:spPr>
          <a:xfrm>
            <a:off x="457200" y="1470818"/>
            <a:ext cx="8229600" cy="3916363"/>
          </a:xfrm>
        </p:spPr>
        <p:txBody>
          <a:bodyPr/>
          <a:lstStyle/>
          <a:p>
            <a:r>
              <a:rPr lang="en-NZ" sz="1800" dirty="0"/>
              <a:t>Unfortunately, the steps required to get to this stage have taken longer than expected.</a:t>
            </a:r>
          </a:p>
          <a:p>
            <a:endParaRPr lang="en-NZ" sz="1800" dirty="0"/>
          </a:p>
          <a:p>
            <a:r>
              <a:rPr lang="en-NZ" sz="1800" dirty="0"/>
              <a:t>As a result it is unlikely that we will be completed until late December this year. Because of the close proximity to the Christmas / New Year holidays, we are not proposing to open the site until the New Year.</a:t>
            </a:r>
          </a:p>
          <a:p>
            <a:endParaRPr lang="en-NZ" sz="1800" dirty="0"/>
          </a:p>
          <a:p>
            <a:r>
              <a:rPr lang="en-NZ" sz="1800" dirty="0"/>
              <a:t>This is to ensure that we are able to keep the site activated and that momentum on site is maintained.  </a:t>
            </a:r>
          </a:p>
          <a:p>
            <a:endParaRPr lang="en-NZ" sz="1800" dirty="0"/>
          </a:p>
          <a:p>
            <a:r>
              <a:rPr lang="en-NZ" sz="1800" dirty="0"/>
              <a:t>Potential opening date options are being discussed with the Waikanae Business Association. </a:t>
            </a:r>
          </a:p>
        </p:txBody>
      </p:sp>
    </p:spTree>
    <p:extLst>
      <p:ext uri="{BB962C8B-B14F-4D97-AF65-F5344CB8AC3E}">
        <p14:creationId xmlns:p14="http://schemas.microsoft.com/office/powerpoint/2010/main" val="2254975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C691-FA9B-4466-11C0-3CDE354A2A78}"/>
              </a:ext>
            </a:extLst>
          </p:cNvPr>
          <p:cNvSpPr>
            <a:spLocks noGrp="1"/>
          </p:cNvSpPr>
          <p:nvPr>
            <p:ph type="title"/>
          </p:nvPr>
        </p:nvSpPr>
        <p:spPr>
          <a:xfrm>
            <a:off x="457200" y="-21363"/>
            <a:ext cx="8229600" cy="1143000"/>
          </a:xfrm>
        </p:spPr>
        <p:txBody>
          <a:bodyPr/>
          <a:lstStyle/>
          <a:p>
            <a:r>
              <a:rPr lang="mi-NZ" dirty="0"/>
              <a:t>Next Steps</a:t>
            </a:r>
            <a:endParaRPr lang="en-NZ" dirty="0"/>
          </a:p>
        </p:txBody>
      </p:sp>
      <p:sp>
        <p:nvSpPr>
          <p:cNvPr id="3" name="Content Placeholder 2">
            <a:extLst>
              <a:ext uri="{FF2B5EF4-FFF2-40B4-BE49-F238E27FC236}">
                <a16:creationId xmlns:a16="http://schemas.microsoft.com/office/drawing/2014/main" id="{050BC863-F8C2-B378-B1B0-A7C615C923C5}"/>
              </a:ext>
            </a:extLst>
          </p:cNvPr>
          <p:cNvSpPr>
            <a:spLocks noGrp="1"/>
          </p:cNvSpPr>
          <p:nvPr>
            <p:ph idx="1"/>
          </p:nvPr>
        </p:nvSpPr>
        <p:spPr>
          <a:xfrm>
            <a:off x="657908" y="1268760"/>
            <a:ext cx="8028892" cy="3916363"/>
          </a:xfrm>
        </p:spPr>
        <p:txBody>
          <a:bodyPr/>
          <a:lstStyle/>
          <a:p>
            <a:pPr marL="0" indent="0">
              <a:buNone/>
            </a:pPr>
            <a:r>
              <a:rPr lang="en-GB" sz="2000" dirty="0"/>
              <a:t>Following further engagement, the proposed next steps include: </a:t>
            </a:r>
          </a:p>
          <a:p>
            <a:pPr marL="0" indent="0">
              <a:buNone/>
            </a:pPr>
            <a:endParaRPr lang="en-GB" sz="1050" dirty="0"/>
          </a:p>
          <a:p>
            <a:r>
              <a:rPr lang="en-GB" sz="2000" dirty="0"/>
              <a:t>Commence site works following receipt of building consent. Contractors have estimated approximately six weeks to complete this work.</a:t>
            </a:r>
          </a:p>
          <a:p>
            <a:endParaRPr lang="en-GB" sz="1050" dirty="0"/>
          </a:p>
          <a:p>
            <a:r>
              <a:rPr lang="en-GB" sz="2000" dirty="0"/>
              <a:t>Continue discussions with </a:t>
            </a:r>
            <a:r>
              <a:rPr lang="mi-NZ" sz="2000" dirty="0"/>
              <a:t>Iwi, </a:t>
            </a:r>
            <a:r>
              <a:rPr lang="en-GB" sz="2000" dirty="0"/>
              <a:t>the K</a:t>
            </a:r>
            <a:r>
              <a:rPr lang="mi-NZ" sz="2000" dirty="0"/>
              <a:t>āpiti Public Art Panel, Waikanae Business Association, and other key partners/ stakeholders.</a:t>
            </a:r>
          </a:p>
          <a:p>
            <a:endParaRPr lang="en-GB" sz="1050" dirty="0"/>
          </a:p>
          <a:p>
            <a:r>
              <a:rPr lang="en-GB" sz="2000" dirty="0"/>
              <a:t>Release information about the options for businesses / organisation looking to occupy the containers.</a:t>
            </a:r>
          </a:p>
          <a:p>
            <a:endParaRPr lang="en-GB" sz="2000" dirty="0"/>
          </a:p>
          <a:p>
            <a:r>
              <a:rPr lang="en-GB" sz="2000" dirty="0"/>
              <a:t>Confirm opening date.</a:t>
            </a:r>
          </a:p>
          <a:p>
            <a:endParaRPr lang="en-GB" sz="2000" dirty="0"/>
          </a:p>
        </p:txBody>
      </p:sp>
    </p:spTree>
    <p:extLst>
      <p:ext uri="{BB962C8B-B14F-4D97-AF65-F5344CB8AC3E}">
        <p14:creationId xmlns:p14="http://schemas.microsoft.com/office/powerpoint/2010/main" val="242430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01DA-4CAB-2921-FD2A-8FA63953C47D}"/>
              </a:ext>
            </a:extLst>
          </p:cNvPr>
          <p:cNvSpPr>
            <a:spLocks noGrp="1"/>
          </p:cNvSpPr>
          <p:nvPr>
            <p:ph type="title"/>
          </p:nvPr>
        </p:nvSpPr>
        <p:spPr>
          <a:xfrm>
            <a:off x="457200" y="2564904"/>
            <a:ext cx="8229600" cy="1143000"/>
          </a:xfrm>
        </p:spPr>
        <p:txBody>
          <a:bodyPr/>
          <a:lstStyle/>
          <a:p>
            <a:r>
              <a:rPr lang="mi-NZ" dirty="0"/>
              <a:t>Questions?</a:t>
            </a:r>
            <a:endParaRPr lang="en-NZ" dirty="0"/>
          </a:p>
        </p:txBody>
      </p:sp>
    </p:spTree>
    <p:extLst>
      <p:ext uri="{BB962C8B-B14F-4D97-AF65-F5344CB8AC3E}">
        <p14:creationId xmlns:p14="http://schemas.microsoft.com/office/powerpoint/2010/main" val="380694212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roject xmlns="4f9c820c-e7e2-444d-97ee-45f2b3485c1d">NA</Project>
    <Channel xmlns="c91a514c-9034-4fa3-897a-8352025b26ed">NA</Channel>
    <Subactivity xmlns="4f9c820c-e7e2-444d-97ee-45f2b3485c1d">NA</Subactivity>
    <PRAType xmlns="4f9c820c-e7e2-444d-97ee-45f2b3485c1d">Doc</PRAType>
    <Year xmlns="c91a514c-9034-4fa3-897a-8352025b26ed">NA</Year>
    <FunctionGroup xmlns="4f9c820c-e7e2-444d-97ee-45f2b3485c1d">Policy and Planning</FunctionGroup>
    <CategoryName xmlns="4f9c820c-e7e2-444d-97ee-45f2b3485c1d">NA</CategoryName>
    <Function xmlns="4f9c820c-e7e2-444d-97ee-45f2b3485c1d">Council Policies and Strategies</Function>
    <Case xmlns="4f9c820c-e7e2-444d-97ee-45f2b3485c1d">Strategic Development</Case>
    <AggregationStatus xmlns="4f9c820c-e7e2-444d-97ee-45f2b3485c1d">Normal</AggregationStatus>
    <CategoryValue xmlns="4f9c820c-e7e2-444d-97ee-45f2b3485c1d">NA</CategoryValue>
    <Level2 xmlns="c91a514c-9034-4fa3-897a-8352025b26ed">NA</Level2>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Activity xmlns="4f9c820c-e7e2-444d-97ee-45f2b3485c1d">Strategic Issues and Initiatives</Activity>
    <Comments xmlns="44f1fc5f-b325-4eee-aff1-f819b799bcaf" xsi:nil="true"/>
    <PRADate2 xmlns="4f9c820c-e7e2-444d-97ee-45f2b3485c1d" xsi:nil="true"/>
    <PRAText1 xmlns="4f9c820c-e7e2-444d-97ee-45f2b3485c1d" xsi:nil="true"/>
    <PRAText4 xmlns="4f9c820c-e7e2-444d-97ee-45f2b3485c1d" xsi:nil="true"/>
    <Level3 xmlns="c91a514c-9034-4fa3-897a-8352025b26ed" xsi:nil="true"/>
    <Team xmlns="c91a514c-9034-4fa3-897a-8352025b26ed" xsi:nil="true"/>
    <RelatedPeople xmlns="4f9c820c-e7e2-444d-97ee-45f2b3485c1d">
      <UserInfo>
        <DisplayName/>
        <AccountId xsi:nil="true"/>
        <AccountType/>
      </UserInfo>
    </RelatedPeople>
    <AggregationNarrative xmlns="725c79e5-42ce-4aa0-ac78-b6418001f0d2" xsi:nil="true"/>
    <PRADate1 xmlns="4f9c820c-e7e2-444d-97ee-45f2b3485c1d" xsi:nil="true"/>
    <DocumentType xmlns="4f9c820c-e7e2-444d-97ee-45f2b3485c1d" xsi:nil="true"/>
    <PRAText3 xmlns="4f9c820c-e7e2-444d-97ee-45f2b3485c1d" xsi:nil="true"/>
    <Narrative xmlns="4f9c820c-e7e2-444d-97ee-45f2b3485c1d" xsi:nil="true"/>
    <PRADateTrigger xmlns="4f9c820c-e7e2-444d-97ee-45f2b3485c1d" xsi:nil="true"/>
    <PRAText2 xmlns="4f9c820c-e7e2-444d-97ee-45f2b3485c1d" xsi:nil="true"/>
    <ServiceRequestNumber xmlns="55bcd593-d4c7-4359-a33f-8fe16413171d" xsi:nil="true"/>
    <InternalOnly xmlns="55bcd593-d4c7-4359-a33f-8fe16413171d">false</InternalOnly>
    <ValuationNo xmlns="5bd205ad-2945-4b0f-982a-48f644879018" xsi:nil="true"/>
    <Address xmlns="5bd205ad-2945-4b0f-982a-48f644879018" xsi:nil="true"/>
    <TaxCatchAll xmlns="381fdc19-f15d-467a-966c-d71857fcddc8" xsi:nil="true"/>
    <ha80e58b661148dca405113aa96b77ab xmlns="1c41c21a-8bf1-4913-85c3-cb7fd845528b">
      <Terms xmlns="http://schemas.microsoft.com/office/infopath/2007/PartnerControls"/>
    </ha80e58b661148dca405113aa96b77ab>
    <ApplicationNo xmlns="5bd205ad-2945-4b0f-982a-48f644879018" xsi:nil="true"/>
    <RelatedValuationNumbers xmlns="55bcd593-d4c7-4359-a33f-8fe16413171d" xsi:nil="true"/>
    <lcf76f155ced4ddcb4097134ff3c332f xmlns="1c41c21a-8bf1-4913-85c3-cb7fd845528b">
      <Terms xmlns="http://schemas.microsoft.com/office/infopath/2007/PartnerControls"/>
    </lcf76f155ced4ddcb4097134ff3c332f>
    <RMClassification xmlns="55bcd593-d4c7-4359-a33f-8fe16413171d" xsi:nil="true"/>
    <EDLevel1 xmlns="55bcd593-d4c7-4359-a33f-8fe16413171d" xsi:nil="true"/>
    <EDLevel4 xmlns="55bcd593-d4c7-4359-a33f-8fe16413171d" xsi:nil="true"/>
    <EDDataID xmlns="55bcd593-d4c7-4359-a33f-8fe16413171d" xsi:nil="true"/>
    <Town xmlns="5bd205ad-2945-4b0f-982a-48f644879018" xsi:nil="true"/>
    <EDLevel5 xmlns="55bcd593-d4c7-4359-a33f-8fe16413171d" xsi:nil="true"/>
    <EDLevel2 xmlns="55bcd593-d4c7-4359-a33f-8fe16413171d" xsi:nil="true"/>
    <EDLevel3 xmlns="55bcd593-d4c7-4359-a33f-8fe16413171d" xsi:nil="true"/>
    <LegacyMetadata xmlns="55bcd593-d4c7-4359-a33f-8fe16413171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eDocument" ma:contentTypeID="0x010100F5FF1DB031767B408FC53AEF58CBD91500CC3B7D3740EFB04AA10407DE5DFBC49A" ma:contentTypeVersion="84" ma:contentTypeDescription="Create a new document." ma:contentTypeScope="" ma:versionID="edee06cb0034ea77b73578a0bf4c80dc">
  <xsd:schema xmlns:xsd="http://www.w3.org/2001/XMLSchema" xmlns:xs="http://www.w3.org/2001/XMLSchema" xmlns:p="http://schemas.microsoft.com/office/2006/metadata/properties" xmlns:ns2="15ffb055-6eb4-45a1-bc20-bf2ac0d420da" xmlns:ns3="44f1fc5f-b325-4eee-aff1-f819b799bcaf" xmlns:ns4="4f9c820c-e7e2-444d-97ee-45f2b3485c1d" xmlns:ns5="725c79e5-42ce-4aa0-ac78-b6418001f0d2" xmlns:ns6="c91a514c-9034-4fa3-897a-8352025b26ed" xmlns:ns7="55bcd593-d4c7-4359-a33f-8fe16413171d" xmlns:ns8="5bd205ad-2945-4b0f-982a-48f644879018" xmlns:ns9="1c41c21a-8bf1-4913-85c3-cb7fd845528b" xmlns:ns10="381fdc19-f15d-467a-966c-d71857fcddc8" targetNamespace="http://schemas.microsoft.com/office/2006/metadata/properties" ma:root="true" ma:fieldsID="6d4609cf6845a61d9af0297f0556fbeb" ns2:_="" ns3:_="" ns4:_="" ns5:_="" ns6:_="" ns7:_="" ns8:_="" ns9:_="" ns10:_="">
    <xsd:import namespace="15ffb055-6eb4-45a1-bc20-bf2ac0d420da"/>
    <xsd:import namespace="44f1fc5f-b325-4eee-aff1-f819b799bcaf"/>
    <xsd:import namespace="4f9c820c-e7e2-444d-97ee-45f2b3485c1d"/>
    <xsd:import namespace="725c79e5-42ce-4aa0-ac78-b6418001f0d2"/>
    <xsd:import namespace="c91a514c-9034-4fa3-897a-8352025b26ed"/>
    <xsd:import namespace="55bcd593-d4c7-4359-a33f-8fe16413171d"/>
    <xsd:import namespace="5bd205ad-2945-4b0f-982a-48f644879018"/>
    <xsd:import namespace="1c41c21a-8bf1-4913-85c3-cb7fd845528b"/>
    <xsd:import namespace="381fdc19-f15d-467a-966c-d71857fcddc8"/>
    <xsd:element name="properties">
      <xsd:complexType>
        <xsd:sequence>
          <xsd:element name="documentManagement">
            <xsd:complexType>
              <xsd:all>
                <xsd:element ref="ns2:KeyWords" minOccurs="0"/>
                <xsd:element ref="ns3:Comments" minOccurs="0"/>
                <xsd:element ref="ns4:DocumentType" minOccurs="0"/>
                <xsd:element ref="ns4:Narrative" minOccurs="0"/>
                <xsd:element ref="ns2:SecurityClassification" minOccurs="0"/>
                <xsd:element ref="ns4:Subactivity" minOccurs="0"/>
                <xsd:element ref="ns4:Case" minOccurs="0"/>
                <xsd:element ref="ns4:RelatedPeople" minOccurs="0"/>
                <xsd:element ref="ns4:CategoryName" minOccurs="0"/>
                <xsd:element ref="ns4:CategoryValue" minOccurs="0"/>
                <xsd:element ref="ns4:BusinessValue" minOccurs="0"/>
                <xsd:element ref="ns4:FunctionGroup" minOccurs="0"/>
                <xsd:element ref="ns4:Function" minOccurs="0"/>
                <xsd:element ref="ns4:PRAType" minOccurs="0"/>
                <xsd:element ref="ns4:PRADate1" minOccurs="0"/>
                <xsd:element ref="ns4:PRADate2" minOccurs="0"/>
                <xsd:element ref="ns4:PRADate3" minOccurs="0"/>
                <xsd:element ref="ns4:PRADateDisposal" minOccurs="0"/>
                <xsd:element ref="ns4:PRADateTrigger" minOccurs="0"/>
                <xsd:element ref="ns4:PRAText1" minOccurs="0"/>
                <xsd:element ref="ns4:PRAText2" minOccurs="0"/>
                <xsd:element ref="ns4:PRAText3" minOccurs="0"/>
                <xsd:element ref="ns4:PRAText4" minOccurs="0"/>
                <xsd:element ref="ns4:PRAText5" minOccurs="0"/>
                <xsd:element ref="ns4:AggregationStatus" minOccurs="0"/>
                <xsd:element ref="ns4:Project" minOccurs="0"/>
                <xsd:element ref="ns4:Activity" minOccurs="0"/>
                <xsd:element ref="ns5:AggregationNarrative" minOccurs="0"/>
                <xsd:element ref="ns6:Channel" minOccurs="0"/>
                <xsd:element ref="ns6:Team" minOccurs="0"/>
                <xsd:element ref="ns6:Level2" minOccurs="0"/>
                <xsd:element ref="ns6:Level3" minOccurs="0"/>
                <xsd:element ref="ns6:Year" minOccurs="0"/>
                <xsd:element ref="ns7:ServiceRequestNumber" minOccurs="0"/>
                <xsd:element ref="ns7:InternalOnly" minOccurs="0"/>
                <xsd:element ref="ns8:Address" minOccurs="0"/>
                <xsd:element ref="ns8:ApplicationNo" minOccurs="0"/>
                <xsd:element ref="ns7:EDDataID" minOccurs="0"/>
                <xsd:element ref="ns7:EDLevel1" minOccurs="0"/>
                <xsd:element ref="ns7:EDLevel2" minOccurs="0"/>
                <xsd:element ref="ns7:EDLevel3" minOccurs="0"/>
                <xsd:element ref="ns7:EDLevel4" minOccurs="0"/>
                <xsd:element ref="ns7:EDLevel5" minOccurs="0"/>
                <xsd:element ref="ns7:LegacyMetadata" minOccurs="0"/>
                <xsd:element ref="ns8:ValuationNo" minOccurs="0"/>
                <xsd:element ref="ns8:Town" minOccurs="0"/>
                <xsd:element ref="ns7:RMClassification" minOccurs="0"/>
                <xsd:element ref="ns9:MediaServiceMetadata" minOccurs="0"/>
                <xsd:element ref="ns9:MediaServiceFastMetadata" minOccurs="0"/>
                <xsd:element ref="ns9:MediaServiceAutoKeyPoints" minOccurs="0"/>
                <xsd:element ref="ns9:MediaServiceKeyPoints" minOccurs="0"/>
                <xsd:element ref="ns7:RelatedValuationNumbers" minOccurs="0"/>
                <xsd:element ref="ns10:SharedWithUsers" minOccurs="0"/>
                <xsd:element ref="ns10:SharedWithDetails" minOccurs="0"/>
                <xsd:element ref="ns9:ha80e58b661148dca405113aa96b77ab" minOccurs="0"/>
                <xsd:element ref="ns10:TaxCatchAll" minOccurs="0"/>
                <xsd:element ref="ns9:lcf76f155ced4ddcb4097134ff3c332f" minOccurs="0"/>
                <xsd:element ref="ns9:MediaServiceGenerationTime" minOccurs="0"/>
                <xsd:element ref="ns9:MediaServiceEventHashCode" minOccurs="0"/>
                <xsd:element ref="ns9:MediaServiceDateTaken" minOccurs="0"/>
                <xsd:element ref="ns9:MediaServiceOCR" minOccurs="0"/>
                <xsd:element ref="ns9:MediaLengthInSeconds" minOccurs="0"/>
                <xsd:element ref="ns9:MediaServiceLocation" minOccurs="0"/>
                <xsd:element ref="ns9:MediaServiceObjectDetectorVersions" minOccurs="0"/>
                <xsd:element ref="ns9: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8" nillable="true" ma:displayName="Key Words" ma:internalName="KeyWords" ma:readOnly="false">
      <xsd:simpleType>
        <xsd:restriction base="dms:Note">
          <xsd:maxLength value="255"/>
        </xsd:restriction>
      </xsd:simpleType>
    </xsd:element>
    <xsd:element name="SecurityClassification" ma:index="12"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44f1fc5f-b325-4eee-aff1-f819b799bcaf" elementFormDefault="qualified">
    <xsd:import namespace="http://schemas.microsoft.com/office/2006/documentManagement/types"/>
    <xsd:import namespace="http://schemas.microsoft.com/office/infopath/2007/PartnerControls"/>
    <xsd:element name="Comments" ma:index="9" nillable="true" ma:displayName="Comments" ma:internalName="Comme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0" nillable="true" ma:displayName="Document Type" ma:format="Dropdown" ma:hidden="true"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1" nillable="true" ma:displayName="Narrative" ma:hidden="true" ma:internalName="Narrative" ma:readOnly="false">
      <xsd:simpleType>
        <xsd:restriction base="dms:Note"/>
      </xsd:simpleType>
    </xsd:element>
    <xsd:element name="Subactivity" ma:index="13" nillable="true" ma:displayName="Subactivity" ma:default="NA" ma:hidden="true" ma:internalName="Subactivity" ma:readOnly="false">
      <xsd:simpleType>
        <xsd:restriction base="dms:Text">
          <xsd:maxLength value="255"/>
        </xsd:restriction>
      </xsd:simpleType>
    </xsd:element>
    <xsd:element name="Case" ma:index="14" nillable="true" ma:displayName="Issue or Initiative" ma:default="NA" ma:hidden="true" ma:internalName="Case" ma:readOnly="false">
      <xsd:simpleType>
        <xsd:restriction base="dms:Text">
          <xsd:maxLength value="255"/>
        </xsd:restriction>
      </xsd:simpleType>
    </xsd:element>
    <xsd:element name="RelatedPeople" ma:index="15"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6" nillable="true" ma:displayName="Category 1" ma:default="NA" ma:hidden="true" ma:internalName="CategoryName" ma:readOnly="false">
      <xsd:simpleType>
        <xsd:restriction base="dms:Text">
          <xsd:maxLength value="255"/>
        </xsd:restriction>
      </xsd:simpleType>
    </xsd:element>
    <xsd:element name="CategoryValue" ma:index="17" nillable="true" ma:displayName="Category 2" ma:default="NA" ma:hidden="true" ma:internalName="CategoryValue" ma:readOnly="false">
      <xsd:simpleType>
        <xsd:restriction base="dms:Text">
          <xsd:maxLength value="255"/>
        </xsd:restriction>
      </xsd:simpleType>
    </xsd:element>
    <xsd:element name="BusinessValue" ma:index="18" nillable="true" ma:displayName="Business Value" ma:hidden="true" ma:internalName="BusinessValue" ma:readOnly="false">
      <xsd:simpleType>
        <xsd:restriction base="dms:Text">
          <xsd:maxLength value="255"/>
        </xsd:restriction>
      </xsd:simpleType>
    </xsd:element>
    <xsd:element name="FunctionGroup" ma:index="19" nillable="true" ma:displayName="Function Group" ma:default="Policy and Planning" ma:hidden="true" ma:internalName="FunctionGroup" ma:readOnly="false">
      <xsd:simpleType>
        <xsd:restriction base="dms:Text">
          <xsd:maxLength value="255"/>
        </xsd:restriction>
      </xsd:simpleType>
    </xsd:element>
    <xsd:element name="Function" ma:index="20" nillable="true" ma:displayName="Function" ma:default="Council Policies and Strategies" ma:hidden="true" ma:internalName="Function" ma:readOnly="false">
      <xsd:simpleType>
        <xsd:restriction base="dms:Text">
          <xsd:maxLength value="255"/>
        </xsd:restriction>
      </xsd:simpleType>
    </xsd:element>
    <xsd:element name="PRAType" ma:index="21" nillable="true" ma:displayName="PRA Type" ma:default="Doc" ma:hidden="true" ma:indexed="true" ma:internalName="PRAType">
      <xsd:simpleType>
        <xsd:restriction base="dms:Text">
          <xsd:maxLength value="255"/>
        </xsd:restriction>
      </xsd:simpleType>
    </xsd:element>
    <xsd:element name="PRADate1" ma:index="22" nillable="true" ma:displayName="PRA Date 1" ma:format="DateOnly" ma:hidden="true" ma:internalName="PRADate1" ma:readOnly="false">
      <xsd:simpleType>
        <xsd:restriction base="dms:DateTime"/>
      </xsd:simpleType>
    </xsd:element>
    <xsd:element name="PRADate2" ma:index="23" nillable="true" ma:displayName="PRA Date 2" ma:format="DateOnly" ma:hidden="true" ma:internalName="PRADate2" ma:readOnly="false">
      <xsd:simpleType>
        <xsd:restriction base="dms:DateTime"/>
      </xsd:simpleType>
    </xsd:element>
    <xsd:element name="PRADate3" ma:index="24" nillable="true" ma:displayName="PRA Date 3" ma:format="DateOnly" ma:hidden="true" ma:internalName="PRADate3" ma:readOnly="false">
      <xsd:simpleType>
        <xsd:restriction base="dms:DateTime"/>
      </xsd:simpleType>
    </xsd:element>
    <xsd:element name="PRADateDisposal" ma:index="25" nillable="true" ma:displayName="PRA Date Disposal" ma:format="DateOnly" ma:hidden="true" ma:internalName="PRADateDisposal" ma:readOnly="false">
      <xsd:simpleType>
        <xsd:restriction base="dms:DateTime"/>
      </xsd:simpleType>
    </xsd:element>
    <xsd:element name="PRADateTrigger" ma:index="26" nillable="true" ma:displayName="PRA Date Trigger" ma:format="DateOnly" ma:hidden="true" ma:internalName="PRADateTrigger" ma:readOnly="false">
      <xsd:simpleType>
        <xsd:restriction base="dms:DateTime"/>
      </xsd:simpleType>
    </xsd:element>
    <xsd:element name="PRAText1" ma:index="27" nillable="true" ma:displayName="PRA Text 1" ma:hidden="true" ma:internalName="PRAText1" ma:readOnly="false">
      <xsd:simpleType>
        <xsd:restriction base="dms:Text">
          <xsd:maxLength value="255"/>
        </xsd:restriction>
      </xsd:simpleType>
    </xsd:element>
    <xsd:element name="PRAText2" ma:index="28" nillable="true" ma:displayName="PRA Text 2" ma:hidden="true" ma:internalName="PRAText2" ma:readOnly="false">
      <xsd:simpleType>
        <xsd:restriction base="dms:Text">
          <xsd:maxLength value="255"/>
        </xsd:restriction>
      </xsd:simpleType>
    </xsd:element>
    <xsd:element name="PRAText3" ma:index="29" nillable="true" ma:displayName="PRA Text 3" ma:hidden="true" ma:internalName="PRAText3" ma:readOnly="false">
      <xsd:simpleType>
        <xsd:restriction base="dms:Text">
          <xsd:maxLength value="255"/>
        </xsd:restriction>
      </xsd:simpleType>
    </xsd:element>
    <xsd:element name="PRAText4" ma:index="30" nillable="true" ma:displayName="PRA Text 4" ma:hidden="true" ma:internalName="PRAText4" ma:readOnly="false">
      <xsd:simpleType>
        <xsd:restriction base="dms:Text">
          <xsd:maxLength value="255"/>
        </xsd:restriction>
      </xsd:simpleType>
    </xsd:element>
    <xsd:element name="PRAText5" ma:index="31" nillable="true" ma:displayName="PRA Text 5" ma:hidden="true" ma:internalName="PRAText5" ma:readOnly="false">
      <xsd:simpleType>
        <xsd:restriction base="dms:Text">
          <xsd:maxLength value="255"/>
        </xsd:restriction>
      </xsd:simpleType>
    </xsd:element>
    <xsd:element name="AggregationStatus" ma:index="32"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Project" ma:index="33" nillable="true" ma:displayName="Project" ma:default="NA" ma:hidden="true" ma:internalName="Project" ma:readOnly="false">
      <xsd:simpleType>
        <xsd:restriction base="dms:Text">
          <xsd:maxLength value="255"/>
        </xsd:restriction>
      </xsd:simpleType>
    </xsd:element>
    <xsd:element name="Activity" ma:index="34" nillable="true" ma:displayName="Activity" ma:default="Strategic Issues and Initiatives"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5"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6" nillable="true" ma:displayName="Channel" ma:default="NA" ma:hidden="true" ma:internalName="Channel" ma:readOnly="false">
      <xsd:simpleType>
        <xsd:restriction base="dms:Text">
          <xsd:maxLength value="255"/>
        </xsd:restriction>
      </xsd:simpleType>
    </xsd:element>
    <xsd:element name="Team" ma:index="37" nillable="true" ma:displayName="Team" ma:default="" ma:hidden="true" ma:internalName="Team" ma:readOnly="false">
      <xsd:simpleType>
        <xsd:restriction base="dms:Text">
          <xsd:maxLength value="255"/>
        </xsd:restriction>
      </xsd:simpleType>
    </xsd:element>
    <xsd:element name="Level2" ma:index="38" nillable="true" ma:displayName="Level2" ma:hidden="true" ma:internalName="Level2" ma:readOnly="false">
      <xsd:simpleType>
        <xsd:restriction base="dms:Text">
          <xsd:maxLength value="255"/>
        </xsd:restriction>
      </xsd:simpleType>
    </xsd:element>
    <xsd:element name="Level3" ma:index="39" nillable="true" ma:displayName="Level3" ma:hidden="true" ma:internalName="Level3" ma:readOnly="false">
      <xsd:simpleType>
        <xsd:restriction base="dms:Text">
          <xsd:maxLength value="255"/>
        </xsd:restriction>
      </xsd:simpleType>
    </xsd:element>
    <xsd:element name="Year" ma:index="40" nillable="true" ma:displayName="Year"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bcd593-d4c7-4359-a33f-8fe16413171d" elementFormDefault="qualified">
    <xsd:import namespace="http://schemas.microsoft.com/office/2006/documentManagement/types"/>
    <xsd:import namespace="http://schemas.microsoft.com/office/infopath/2007/PartnerControls"/>
    <xsd:element name="ServiceRequestNumber" ma:index="41" nillable="true" ma:displayName="Service Request Number" ma:internalName="ServiceRequestNumber">
      <xsd:simpleType>
        <xsd:restriction base="dms:Text">
          <xsd:maxLength value="255"/>
        </xsd:restriction>
      </xsd:simpleType>
    </xsd:element>
    <xsd:element name="InternalOnly" ma:index="42" nillable="true" ma:displayName="Internal Only" ma:default="0" ma:internalName="InternalOnly">
      <xsd:simpleType>
        <xsd:restriction base="dms:Boolean"/>
      </xsd:simpleType>
    </xsd:element>
    <xsd:element name="EDDataID" ma:index="45" nillable="true" ma:displayName="EDDataID" ma:hidden="true" ma:indexed="true" ma:internalName="EDDataID" ma:readOnly="false">
      <xsd:simpleType>
        <xsd:restriction base="dms:Text">
          <xsd:maxLength value="255"/>
        </xsd:restriction>
      </xsd:simpleType>
    </xsd:element>
    <xsd:element name="EDLevel1" ma:index="46" nillable="true" ma:displayName="EDLevel1" ma:hidden="true" ma:internalName="EDLevel1" ma:readOnly="false">
      <xsd:simpleType>
        <xsd:restriction base="dms:Text">
          <xsd:maxLength value="255"/>
        </xsd:restriction>
      </xsd:simpleType>
    </xsd:element>
    <xsd:element name="EDLevel2" ma:index="47" nillable="true" ma:displayName="EDLevel2" ma:hidden="true" ma:internalName="EDLevel2" ma:readOnly="false">
      <xsd:simpleType>
        <xsd:restriction base="dms:Text">
          <xsd:maxLength value="255"/>
        </xsd:restriction>
      </xsd:simpleType>
    </xsd:element>
    <xsd:element name="EDLevel3" ma:index="48" nillable="true" ma:displayName="EDLevel3" ma:hidden="true" ma:internalName="EDLevel3" ma:readOnly="false">
      <xsd:simpleType>
        <xsd:restriction base="dms:Text">
          <xsd:maxLength value="255"/>
        </xsd:restriction>
      </xsd:simpleType>
    </xsd:element>
    <xsd:element name="EDLevel4" ma:index="49" nillable="true" ma:displayName="EDLevel4" ma:hidden="true" ma:internalName="EDLevel4" ma:readOnly="false">
      <xsd:simpleType>
        <xsd:restriction base="dms:Text">
          <xsd:maxLength value="255"/>
        </xsd:restriction>
      </xsd:simpleType>
    </xsd:element>
    <xsd:element name="EDLevel5" ma:index="50" nillable="true" ma:displayName="EDLevel5" ma:hidden="true" ma:internalName="EDLevel5" ma:readOnly="false">
      <xsd:simpleType>
        <xsd:restriction base="dms:Text">
          <xsd:maxLength value="255"/>
        </xsd:restriction>
      </xsd:simpleType>
    </xsd:element>
    <xsd:element name="LegacyMetadata" ma:index="51" nillable="true" ma:displayName="Legacy Metadata" ma:hidden="true" ma:internalName="LegacyMetadata" ma:readOnly="false">
      <xsd:simpleType>
        <xsd:restriction base="dms:Note"/>
      </xsd:simpleType>
    </xsd:element>
    <xsd:element name="RMClassification" ma:index="54" nillable="true" ma:displayName="RM Classification" ma:hidden="true" ma:internalName="RMClassification" ma:readOnly="false">
      <xsd:simpleType>
        <xsd:restriction base="dms:Text">
          <xsd:maxLength value="255"/>
        </xsd:restriction>
      </xsd:simpleType>
    </xsd:element>
    <xsd:element name="RelatedValuationNumbers" ma:index="59" nillable="true" ma:displayName="Related Valuation Numbers" ma:hidden="true" ma:internalName="RelatedValuationNumber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d205ad-2945-4b0f-982a-48f644879018" elementFormDefault="qualified">
    <xsd:import namespace="http://schemas.microsoft.com/office/2006/documentManagement/types"/>
    <xsd:import namespace="http://schemas.microsoft.com/office/infopath/2007/PartnerControls"/>
    <xsd:element name="Address" ma:index="43" nillable="true" ma:displayName="Address" ma:hidden="true" ma:internalName="Address" ma:readOnly="false">
      <xsd:simpleType>
        <xsd:restriction base="dms:Text">
          <xsd:maxLength value="255"/>
        </xsd:restriction>
      </xsd:simpleType>
    </xsd:element>
    <xsd:element name="ApplicationNo" ma:index="44" nillable="true" ma:displayName="Application Number" ma:hidden="true" ma:internalName="ApplicationNo" ma:readOnly="false">
      <xsd:simpleType>
        <xsd:restriction base="dms:Text">
          <xsd:maxLength value="255"/>
        </xsd:restriction>
      </xsd:simpleType>
    </xsd:element>
    <xsd:element name="ValuationNo" ma:index="52" nillable="true" ma:displayName="Valuation Number" ma:hidden="true" ma:internalName="ValuationNo" ma:readOnly="false">
      <xsd:simpleType>
        <xsd:restriction base="dms:Text">
          <xsd:maxLength value="255"/>
        </xsd:restriction>
      </xsd:simpleType>
    </xsd:element>
    <xsd:element name="Town" ma:index="53" nillable="true" ma:displayName="Town" ma:hidden="true" ma:internalName="Tow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41c21a-8bf1-4913-85c3-cb7fd845528b" elementFormDefault="qualified">
    <xsd:import namespace="http://schemas.microsoft.com/office/2006/documentManagement/types"/>
    <xsd:import namespace="http://schemas.microsoft.com/office/infopath/2007/PartnerControls"/>
    <xsd:element name="MediaServiceMetadata" ma:index="55" nillable="true" ma:displayName="MediaServiceMetadata" ma:hidden="true" ma:internalName="MediaServiceMetadata" ma:readOnly="true">
      <xsd:simpleType>
        <xsd:restriction base="dms:Note"/>
      </xsd:simpleType>
    </xsd:element>
    <xsd:element name="MediaServiceFastMetadata" ma:index="56" nillable="true" ma:displayName="MediaServiceFastMetadata" ma:hidden="true" ma:internalName="MediaServiceFastMetadata" ma:readOnly="true">
      <xsd:simpleType>
        <xsd:restriction base="dms:Note"/>
      </xsd:simpleType>
    </xsd:element>
    <xsd:element name="MediaServiceAutoKeyPoints" ma:index="57" nillable="true" ma:displayName="MediaServiceAutoKeyPoints" ma:hidden="true" ma:internalName="MediaServiceAutoKeyPoints" ma:readOnly="true">
      <xsd:simpleType>
        <xsd:restriction base="dms:Note"/>
      </xsd:simpleType>
    </xsd:element>
    <xsd:element name="MediaServiceKeyPoints" ma:index="58" nillable="true" ma:displayName="KeyPoints" ma:internalName="MediaServiceKeyPoints" ma:readOnly="true">
      <xsd:simpleType>
        <xsd:restriction base="dms:Note">
          <xsd:maxLength value="255"/>
        </xsd:restriction>
      </xsd:simpleType>
    </xsd:element>
    <xsd:element name="ha80e58b661148dca405113aa96b77ab" ma:index="63" nillable="true" ma:taxonomy="true" ma:internalName="ha80e58b661148dca405113aa96b77ab" ma:taxonomyFieldName="Property" ma:displayName="Property" ma:default="" ma:fieldId="{1a80e58b-6611-48dc-a405-113aa96b77ab}" ma:taxonomyMulti="true" ma:sspId="c1a1cba4-1f74-403f-95b2-fb9a3922aed4" ma:termSetId="80814647-8934-43ec-b455-d065f174c44c" ma:anchorId="00000000-0000-0000-0000-000000000000" ma:open="false" ma:isKeyword="false">
      <xsd:complexType>
        <xsd:sequence>
          <xsd:element ref="pc:Terms" minOccurs="0" maxOccurs="1"/>
        </xsd:sequence>
      </xsd:complexType>
    </xsd:element>
    <xsd:element name="lcf76f155ced4ddcb4097134ff3c332f" ma:index="66" nillable="true" ma:taxonomy="true" ma:internalName="lcf76f155ced4ddcb4097134ff3c332f" ma:taxonomyFieldName="MediaServiceImageTags" ma:displayName="Image Tags" ma:readOnly="false" ma:fieldId="{5cf76f15-5ced-4ddc-b409-7134ff3c332f}" ma:taxonomyMulti="true" ma:sspId="c1a1cba4-1f74-403f-95b2-fb9a3922aed4" ma:termSetId="09814cd3-568e-fe90-9814-8d621ff8fb84" ma:anchorId="fba54fb3-c3e1-fe81-a776-ca4b69148c4d" ma:open="true" ma:isKeyword="false">
      <xsd:complexType>
        <xsd:sequence>
          <xsd:element ref="pc:Terms" minOccurs="0" maxOccurs="1"/>
        </xsd:sequence>
      </xsd:complexType>
    </xsd:element>
    <xsd:element name="MediaServiceGenerationTime" ma:index="67" nillable="true" ma:displayName="MediaServiceGenerationTime" ma:hidden="true" ma:internalName="MediaServiceGenerationTime" ma:readOnly="true">
      <xsd:simpleType>
        <xsd:restriction base="dms:Text"/>
      </xsd:simpleType>
    </xsd:element>
    <xsd:element name="MediaServiceEventHashCode" ma:index="68" nillable="true" ma:displayName="MediaServiceEventHashCode" ma:hidden="true" ma:internalName="MediaServiceEventHashCode" ma:readOnly="true">
      <xsd:simpleType>
        <xsd:restriction base="dms:Text"/>
      </xsd:simpleType>
    </xsd:element>
    <xsd:element name="MediaServiceDateTaken" ma:index="69" nillable="true" ma:displayName="MediaServiceDateTaken" ma:hidden="true" ma:internalName="MediaServiceDateTaken" ma:readOnly="true">
      <xsd:simpleType>
        <xsd:restriction base="dms:Text"/>
      </xsd:simpleType>
    </xsd:element>
    <xsd:element name="MediaServiceOCR" ma:index="70" nillable="true" ma:displayName="Extracted Text" ma:internalName="MediaServiceOCR" ma:readOnly="true">
      <xsd:simpleType>
        <xsd:restriction base="dms:Note">
          <xsd:maxLength value="255"/>
        </xsd:restriction>
      </xsd:simpleType>
    </xsd:element>
    <xsd:element name="MediaLengthInSeconds" ma:index="71" nillable="true" ma:displayName="MediaLengthInSeconds" ma:hidden="true" ma:internalName="MediaLengthInSeconds" ma:readOnly="true">
      <xsd:simpleType>
        <xsd:restriction base="dms:Unknown"/>
      </xsd:simpleType>
    </xsd:element>
    <xsd:element name="MediaServiceLocation" ma:index="72" nillable="true" ma:displayName="Location" ma:indexed="true" ma:internalName="MediaServiceLocation" ma:readOnly="true">
      <xsd:simpleType>
        <xsd:restriction base="dms:Text"/>
      </xsd:simpleType>
    </xsd:element>
    <xsd:element name="MediaServiceObjectDetectorVersions" ma:index="73" nillable="true" ma:displayName="MediaServiceObjectDetectorVersions" ma:hidden="true" ma:indexed="true" ma:internalName="MediaServiceObjectDetectorVersions" ma:readOnly="true">
      <xsd:simpleType>
        <xsd:restriction base="dms:Text"/>
      </xsd:simpleType>
    </xsd:element>
    <xsd:element name="MediaServiceSearchProperties" ma:index="7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1fdc19-f15d-467a-966c-d71857fcddc8" elementFormDefault="qualified">
    <xsd:import namespace="http://schemas.microsoft.com/office/2006/documentManagement/types"/>
    <xsd:import namespace="http://schemas.microsoft.com/office/infopath/2007/PartnerControls"/>
    <xsd:element name="SharedWithUsers" ma:index="6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1" nillable="true" ma:displayName="Shared With Details" ma:internalName="SharedWithDetails" ma:readOnly="true">
      <xsd:simpleType>
        <xsd:restriction base="dms:Note">
          <xsd:maxLength value="255"/>
        </xsd:restriction>
      </xsd:simpleType>
    </xsd:element>
    <xsd:element name="TaxCatchAll" ma:index="64" nillable="true" ma:displayName="Taxonomy Catch All Column" ma:hidden="true" ma:list="{7c17ee95-fd95-4171-9281-3e28045f1a77}" ma:internalName="TaxCatchAll" ma:showField="CatchAllData" ma:web="381fdc19-f15d-467a-966c-d71857fcd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8A1DAA-2256-448B-BF63-C3B3E7A41357}">
  <ds:schemaRefs>
    <ds:schemaRef ds:uri="http://schemas.microsoft.com/office/2006/metadata/longProperties"/>
  </ds:schemaRefs>
</ds:datastoreItem>
</file>

<file path=customXml/itemProps2.xml><?xml version="1.0" encoding="utf-8"?>
<ds:datastoreItem xmlns:ds="http://schemas.openxmlformats.org/officeDocument/2006/customXml" ds:itemID="{AB9FFB3C-E139-4974-B3C9-EEFB05870805}">
  <ds:schemaRefs>
    <ds:schemaRef ds:uri="c91a514c-9034-4fa3-897a-8352025b26ed"/>
    <ds:schemaRef ds:uri="http://schemas.microsoft.com/office/2006/documentManagement/types"/>
    <ds:schemaRef ds:uri="44f1fc5f-b325-4eee-aff1-f819b799bcaf"/>
    <ds:schemaRef ds:uri="55bcd593-d4c7-4359-a33f-8fe16413171d"/>
    <ds:schemaRef ds:uri="15ffb055-6eb4-45a1-bc20-bf2ac0d420da"/>
    <ds:schemaRef ds:uri="http://purl.org/dc/terms/"/>
    <ds:schemaRef ds:uri="5bd205ad-2945-4b0f-982a-48f644879018"/>
    <ds:schemaRef ds:uri="http://www.w3.org/XML/1998/namespace"/>
    <ds:schemaRef ds:uri="http://schemas.microsoft.com/office/2006/metadata/properties"/>
    <ds:schemaRef ds:uri="http://purl.org/dc/dcmitype/"/>
    <ds:schemaRef ds:uri="http://schemas.microsoft.com/office/infopath/2007/PartnerControls"/>
    <ds:schemaRef ds:uri="381fdc19-f15d-467a-966c-d71857fcddc8"/>
    <ds:schemaRef ds:uri="http://purl.org/dc/elements/1.1/"/>
    <ds:schemaRef ds:uri="http://schemas.openxmlformats.org/package/2006/metadata/core-properties"/>
    <ds:schemaRef ds:uri="4f9c820c-e7e2-444d-97ee-45f2b3485c1d"/>
    <ds:schemaRef ds:uri="725c79e5-42ce-4aa0-ac78-b6418001f0d2"/>
    <ds:schemaRef ds:uri="1c41c21a-8bf1-4913-85c3-cb7fd845528b"/>
  </ds:schemaRefs>
</ds:datastoreItem>
</file>

<file path=customXml/itemProps3.xml><?xml version="1.0" encoding="utf-8"?>
<ds:datastoreItem xmlns:ds="http://schemas.openxmlformats.org/officeDocument/2006/customXml" ds:itemID="{D8BF072F-DE38-45B6-A884-5237364CDF04}">
  <ds:schemaRefs>
    <ds:schemaRef ds:uri="http://schemas.microsoft.com/sharepoint/v3/contenttype/forms"/>
  </ds:schemaRefs>
</ds:datastoreItem>
</file>

<file path=customXml/itemProps4.xml><?xml version="1.0" encoding="utf-8"?>
<ds:datastoreItem xmlns:ds="http://schemas.openxmlformats.org/officeDocument/2006/customXml" ds:itemID="{FB6B35AA-BB2E-48F1-88C6-2611CF5BA5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ffb055-6eb4-45a1-bc20-bf2ac0d420da"/>
    <ds:schemaRef ds:uri="44f1fc5f-b325-4eee-aff1-f819b799bcaf"/>
    <ds:schemaRef ds:uri="4f9c820c-e7e2-444d-97ee-45f2b3485c1d"/>
    <ds:schemaRef ds:uri="725c79e5-42ce-4aa0-ac78-b6418001f0d2"/>
    <ds:schemaRef ds:uri="c91a514c-9034-4fa3-897a-8352025b26ed"/>
    <ds:schemaRef ds:uri="55bcd593-d4c7-4359-a33f-8fe16413171d"/>
    <ds:schemaRef ds:uri="5bd205ad-2945-4b0f-982a-48f644879018"/>
    <ds:schemaRef ds:uri="1c41c21a-8bf1-4913-85c3-cb7fd845528b"/>
    <ds:schemaRef ds:uri="381fdc19-f15d-467a-966c-d71857fcd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12814</TotalTime>
  <Words>570</Words>
  <Application>Microsoft Office PowerPoint</Application>
  <PresentationFormat>On-screen Show (4:3)</PresentationFormat>
  <Paragraphs>49</Paragraphs>
  <Slides>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Default Design</vt:lpstr>
      <vt:lpstr>  Temporary Pop-Up  56-62 Main Road Waikanae     </vt:lpstr>
      <vt:lpstr>Background</vt:lpstr>
      <vt:lpstr>Finalised Site Design</vt:lpstr>
      <vt:lpstr>Modified Container Units</vt:lpstr>
      <vt:lpstr>Current Situation</vt:lpstr>
      <vt:lpstr>Project Cost</vt:lpstr>
      <vt:lpstr>Opening date</vt:lpstr>
      <vt:lpstr>Next Steps</vt:lpstr>
      <vt:lpstr>Questions?</vt:lpstr>
    </vt:vector>
  </TitlesOfParts>
  <Company>Kapiti Coast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paulah</dc:creator>
  <cp:lastModifiedBy>Darryn Grant</cp:lastModifiedBy>
  <cp:revision>146</cp:revision>
  <cp:lastPrinted>2024-11-06T02:54:00Z</cp:lastPrinted>
  <dcterms:created xsi:type="dcterms:W3CDTF">2014-03-05T00:43:34Z</dcterms:created>
  <dcterms:modified xsi:type="dcterms:W3CDTF">2024-11-12T05:07:08Z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unctionGroup">
    <vt:lpwstr>_General</vt:lpwstr>
  </property>
  <property fmtid="{D5CDD505-2E9C-101B-9397-08002B2CF9AE}" pid="3" name="EDTemplateID">
    <vt:lpwstr>1097131</vt:lpwstr>
  </property>
  <property fmtid="{D5CDD505-2E9C-101B-9397-08002B2CF9AE}" pid="4" name="ContentTypeId">
    <vt:lpwstr>0x010100F5FF1DB031767B408FC53AEF58CBD91500CC3B7D3740EFB04AA10407DE5DFBC49A</vt:lpwstr>
  </property>
  <property fmtid="{D5CDD505-2E9C-101B-9397-08002B2CF9AE}" pid="5" name="Property">
    <vt:lpwstr/>
  </property>
  <property fmtid="{D5CDD505-2E9C-101B-9397-08002B2CF9AE}" pid="6" name="MediaServiceImageTags">
    <vt:lpwstr/>
  </property>
</Properties>
</file>