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Alfa Slab One" panose="020B0604020202020204" charset="0"/>
      <p:regular r:id="rId22"/>
    </p:embeddedFont>
    <p:embeddedFont>
      <p:font typeface="Proxima Nova"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811"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e471d49e8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e471d49e8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e471d49e8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e471d49e8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f4b755ae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f4b755ae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f4b755aec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f4b755ae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f4b755aec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f4b755ae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f4b755aec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f4b755ae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e471d49e8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e471d49e8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e471d49e8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e471d49e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e471d49e8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e471d49e8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e471d49e8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e471d49e8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e471d49e8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e471d49e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5e471d49e8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5e471d49e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e471d49e8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e471d49e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e471d49e8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e471d49e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5e471d49e8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5e471d49e8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f4b755aec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f4b755ae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f4b755aec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f4b755ae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5f4e71a19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5f4e71a19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0" y="39852"/>
            <a:ext cx="9143998" cy="5103648"/>
          </a:xfrm>
          <a:prstGeom prst="rect">
            <a:avLst/>
          </a:prstGeom>
          <a:noFill/>
          <a:ln>
            <a:noFill/>
          </a:ln>
        </p:spPr>
      </p:pic>
      <p:sp>
        <p:nvSpPr>
          <p:cNvPr id="57" name="Google Shape;57;p13"/>
          <p:cNvSpPr txBox="1">
            <a:spLocks noGrp="1"/>
          </p:cNvSpPr>
          <p:nvPr>
            <p:ph type="ctrTitle"/>
          </p:nvPr>
        </p:nvSpPr>
        <p:spPr>
          <a:xfrm>
            <a:off x="167425" y="545650"/>
            <a:ext cx="3782400" cy="239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Waste Minimisation Task Force Update</a:t>
            </a:r>
            <a:endParaRPr sz="3600"/>
          </a:p>
        </p:txBody>
      </p:sp>
      <p:sp>
        <p:nvSpPr>
          <p:cNvPr id="58" name="Google Shape;58;p13"/>
          <p:cNvSpPr txBox="1">
            <a:spLocks noGrp="1"/>
          </p:cNvSpPr>
          <p:nvPr>
            <p:ph type="subTitle" idx="1"/>
          </p:nvPr>
        </p:nvSpPr>
        <p:spPr>
          <a:xfrm>
            <a:off x="816775" y="2944450"/>
            <a:ext cx="2483700" cy="73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8th Aug 2019</a:t>
            </a:r>
            <a:endParaRPr/>
          </a:p>
        </p:txBody>
      </p:sp>
      <p:pic>
        <p:nvPicPr>
          <p:cNvPr id="59" name="Google Shape;59;p13"/>
          <p:cNvPicPr preferRelativeResize="0"/>
          <p:nvPr/>
        </p:nvPicPr>
        <p:blipFill>
          <a:blip r:embed="rId4">
            <a:alphaModFix/>
          </a:blip>
          <a:stretch>
            <a:fillRect/>
          </a:stretch>
        </p:blipFill>
        <p:spPr>
          <a:xfrm>
            <a:off x="1114313" y="3677945"/>
            <a:ext cx="1888625" cy="921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accent3"/>
                </a:solidFill>
              </a:rPr>
              <a:t>Food waste (Project Kai Tiaki) </a:t>
            </a:r>
            <a:r>
              <a:rPr lang="en"/>
              <a:t>- </a:t>
            </a:r>
            <a:r>
              <a:rPr lang="en">
                <a:solidFill>
                  <a:srgbClr val="222222"/>
                </a:solidFill>
              </a:rPr>
              <a:t>progressing a submission to the Provincial Growth Fund</a:t>
            </a:r>
            <a:endParaRPr>
              <a:solidFill>
                <a:srgbClr val="222222"/>
              </a:solidFill>
            </a:endParaRPr>
          </a:p>
          <a:p>
            <a:pPr marL="0" lvl="0" indent="0" algn="l" rtl="0">
              <a:spcBef>
                <a:spcPts val="1600"/>
              </a:spcBef>
              <a:spcAft>
                <a:spcPts val="0"/>
              </a:spcAft>
              <a:buNone/>
            </a:pPr>
            <a:r>
              <a:rPr lang="en" b="1">
                <a:solidFill>
                  <a:schemeClr val="accent3"/>
                </a:solidFill>
              </a:rPr>
              <a:t>Otaihanga Landfill</a:t>
            </a:r>
            <a:r>
              <a:rPr lang="en"/>
              <a:t> -</a:t>
            </a:r>
            <a:r>
              <a:rPr lang="en">
                <a:solidFill>
                  <a:srgbClr val="222222"/>
                </a:solidFill>
              </a:rPr>
              <a:t> Identifying ways to responsibly exploit the potential of the site as an opportunity to manage significant waste and environmental challenges</a:t>
            </a:r>
            <a:endParaRPr>
              <a:solidFill>
                <a:srgbClr val="222222"/>
              </a:solidFill>
            </a:endParaRPr>
          </a:p>
          <a:p>
            <a:pPr marL="0" marR="0" lvl="0" indent="0" algn="l" rtl="0">
              <a:lnSpc>
                <a:spcPct val="115000"/>
              </a:lnSpc>
              <a:spcBef>
                <a:spcPts val="1600"/>
              </a:spcBef>
              <a:spcAft>
                <a:spcPts val="0"/>
              </a:spcAft>
              <a:buNone/>
            </a:pPr>
            <a:r>
              <a:rPr lang="en" b="1">
                <a:solidFill>
                  <a:schemeClr val="accent3"/>
                </a:solidFill>
              </a:rPr>
              <a:t>Engagement and education</a:t>
            </a:r>
            <a:r>
              <a:rPr lang="en">
                <a:solidFill>
                  <a:srgbClr val="FF9900"/>
                </a:solidFill>
              </a:rPr>
              <a:t> </a:t>
            </a:r>
            <a:r>
              <a:rPr lang="en"/>
              <a:t>- </a:t>
            </a:r>
            <a:r>
              <a:rPr lang="en">
                <a:solidFill>
                  <a:srgbClr val="000000"/>
                </a:solidFill>
              </a:rPr>
              <a:t>Education in schools - Kai tiaki, Website, Guidance videos and infographics, social media presence, Information on website, Waste minimization education, Lobbying central Government and involving the community in this, Repair Cafes.</a:t>
            </a:r>
            <a:endParaRPr>
              <a:solidFill>
                <a:srgbClr val="000000"/>
              </a:solidFill>
            </a:endParaRPr>
          </a:p>
          <a:p>
            <a:pPr marL="0" lvl="0" indent="0" algn="l" rtl="0">
              <a:spcBef>
                <a:spcPts val="1600"/>
              </a:spcBef>
              <a:spcAft>
                <a:spcPts val="1600"/>
              </a:spcAft>
              <a:buNone/>
            </a:pPr>
            <a:endParaRPr/>
          </a:p>
        </p:txBody>
      </p:sp>
      <p:sp>
        <p:nvSpPr>
          <p:cNvPr id="123" name="Google Shape;123;p22"/>
          <p:cNvSpPr txBox="1">
            <a:spLocks noGrp="1"/>
          </p:cNvSpPr>
          <p:nvPr>
            <p:ph type="title"/>
          </p:nvPr>
        </p:nvSpPr>
        <p:spPr>
          <a:xfrm>
            <a:off x="311700" y="445025"/>
            <a:ext cx="7341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Progress on Projects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Youth perspective</a:t>
            </a:r>
            <a:endParaRPr/>
          </a:p>
        </p:txBody>
      </p:sp>
      <p:sp>
        <p:nvSpPr>
          <p:cNvPr id="129" name="Google Shape;129;p23"/>
          <p:cNvSpPr txBox="1">
            <a:spLocks noGrp="1"/>
          </p:cNvSpPr>
          <p:nvPr>
            <p:ph type="title"/>
          </p:nvPr>
        </p:nvSpPr>
        <p:spPr>
          <a:xfrm>
            <a:off x="4572000" y="445025"/>
            <a:ext cx="42603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chemeClr val="dk2"/>
                </a:solidFill>
              </a:rPr>
              <a:t>Sophie Handford</a:t>
            </a:r>
            <a:endParaRPr sz="2400">
              <a:solidFill>
                <a:schemeClr val="dk2"/>
              </a:solidFill>
            </a:endParaRPr>
          </a:p>
        </p:txBody>
      </p:sp>
      <p:pic>
        <p:nvPicPr>
          <p:cNvPr id="130" name="Google Shape;130;p23"/>
          <p:cNvPicPr preferRelativeResize="0"/>
          <p:nvPr/>
        </p:nvPicPr>
        <p:blipFill rotWithShape="1">
          <a:blip r:embed="rId3">
            <a:alphaModFix/>
          </a:blip>
          <a:srcRect t="4939" b="59501"/>
          <a:stretch/>
        </p:blipFill>
        <p:spPr>
          <a:xfrm>
            <a:off x="5632050" y="1638354"/>
            <a:ext cx="3200249" cy="2023025"/>
          </a:xfrm>
          <a:prstGeom prst="rect">
            <a:avLst/>
          </a:prstGeom>
          <a:noFill/>
          <a:ln>
            <a:noFill/>
          </a:ln>
        </p:spPr>
      </p:pic>
      <p:pic>
        <p:nvPicPr>
          <p:cNvPr id="131" name="Google Shape;131;p23"/>
          <p:cNvPicPr preferRelativeResize="0"/>
          <p:nvPr/>
        </p:nvPicPr>
        <p:blipFill rotWithShape="1">
          <a:blip r:embed="rId4">
            <a:alphaModFix/>
          </a:blip>
          <a:srcRect t="4899" b="51351"/>
          <a:stretch/>
        </p:blipFill>
        <p:spPr>
          <a:xfrm>
            <a:off x="3037388" y="1669625"/>
            <a:ext cx="2520676" cy="1960472"/>
          </a:xfrm>
          <a:prstGeom prst="rect">
            <a:avLst/>
          </a:prstGeom>
          <a:noFill/>
          <a:ln>
            <a:noFill/>
          </a:ln>
        </p:spPr>
      </p:pic>
      <p:pic>
        <p:nvPicPr>
          <p:cNvPr id="132" name="Google Shape;132;p23"/>
          <p:cNvPicPr preferRelativeResize="0"/>
          <p:nvPr/>
        </p:nvPicPr>
        <p:blipFill rotWithShape="1">
          <a:blip r:embed="rId5">
            <a:alphaModFix/>
          </a:blip>
          <a:srcRect t="5024" b="51850"/>
          <a:stretch/>
        </p:blipFill>
        <p:spPr>
          <a:xfrm>
            <a:off x="311700" y="1654101"/>
            <a:ext cx="2651701" cy="2032988"/>
          </a:xfrm>
          <a:prstGeom prst="rect">
            <a:avLst/>
          </a:prstGeom>
          <a:noFill/>
          <a:ln>
            <a:noFill/>
          </a:ln>
        </p:spPr>
      </p:pic>
      <p:sp>
        <p:nvSpPr>
          <p:cNvPr id="133" name="Google Shape;133;p23"/>
          <p:cNvSpPr txBox="1"/>
          <p:nvPr/>
        </p:nvSpPr>
        <p:spPr>
          <a:xfrm>
            <a:off x="247650" y="1184525"/>
            <a:ext cx="2651700" cy="7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Proxima Nova"/>
                <a:ea typeface="Proxima Nova"/>
                <a:cs typeface="Proxima Nova"/>
                <a:sym typeface="Proxima Nova"/>
              </a:rPr>
              <a:t>Are you concerned about the amount of waste we send to landfill?</a:t>
            </a:r>
            <a:endParaRPr sz="1100">
              <a:latin typeface="Proxima Nova"/>
              <a:ea typeface="Proxima Nova"/>
              <a:cs typeface="Proxima Nova"/>
              <a:sym typeface="Proxima Nova"/>
            </a:endParaRPr>
          </a:p>
        </p:txBody>
      </p:sp>
      <p:sp>
        <p:nvSpPr>
          <p:cNvPr id="134" name="Google Shape;134;p23"/>
          <p:cNvSpPr txBox="1"/>
          <p:nvPr/>
        </p:nvSpPr>
        <p:spPr>
          <a:xfrm>
            <a:off x="3019552" y="1184525"/>
            <a:ext cx="2492400" cy="4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Proxima Nova"/>
                <a:ea typeface="Proxima Nova"/>
                <a:cs typeface="Proxima Nova"/>
                <a:sym typeface="Proxima Nova"/>
              </a:rPr>
              <a:t>Do you think minimising waste is important?</a:t>
            </a:r>
            <a:endParaRPr sz="1100">
              <a:latin typeface="Proxima Nova"/>
              <a:ea typeface="Proxima Nova"/>
              <a:cs typeface="Proxima Nova"/>
              <a:sym typeface="Proxima Nova"/>
            </a:endParaRPr>
          </a:p>
        </p:txBody>
      </p:sp>
      <p:sp>
        <p:nvSpPr>
          <p:cNvPr id="135" name="Google Shape;135;p23"/>
          <p:cNvSpPr txBox="1"/>
          <p:nvPr/>
        </p:nvSpPr>
        <p:spPr>
          <a:xfrm>
            <a:off x="5511825" y="1100525"/>
            <a:ext cx="3580800" cy="6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Proxima Nova"/>
                <a:ea typeface="Proxima Nova"/>
                <a:cs typeface="Proxima Nova"/>
                <a:sym typeface="Proxima Nova"/>
              </a:rPr>
              <a:t>Do you feel educated about waste statistics in Kāpiti and ways you can reduce your household waste?</a:t>
            </a:r>
            <a:endParaRPr sz="1100">
              <a:latin typeface="Proxima Nova"/>
              <a:ea typeface="Proxima Nova"/>
              <a:cs typeface="Proxima Nova"/>
              <a:sym typeface="Proxima Nova"/>
            </a:endParaRPr>
          </a:p>
        </p:txBody>
      </p:sp>
      <p:pic>
        <p:nvPicPr>
          <p:cNvPr id="136" name="Google Shape;136;p23"/>
          <p:cNvPicPr preferRelativeResize="0"/>
          <p:nvPr/>
        </p:nvPicPr>
        <p:blipFill rotWithShape="1">
          <a:blip r:embed="rId6">
            <a:alphaModFix/>
          </a:blip>
          <a:srcRect b="12449"/>
          <a:stretch/>
        </p:blipFill>
        <p:spPr>
          <a:xfrm>
            <a:off x="2075950" y="3661375"/>
            <a:ext cx="4992075" cy="1411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Youth perspective</a:t>
            </a:r>
            <a:endParaRPr/>
          </a:p>
        </p:txBody>
      </p:sp>
      <p:pic>
        <p:nvPicPr>
          <p:cNvPr id="142" name="Google Shape;142;p24"/>
          <p:cNvPicPr preferRelativeResize="0"/>
          <p:nvPr/>
        </p:nvPicPr>
        <p:blipFill>
          <a:blip r:embed="rId3">
            <a:alphaModFix/>
          </a:blip>
          <a:stretch>
            <a:fillRect/>
          </a:stretch>
        </p:blipFill>
        <p:spPr>
          <a:xfrm>
            <a:off x="1998675" y="1170125"/>
            <a:ext cx="2149824" cy="3820976"/>
          </a:xfrm>
          <a:prstGeom prst="rect">
            <a:avLst/>
          </a:prstGeom>
          <a:noFill/>
          <a:ln>
            <a:noFill/>
          </a:ln>
        </p:spPr>
      </p:pic>
      <p:pic>
        <p:nvPicPr>
          <p:cNvPr id="143" name="Google Shape;143;p24"/>
          <p:cNvPicPr preferRelativeResize="0"/>
          <p:nvPr/>
        </p:nvPicPr>
        <p:blipFill>
          <a:blip r:embed="rId4">
            <a:alphaModFix/>
          </a:blip>
          <a:stretch>
            <a:fillRect/>
          </a:stretch>
        </p:blipFill>
        <p:spPr>
          <a:xfrm>
            <a:off x="4340574" y="1170125"/>
            <a:ext cx="2149824" cy="3820976"/>
          </a:xfrm>
          <a:prstGeom prst="rect">
            <a:avLst/>
          </a:prstGeom>
          <a:noFill/>
          <a:ln>
            <a:noFill/>
          </a:ln>
        </p:spPr>
      </p:pic>
      <p:pic>
        <p:nvPicPr>
          <p:cNvPr id="144" name="Google Shape;144;p24"/>
          <p:cNvPicPr preferRelativeResize="0"/>
          <p:nvPr/>
        </p:nvPicPr>
        <p:blipFill>
          <a:blip r:embed="rId5">
            <a:alphaModFix/>
          </a:blip>
          <a:stretch>
            <a:fillRect/>
          </a:stretch>
        </p:blipFill>
        <p:spPr>
          <a:xfrm>
            <a:off x="6682473" y="1170125"/>
            <a:ext cx="2149824" cy="3820976"/>
          </a:xfrm>
          <a:prstGeom prst="rect">
            <a:avLst/>
          </a:prstGeom>
          <a:noFill/>
          <a:ln>
            <a:noFill/>
          </a:ln>
        </p:spPr>
      </p:pic>
      <p:sp>
        <p:nvSpPr>
          <p:cNvPr id="145" name="Google Shape;145;p24"/>
          <p:cNvSpPr txBox="1"/>
          <p:nvPr/>
        </p:nvSpPr>
        <p:spPr>
          <a:xfrm>
            <a:off x="180975" y="1171575"/>
            <a:ext cx="1625700" cy="38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Proxima Nova"/>
                <a:ea typeface="Proxima Nova"/>
                <a:cs typeface="Proxima Nova"/>
                <a:sym typeface="Proxima Nova"/>
              </a:rPr>
              <a:t>What do you think makes up the biggest portion of Kāpiti’s waste?</a:t>
            </a:r>
            <a:endParaRPr sz="2400">
              <a:solidFill>
                <a:schemeClr val="dk1"/>
              </a:solidFill>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Youth perspective</a:t>
            </a:r>
            <a:endParaRPr/>
          </a:p>
        </p:txBody>
      </p:sp>
      <p:sp>
        <p:nvSpPr>
          <p:cNvPr id="151" name="Google Shape;151;p25"/>
          <p:cNvSpPr txBox="1"/>
          <p:nvPr/>
        </p:nvSpPr>
        <p:spPr>
          <a:xfrm>
            <a:off x="180975" y="1171575"/>
            <a:ext cx="1625700" cy="24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Proxima Nova"/>
                <a:ea typeface="Proxima Nova"/>
                <a:cs typeface="Proxima Nova"/>
                <a:sym typeface="Proxima Nova"/>
              </a:rPr>
              <a:t>Why do you think it’s important that we minimise our waste?</a:t>
            </a:r>
            <a:endParaRPr sz="2000">
              <a:solidFill>
                <a:schemeClr val="dk1"/>
              </a:solidFill>
              <a:latin typeface="Proxima Nova"/>
              <a:ea typeface="Proxima Nova"/>
              <a:cs typeface="Proxima Nova"/>
              <a:sym typeface="Proxima Nova"/>
            </a:endParaRPr>
          </a:p>
          <a:p>
            <a:pPr marL="0" lvl="0" indent="0" algn="ctr" rtl="0">
              <a:spcBef>
                <a:spcPts val="0"/>
              </a:spcBef>
              <a:spcAft>
                <a:spcPts val="0"/>
              </a:spcAft>
              <a:buNone/>
            </a:pPr>
            <a:endParaRPr sz="2000">
              <a:latin typeface="Proxima Nova"/>
              <a:ea typeface="Proxima Nova"/>
              <a:cs typeface="Proxima Nova"/>
              <a:sym typeface="Proxima Nova"/>
            </a:endParaRPr>
          </a:p>
        </p:txBody>
      </p:sp>
      <p:pic>
        <p:nvPicPr>
          <p:cNvPr id="152" name="Google Shape;152;p25"/>
          <p:cNvPicPr preferRelativeResize="0"/>
          <p:nvPr/>
        </p:nvPicPr>
        <p:blipFill>
          <a:blip r:embed="rId3">
            <a:alphaModFix/>
          </a:blip>
          <a:stretch>
            <a:fillRect/>
          </a:stretch>
        </p:blipFill>
        <p:spPr>
          <a:xfrm>
            <a:off x="1959075" y="1170125"/>
            <a:ext cx="2149824" cy="3820976"/>
          </a:xfrm>
          <a:prstGeom prst="rect">
            <a:avLst/>
          </a:prstGeom>
          <a:noFill/>
          <a:ln>
            <a:noFill/>
          </a:ln>
        </p:spPr>
      </p:pic>
      <p:pic>
        <p:nvPicPr>
          <p:cNvPr id="153" name="Google Shape;153;p25"/>
          <p:cNvPicPr preferRelativeResize="0"/>
          <p:nvPr/>
        </p:nvPicPr>
        <p:blipFill>
          <a:blip r:embed="rId4">
            <a:alphaModFix/>
          </a:blip>
          <a:stretch>
            <a:fillRect/>
          </a:stretch>
        </p:blipFill>
        <p:spPr>
          <a:xfrm>
            <a:off x="4261299" y="1170125"/>
            <a:ext cx="2149824" cy="3820976"/>
          </a:xfrm>
          <a:prstGeom prst="rect">
            <a:avLst/>
          </a:prstGeom>
          <a:noFill/>
          <a:ln>
            <a:noFill/>
          </a:ln>
        </p:spPr>
      </p:pic>
      <p:pic>
        <p:nvPicPr>
          <p:cNvPr id="154" name="Google Shape;154;p25"/>
          <p:cNvPicPr preferRelativeResize="0"/>
          <p:nvPr/>
        </p:nvPicPr>
        <p:blipFill>
          <a:blip r:embed="rId5">
            <a:alphaModFix/>
          </a:blip>
          <a:stretch>
            <a:fillRect/>
          </a:stretch>
        </p:blipFill>
        <p:spPr>
          <a:xfrm>
            <a:off x="6563523" y="1170125"/>
            <a:ext cx="2149824" cy="3820976"/>
          </a:xfrm>
          <a:prstGeom prst="rect">
            <a:avLst/>
          </a:prstGeom>
          <a:noFill/>
          <a:ln>
            <a:noFill/>
          </a:ln>
        </p:spPr>
      </p:pic>
      <p:pic>
        <p:nvPicPr>
          <p:cNvPr id="155" name="Google Shape;155;p25"/>
          <p:cNvPicPr preferRelativeResize="0"/>
          <p:nvPr/>
        </p:nvPicPr>
        <p:blipFill rotWithShape="1">
          <a:blip r:embed="rId6">
            <a:alphaModFix/>
          </a:blip>
          <a:srcRect t="9902" b="41459"/>
          <a:stretch/>
        </p:blipFill>
        <p:spPr>
          <a:xfrm>
            <a:off x="105600" y="3200400"/>
            <a:ext cx="1917100" cy="1790698"/>
          </a:xfrm>
          <a:prstGeom prst="rect">
            <a:avLst/>
          </a:prstGeom>
          <a:noFill/>
          <a:ln>
            <a:noFill/>
          </a:ln>
        </p:spPr>
      </p:pic>
      <p:sp>
        <p:nvSpPr>
          <p:cNvPr id="156" name="Google Shape;156;p25"/>
          <p:cNvSpPr txBox="1"/>
          <p:nvPr/>
        </p:nvSpPr>
        <p:spPr>
          <a:xfrm>
            <a:off x="3305175" y="1781175"/>
            <a:ext cx="190500" cy="114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Youth perspective</a:t>
            </a:r>
            <a:endParaRPr/>
          </a:p>
        </p:txBody>
      </p:sp>
      <p:sp>
        <p:nvSpPr>
          <p:cNvPr id="162" name="Google Shape;162;p26"/>
          <p:cNvSpPr txBox="1"/>
          <p:nvPr/>
        </p:nvSpPr>
        <p:spPr>
          <a:xfrm>
            <a:off x="171450" y="1017725"/>
            <a:ext cx="1625700" cy="24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Proxima Nova"/>
                <a:ea typeface="Proxima Nova"/>
                <a:cs typeface="Proxima Nova"/>
                <a:sym typeface="Proxima Nova"/>
              </a:rPr>
              <a:t>How do you think we can reduce the amount of waste going to landfill?</a:t>
            </a:r>
            <a:endParaRPr sz="2000">
              <a:solidFill>
                <a:schemeClr val="dk1"/>
              </a:solidFill>
              <a:latin typeface="Proxima Nova"/>
              <a:ea typeface="Proxima Nova"/>
              <a:cs typeface="Proxima Nova"/>
              <a:sym typeface="Proxima Nova"/>
            </a:endParaRPr>
          </a:p>
          <a:p>
            <a:pPr marL="0" lvl="0" indent="0" algn="ctr" rtl="0">
              <a:spcBef>
                <a:spcPts val="0"/>
              </a:spcBef>
              <a:spcAft>
                <a:spcPts val="0"/>
              </a:spcAft>
              <a:buNone/>
            </a:pPr>
            <a:endParaRPr sz="2000">
              <a:latin typeface="Proxima Nova"/>
              <a:ea typeface="Proxima Nova"/>
              <a:cs typeface="Proxima Nova"/>
              <a:sym typeface="Proxima Nova"/>
            </a:endParaRPr>
          </a:p>
        </p:txBody>
      </p:sp>
      <p:pic>
        <p:nvPicPr>
          <p:cNvPr id="163" name="Google Shape;163;p26"/>
          <p:cNvPicPr preferRelativeResize="0"/>
          <p:nvPr/>
        </p:nvPicPr>
        <p:blipFill>
          <a:blip r:embed="rId3">
            <a:alphaModFix/>
          </a:blip>
          <a:stretch>
            <a:fillRect/>
          </a:stretch>
        </p:blipFill>
        <p:spPr>
          <a:xfrm>
            <a:off x="2175725" y="1189175"/>
            <a:ext cx="2149824" cy="3820976"/>
          </a:xfrm>
          <a:prstGeom prst="rect">
            <a:avLst/>
          </a:prstGeom>
          <a:noFill/>
          <a:ln>
            <a:noFill/>
          </a:ln>
        </p:spPr>
      </p:pic>
      <p:pic>
        <p:nvPicPr>
          <p:cNvPr id="164" name="Google Shape;164;p26"/>
          <p:cNvPicPr preferRelativeResize="0"/>
          <p:nvPr/>
        </p:nvPicPr>
        <p:blipFill rotWithShape="1">
          <a:blip r:embed="rId4">
            <a:alphaModFix/>
          </a:blip>
          <a:srcRect b="41772"/>
          <a:stretch/>
        </p:blipFill>
        <p:spPr>
          <a:xfrm>
            <a:off x="255300" y="3068325"/>
            <a:ext cx="1876349" cy="1941799"/>
          </a:xfrm>
          <a:prstGeom prst="rect">
            <a:avLst/>
          </a:prstGeom>
          <a:noFill/>
          <a:ln>
            <a:noFill/>
          </a:ln>
        </p:spPr>
      </p:pic>
      <p:pic>
        <p:nvPicPr>
          <p:cNvPr id="165" name="Google Shape;165;p26"/>
          <p:cNvPicPr preferRelativeResize="0"/>
          <p:nvPr/>
        </p:nvPicPr>
        <p:blipFill>
          <a:blip r:embed="rId5">
            <a:alphaModFix/>
          </a:blip>
          <a:stretch>
            <a:fillRect/>
          </a:stretch>
        </p:blipFill>
        <p:spPr>
          <a:xfrm>
            <a:off x="6563523" y="1189175"/>
            <a:ext cx="2149824" cy="3820976"/>
          </a:xfrm>
          <a:prstGeom prst="rect">
            <a:avLst/>
          </a:prstGeom>
          <a:noFill/>
          <a:ln>
            <a:noFill/>
          </a:ln>
        </p:spPr>
      </p:pic>
      <p:pic>
        <p:nvPicPr>
          <p:cNvPr id="166" name="Google Shape;166;p26"/>
          <p:cNvPicPr preferRelativeResize="0"/>
          <p:nvPr/>
        </p:nvPicPr>
        <p:blipFill>
          <a:blip r:embed="rId6">
            <a:alphaModFix/>
          </a:blip>
          <a:stretch>
            <a:fillRect/>
          </a:stretch>
        </p:blipFill>
        <p:spPr>
          <a:xfrm>
            <a:off x="4369628" y="1189193"/>
            <a:ext cx="2149824" cy="38209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Youth perspective</a:t>
            </a:r>
            <a:endParaRPr/>
          </a:p>
        </p:txBody>
      </p:sp>
      <p:pic>
        <p:nvPicPr>
          <p:cNvPr id="172" name="Google Shape;172;p27"/>
          <p:cNvPicPr preferRelativeResize="0"/>
          <p:nvPr/>
        </p:nvPicPr>
        <p:blipFill>
          <a:blip r:embed="rId3">
            <a:alphaModFix/>
          </a:blip>
          <a:stretch>
            <a:fillRect/>
          </a:stretch>
        </p:blipFill>
        <p:spPr>
          <a:xfrm>
            <a:off x="152400" y="1170125"/>
            <a:ext cx="2149824" cy="3820976"/>
          </a:xfrm>
          <a:prstGeom prst="rect">
            <a:avLst/>
          </a:prstGeom>
          <a:noFill/>
          <a:ln>
            <a:noFill/>
          </a:ln>
        </p:spPr>
      </p:pic>
      <p:pic>
        <p:nvPicPr>
          <p:cNvPr id="173" name="Google Shape;173;p27"/>
          <p:cNvPicPr preferRelativeResize="0"/>
          <p:nvPr/>
        </p:nvPicPr>
        <p:blipFill>
          <a:blip r:embed="rId4">
            <a:alphaModFix/>
          </a:blip>
          <a:stretch>
            <a:fillRect/>
          </a:stretch>
        </p:blipFill>
        <p:spPr>
          <a:xfrm>
            <a:off x="2454624" y="1170125"/>
            <a:ext cx="2149824" cy="3820976"/>
          </a:xfrm>
          <a:prstGeom prst="rect">
            <a:avLst/>
          </a:prstGeom>
          <a:noFill/>
          <a:ln>
            <a:noFill/>
          </a:ln>
        </p:spPr>
      </p:pic>
      <p:sp>
        <p:nvSpPr>
          <p:cNvPr id="174" name="Google Shape;174;p27"/>
          <p:cNvSpPr txBox="1"/>
          <p:nvPr/>
        </p:nvSpPr>
        <p:spPr>
          <a:xfrm>
            <a:off x="4682475" y="1093925"/>
            <a:ext cx="1625700" cy="166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Proxima Nova"/>
                <a:ea typeface="Proxima Nova"/>
                <a:cs typeface="Proxima Nova"/>
                <a:sym typeface="Proxima Nova"/>
              </a:rPr>
              <a:t>Why do you think it’s important to look after the planet?</a:t>
            </a:r>
            <a:endParaRPr sz="2000">
              <a:latin typeface="Proxima Nova"/>
              <a:ea typeface="Proxima Nova"/>
              <a:cs typeface="Proxima Nova"/>
              <a:sym typeface="Proxima Nova"/>
            </a:endParaRPr>
          </a:p>
        </p:txBody>
      </p:sp>
      <p:pic>
        <p:nvPicPr>
          <p:cNvPr id="175" name="Google Shape;175;p27"/>
          <p:cNvPicPr preferRelativeResize="0"/>
          <p:nvPr/>
        </p:nvPicPr>
        <p:blipFill>
          <a:blip r:embed="rId5">
            <a:alphaModFix/>
          </a:blip>
          <a:stretch>
            <a:fillRect/>
          </a:stretch>
        </p:blipFill>
        <p:spPr>
          <a:xfrm>
            <a:off x="6837750" y="1017725"/>
            <a:ext cx="1757675" cy="1757675"/>
          </a:xfrm>
          <a:prstGeom prst="rect">
            <a:avLst/>
          </a:prstGeom>
          <a:noFill/>
          <a:ln>
            <a:noFill/>
          </a:ln>
        </p:spPr>
      </p:pic>
      <p:pic>
        <p:nvPicPr>
          <p:cNvPr id="176" name="Google Shape;176;p27"/>
          <p:cNvPicPr preferRelativeResize="0"/>
          <p:nvPr/>
        </p:nvPicPr>
        <p:blipFill>
          <a:blip r:embed="rId6">
            <a:alphaModFix/>
          </a:blip>
          <a:stretch>
            <a:fillRect/>
          </a:stretch>
        </p:blipFill>
        <p:spPr>
          <a:xfrm>
            <a:off x="4756850" y="2834525"/>
            <a:ext cx="3838575" cy="2113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222222"/>
                </a:solidFill>
                <a:highlight>
                  <a:srgbClr val="FFFFFF"/>
                </a:highlight>
                <a:latin typeface="Arial"/>
                <a:ea typeface="Arial"/>
                <a:cs typeface="Arial"/>
                <a:sym typeface="Arial"/>
              </a:rPr>
              <a:t>Iwi perspective</a:t>
            </a:r>
            <a:endParaRPr sz="2000">
              <a:solidFill>
                <a:srgbClr val="222222"/>
              </a:solidFill>
              <a:highlight>
                <a:srgbClr val="FFFFFF"/>
              </a:highlight>
              <a:latin typeface="Arial"/>
              <a:ea typeface="Arial"/>
              <a:cs typeface="Arial"/>
              <a:sym typeface="Arial"/>
            </a:endParaRPr>
          </a:p>
          <a:p>
            <a:pPr marL="457200" lvl="0" indent="-342900" algn="l" rtl="0">
              <a:spcBef>
                <a:spcPts val="0"/>
              </a:spcBef>
              <a:spcAft>
                <a:spcPts val="0"/>
              </a:spcAft>
              <a:buClr>
                <a:srgbClr val="222222"/>
              </a:buClr>
              <a:buSzPts val="1800"/>
              <a:buFont typeface="Calibri"/>
              <a:buChar char="●"/>
            </a:pPr>
            <a:r>
              <a:rPr lang="en">
                <a:solidFill>
                  <a:srgbClr val="222222"/>
                </a:solidFill>
                <a:highlight>
                  <a:srgbClr val="FFFFFF"/>
                </a:highlight>
                <a:latin typeface="Calibri"/>
                <a:ea typeface="Calibri"/>
                <a:cs typeface="Calibri"/>
                <a:sym typeface="Calibri"/>
              </a:rPr>
              <a:t>General concern for the environment and impact on future generations</a:t>
            </a:r>
            <a:endParaRPr>
              <a:solidFill>
                <a:srgbClr val="222222"/>
              </a:solidFill>
              <a:highlight>
                <a:srgbClr val="FFFFFF"/>
              </a:highlight>
              <a:latin typeface="Calibri"/>
              <a:ea typeface="Calibri"/>
              <a:cs typeface="Calibri"/>
              <a:sym typeface="Calibri"/>
            </a:endParaRPr>
          </a:p>
          <a:p>
            <a:pPr marL="457200" lvl="0" indent="-342900" algn="l" rtl="0">
              <a:spcBef>
                <a:spcPts val="0"/>
              </a:spcBef>
              <a:spcAft>
                <a:spcPts val="0"/>
              </a:spcAft>
              <a:buClr>
                <a:srgbClr val="222222"/>
              </a:buClr>
              <a:buSzPts val="1800"/>
              <a:buFont typeface="Calibri"/>
              <a:buChar char="●"/>
            </a:pPr>
            <a:r>
              <a:rPr lang="en">
                <a:solidFill>
                  <a:srgbClr val="222222"/>
                </a:solidFill>
                <a:highlight>
                  <a:srgbClr val="FFFFFF"/>
                </a:highlight>
                <a:latin typeface="Calibri"/>
                <a:ea typeface="Calibri"/>
                <a:cs typeface="Calibri"/>
                <a:sym typeface="Calibri"/>
              </a:rPr>
              <a:t>Cultural opposition to waste disposal in the rohe of other iwi</a:t>
            </a:r>
            <a:endParaRPr>
              <a:solidFill>
                <a:srgbClr val="222222"/>
              </a:solidFill>
              <a:highlight>
                <a:srgbClr val="FFFFFF"/>
              </a:highlight>
              <a:latin typeface="Calibri"/>
              <a:ea typeface="Calibri"/>
              <a:cs typeface="Calibri"/>
              <a:sym typeface="Calibri"/>
            </a:endParaRPr>
          </a:p>
          <a:p>
            <a:pPr marL="457200" lvl="0" indent="-342900" algn="l" rtl="0">
              <a:spcBef>
                <a:spcPts val="0"/>
              </a:spcBef>
              <a:spcAft>
                <a:spcPts val="0"/>
              </a:spcAft>
              <a:buClr>
                <a:srgbClr val="222222"/>
              </a:buClr>
              <a:buSzPts val="1800"/>
              <a:buFont typeface="Calibri"/>
              <a:buChar char="●"/>
            </a:pPr>
            <a:r>
              <a:rPr lang="en">
                <a:solidFill>
                  <a:srgbClr val="222222"/>
                </a:solidFill>
                <a:highlight>
                  <a:srgbClr val="FFFFFF"/>
                </a:highlight>
                <a:latin typeface="Calibri"/>
                <a:ea typeface="Calibri"/>
                <a:cs typeface="Calibri"/>
                <a:sym typeface="Calibri"/>
              </a:rPr>
              <a:t>Cultural concern for the essential element of water and pollution of streams, beaches and all food gathering areas</a:t>
            </a:r>
            <a:endParaRPr>
              <a:solidFill>
                <a:srgbClr val="222222"/>
              </a:solidFill>
              <a:highlight>
                <a:srgbClr val="FFFFFF"/>
              </a:highlight>
              <a:latin typeface="Calibri"/>
              <a:ea typeface="Calibri"/>
              <a:cs typeface="Calibri"/>
              <a:sym typeface="Calibri"/>
            </a:endParaRPr>
          </a:p>
          <a:p>
            <a:pPr marL="457200" lvl="0" indent="-342900" algn="l" rtl="0">
              <a:spcBef>
                <a:spcPts val="0"/>
              </a:spcBef>
              <a:spcAft>
                <a:spcPts val="0"/>
              </a:spcAft>
              <a:buClr>
                <a:srgbClr val="222222"/>
              </a:buClr>
              <a:buSzPts val="1800"/>
              <a:buFont typeface="Calibri"/>
              <a:buChar char="●"/>
            </a:pPr>
            <a:r>
              <a:rPr lang="en">
                <a:solidFill>
                  <a:srgbClr val="222222"/>
                </a:solidFill>
                <a:highlight>
                  <a:srgbClr val="FFFFFF"/>
                </a:highlight>
                <a:latin typeface="Calibri"/>
                <a:ea typeface="Calibri"/>
                <a:cs typeface="Calibri"/>
                <a:sym typeface="Calibri"/>
              </a:rPr>
              <a:t>Support for waste minimisation and resource recovery</a:t>
            </a:r>
            <a:endParaRPr>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a:solidFill>
                <a:srgbClr val="222222"/>
              </a:solidFill>
              <a:highlight>
                <a:srgbClr val="FFFFFF"/>
              </a:highlight>
              <a:latin typeface="Calibri"/>
              <a:ea typeface="Calibri"/>
              <a:cs typeface="Calibri"/>
              <a:sym typeface="Calibri"/>
            </a:endParaRPr>
          </a:p>
          <a:p>
            <a:pPr marL="0" lvl="0" indent="0" algn="ctr" rtl="0">
              <a:spcBef>
                <a:spcPts val="0"/>
              </a:spcBef>
              <a:spcAft>
                <a:spcPts val="0"/>
              </a:spcAft>
              <a:buNone/>
            </a:pPr>
            <a:r>
              <a:rPr lang="en" b="1">
                <a:solidFill>
                  <a:srgbClr val="222222"/>
                </a:solidFill>
                <a:highlight>
                  <a:srgbClr val="FFFFFF"/>
                </a:highlight>
                <a:latin typeface="Calibri"/>
                <a:ea typeface="Calibri"/>
                <a:cs typeface="Calibri"/>
                <a:sym typeface="Calibri"/>
              </a:rPr>
              <a:t>Consistent with broader community interests</a:t>
            </a:r>
            <a:endParaRPr b="1">
              <a:solidFill>
                <a:srgbClr val="222222"/>
              </a:solidFill>
              <a:highlight>
                <a:srgbClr val="FFFFFF"/>
              </a:highlight>
              <a:latin typeface="Calibri"/>
              <a:ea typeface="Calibri"/>
              <a:cs typeface="Calibri"/>
              <a:sym typeface="Calibri"/>
            </a:endParaRPr>
          </a:p>
          <a:p>
            <a:pPr marL="0" lvl="0" indent="0" algn="l" rtl="0">
              <a:spcBef>
                <a:spcPts val="0"/>
              </a:spcBef>
              <a:spcAft>
                <a:spcPts val="1600"/>
              </a:spcAft>
              <a:buNone/>
            </a:pPr>
            <a:endParaRPr/>
          </a:p>
        </p:txBody>
      </p:sp>
      <p:sp>
        <p:nvSpPr>
          <p:cNvPr id="182" name="Google Shape;182;p28"/>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Iwi perspective</a:t>
            </a:r>
            <a:endParaRPr/>
          </a:p>
        </p:txBody>
      </p:sp>
      <p:sp>
        <p:nvSpPr>
          <p:cNvPr id="183" name="Google Shape;183;p28"/>
          <p:cNvSpPr txBox="1">
            <a:spLocks noGrp="1"/>
          </p:cNvSpPr>
          <p:nvPr>
            <p:ph type="title"/>
          </p:nvPr>
        </p:nvSpPr>
        <p:spPr>
          <a:xfrm>
            <a:off x="4572000" y="445025"/>
            <a:ext cx="42603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chemeClr val="dk2"/>
                </a:solidFill>
              </a:rPr>
              <a:t>Bill Carter</a:t>
            </a:r>
            <a:endParaRPr sz="2400">
              <a:solidFill>
                <a:schemeClr val="dk2"/>
              </a:solidFill>
            </a:endParaRPr>
          </a:p>
        </p:txBody>
      </p:sp>
      <p:sp>
        <p:nvSpPr>
          <p:cNvPr id="184" name="Google Shape;184;p28"/>
          <p:cNvSpPr/>
          <p:nvPr/>
        </p:nvSpPr>
        <p:spPr>
          <a:xfrm>
            <a:off x="2163900" y="3398800"/>
            <a:ext cx="5041500" cy="645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Some challenges but good progress is being made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Projects have been identified that will address key waste challenges facing the District </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WMTF members are committed to the work they are engaged in</a:t>
            </a: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ctr" rtl="0">
              <a:spcBef>
                <a:spcPts val="1600"/>
              </a:spcBef>
              <a:spcAft>
                <a:spcPts val="1600"/>
              </a:spcAft>
              <a:buNone/>
            </a:pPr>
            <a:r>
              <a:rPr lang="en" b="1">
                <a:solidFill>
                  <a:srgbClr val="000000"/>
                </a:solidFill>
                <a:latin typeface="Calibri"/>
                <a:ea typeface="Calibri"/>
                <a:cs typeface="Calibri"/>
                <a:sym typeface="Calibri"/>
              </a:rPr>
              <a:t>More good news than bad news</a:t>
            </a:r>
            <a:endParaRPr b="1">
              <a:solidFill>
                <a:srgbClr val="000000"/>
              </a:solidFill>
              <a:latin typeface="Calibri"/>
              <a:ea typeface="Calibri"/>
              <a:cs typeface="Calibri"/>
              <a:sym typeface="Calibri"/>
            </a:endParaRPr>
          </a:p>
        </p:txBody>
      </p:sp>
      <p:sp>
        <p:nvSpPr>
          <p:cNvPr id="190" name="Google Shape;190;p29"/>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a:t>
            </a:r>
            <a:endParaRPr/>
          </a:p>
        </p:txBody>
      </p:sp>
      <p:sp>
        <p:nvSpPr>
          <p:cNvPr id="191" name="Google Shape;191;p29"/>
          <p:cNvSpPr txBox="1">
            <a:spLocks noGrp="1"/>
          </p:cNvSpPr>
          <p:nvPr>
            <p:ph type="title"/>
          </p:nvPr>
        </p:nvSpPr>
        <p:spPr>
          <a:xfrm>
            <a:off x="4572000" y="445025"/>
            <a:ext cx="42603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chemeClr val="dk2"/>
                </a:solidFill>
              </a:rPr>
              <a:t>David Ledson</a:t>
            </a:r>
            <a:endParaRPr sz="2400">
              <a:solidFill>
                <a:schemeClr val="dk2"/>
              </a:solidFill>
            </a:endParaRPr>
          </a:p>
        </p:txBody>
      </p:sp>
      <p:sp>
        <p:nvSpPr>
          <p:cNvPr id="192" name="Google Shape;192;p29"/>
          <p:cNvSpPr/>
          <p:nvPr/>
        </p:nvSpPr>
        <p:spPr>
          <a:xfrm>
            <a:off x="2628400" y="3636700"/>
            <a:ext cx="4260300" cy="634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Google Shape;193;p29"/>
          <p:cNvPicPr preferRelativeResize="0"/>
          <p:nvPr/>
        </p:nvPicPr>
        <p:blipFill>
          <a:blip r:embed="rId3">
            <a:alphaModFix/>
          </a:blip>
          <a:stretch>
            <a:fillRect/>
          </a:stretch>
        </p:blipFill>
        <p:spPr>
          <a:xfrm rot="-803851">
            <a:off x="1738035" y="3376540"/>
            <a:ext cx="730997" cy="7310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222222"/>
              </a:buClr>
              <a:buSzPts val="1800"/>
              <a:buChar char="●"/>
            </a:pPr>
            <a:r>
              <a:rPr lang="en">
                <a:solidFill>
                  <a:srgbClr val="222222"/>
                </a:solidFill>
              </a:rPr>
              <a:t>Continue to work on the two projects largely under way</a:t>
            </a:r>
            <a:endParaRPr>
              <a:solidFill>
                <a:srgbClr val="222222"/>
              </a:solidFill>
            </a:endParaRPr>
          </a:p>
          <a:p>
            <a:pPr marL="457200" lvl="0" indent="-342900" algn="l" rtl="0">
              <a:spcBef>
                <a:spcPts val="0"/>
              </a:spcBef>
              <a:spcAft>
                <a:spcPts val="0"/>
              </a:spcAft>
              <a:buClr>
                <a:srgbClr val="222222"/>
              </a:buClr>
              <a:buSzPts val="1800"/>
              <a:buChar char="●"/>
            </a:pPr>
            <a:r>
              <a:rPr lang="en">
                <a:solidFill>
                  <a:srgbClr val="222222"/>
                </a:solidFill>
              </a:rPr>
              <a:t>Generate momentum in the other three projects </a:t>
            </a:r>
            <a:endParaRPr>
              <a:solidFill>
                <a:srgbClr val="222222"/>
              </a:solidFill>
            </a:endParaRPr>
          </a:p>
          <a:p>
            <a:pPr marL="457200" lvl="0" indent="-342900" algn="l" rtl="0">
              <a:spcBef>
                <a:spcPts val="0"/>
              </a:spcBef>
              <a:spcAft>
                <a:spcPts val="0"/>
              </a:spcAft>
              <a:buClr>
                <a:srgbClr val="222222"/>
              </a:buClr>
              <a:buSzPts val="1800"/>
              <a:buChar char="●"/>
            </a:pPr>
            <a:r>
              <a:rPr lang="en">
                <a:solidFill>
                  <a:srgbClr val="222222"/>
                </a:solidFill>
              </a:rPr>
              <a:t>Visit Christchurch to identify good practices that can inform the programme of work</a:t>
            </a:r>
            <a:endParaRPr>
              <a:solidFill>
                <a:srgbClr val="222222"/>
              </a:solidFill>
            </a:endParaRPr>
          </a:p>
          <a:p>
            <a:pPr marL="457200" lvl="0" indent="-342900" algn="l" rtl="0">
              <a:spcBef>
                <a:spcPts val="0"/>
              </a:spcBef>
              <a:spcAft>
                <a:spcPts val="0"/>
              </a:spcAft>
              <a:buClr>
                <a:srgbClr val="222222"/>
              </a:buClr>
              <a:buSzPts val="1800"/>
              <a:buChar char="●"/>
            </a:pPr>
            <a:r>
              <a:rPr lang="en">
                <a:solidFill>
                  <a:srgbClr val="222222"/>
                </a:solidFill>
              </a:rPr>
              <a:t>Identify and scope a new project which will address the plastic challenges facing the District</a:t>
            </a:r>
            <a:endParaRPr>
              <a:solidFill>
                <a:srgbClr val="222222"/>
              </a:solidFill>
            </a:endParaRPr>
          </a:p>
          <a:p>
            <a:pPr marL="457200" lvl="0" indent="-342900" algn="l" rtl="0">
              <a:spcBef>
                <a:spcPts val="0"/>
              </a:spcBef>
              <a:spcAft>
                <a:spcPts val="0"/>
              </a:spcAft>
              <a:buClr>
                <a:srgbClr val="222222"/>
              </a:buClr>
              <a:buSzPts val="1800"/>
              <a:buChar char="●"/>
            </a:pPr>
            <a:r>
              <a:rPr lang="en">
                <a:solidFill>
                  <a:srgbClr val="222222"/>
                </a:solidFill>
              </a:rPr>
              <a:t>Identify ways to engage outside the Council Building with other stakeholders</a:t>
            </a:r>
            <a:endParaRPr>
              <a:solidFill>
                <a:srgbClr val="222222"/>
              </a:solidFill>
            </a:endParaRPr>
          </a:p>
          <a:p>
            <a:pPr marL="457200" lvl="0" indent="-342900" algn="l" rtl="0">
              <a:spcBef>
                <a:spcPts val="0"/>
              </a:spcBef>
              <a:spcAft>
                <a:spcPts val="0"/>
              </a:spcAft>
              <a:buClr>
                <a:srgbClr val="222222"/>
              </a:buClr>
              <a:buSzPts val="1800"/>
              <a:buChar char="●"/>
            </a:pPr>
            <a:r>
              <a:rPr lang="en">
                <a:solidFill>
                  <a:srgbClr val="222222"/>
                </a:solidFill>
              </a:rPr>
              <a:t>Work up a report back to Council by mid-November  </a:t>
            </a:r>
            <a:endParaRPr>
              <a:solidFill>
                <a:srgbClr val="222222"/>
              </a:solidFill>
            </a:endParaRPr>
          </a:p>
          <a:p>
            <a:pPr marL="0" lvl="0" indent="0" algn="ctr" rtl="0">
              <a:spcBef>
                <a:spcPts val="1600"/>
              </a:spcBef>
              <a:spcAft>
                <a:spcPts val="1600"/>
              </a:spcAft>
              <a:buNone/>
            </a:pPr>
            <a:r>
              <a:rPr lang="en" b="1">
                <a:solidFill>
                  <a:srgbClr val="222222"/>
                </a:solidFill>
                <a:latin typeface="Calibri"/>
                <a:ea typeface="Calibri"/>
                <a:cs typeface="Calibri"/>
                <a:sym typeface="Calibri"/>
              </a:rPr>
              <a:t>Much remains to be done in a few months</a:t>
            </a:r>
            <a:endParaRPr b="1">
              <a:solidFill>
                <a:srgbClr val="222222"/>
              </a:solidFill>
              <a:latin typeface="Calibri"/>
              <a:ea typeface="Calibri"/>
              <a:cs typeface="Calibri"/>
              <a:sym typeface="Calibri"/>
            </a:endParaRPr>
          </a:p>
        </p:txBody>
      </p:sp>
      <p:sp>
        <p:nvSpPr>
          <p:cNvPr id="199" name="Google Shape;199;p30"/>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steps</a:t>
            </a:r>
            <a:endParaRPr/>
          </a:p>
        </p:txBody>
      </p:sp>
      <p:sp>
        <p:nvSpPr>
          <p:cNvPr id="200" name="Google Shape;200;p30"/>
          <p:cNvSpPr txBox="1">
            <a:spLocks noGrp="1"/>
          </p:cNvSpPr>
          <p:nvPr>
            <p:ph type="title"/>
          </p:nvPr>
        </p:nvSpPr>
        <p:spPr>
          <a:xfrm>
            <a:off x="4572000" y="445025"/>
            <a:ext cx="42603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chemeClr val="dk2"/>
                </a:solidFill>
              </a:rPr>
              <a:t>David Ledson</a:t>
            </a:r>
            <a:endParaRPr sz="2400">
              <a:solidFill>
                <a:schemeClr val="dk2"/>
              </a:solidFill>
            </a:endParaRPr>
          </a:p>
        </p:txBody>
      </p:sp>
      <p:sp>
        <p:nvSpPr>
          <p:cNvPr id="201" name="Google Shape;201;p30"/>
          <p:cNvSpPr/>
          <p:nvPr/>
        </p:nvSpPr>
        <p:spPr>
          <a:xfrm>
            <a:off x="2163900" y="3874625"/>
            <a:ext cx="4939500" cy="572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1"/>
          <p:cNvPicPr preferRelativeResize="0"/>
          <p:nvPr/>
        </p:nvPicPr>
        <p:blipFill>
          <a:blip r:embed="rId3">
            <a:alphaModFix/>
          </a:blip>
          <a:stretch>
            <a:fillRect/>
          </a:stretch>
        </p:blipFill>
        <p:spPr>
          <a:xfrm rot="931576">
            <a:off x="5401375" y="2922250"/>
            <a:ext cx="4089084" cy="1777500"/>
          </a:xfrm>
          <a:prstGeom prst="rect">
            <a:avLst/>
          </a:prstGeom>
          <a:noFill/>
          <a:ln>
            <a:noFill/>
          </a:ln>
        </p:spPr>
      </p:pic>
      <p:sp>
        <p:nvSpPr>
          <p:cNvPr id="207" name="Google Shape;207;p31"/>
          <p:cNvSpPr txBox="1">
            <a:spLocks noGrp="1"/>
          </p:cNvSpPr>
          <p:nvPr>
            <p:ph type="title"/>
          </p:nvPr>
        </p:nvSpPr>
        <p:spPr>
          <a:xfrm>
            <a:off x="2153250" y="2082300"/>
            <a:ext cx="4837500" cy="9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t>Questions?</a:t>
            </a:r>
            <a:endParaRPr sz="4800"/>
          </a:p>
        </p:txBody>
      </p:sp>
      <p:pic>
        <p:nvPicPr>
          <p:cNvPr id="208" name="Google Shape;208;p31"/>
          <p:cNvPicPr preferRelativeResize="0"/>
          <p:nvPr/>
        </p:nvPicPr>
        <p:blipFill>
          <a:blip r:embed="rId3">
            <a:alphaModFix/>
          </a:blip>
          <a:stretch>
            <a:fillRect/>
          </a:stretch>
        </p:blipFill>
        <p:spPr>
          <a:xfrm rot="-1022433">
            <a:off x="-83200" y="607125"/>
            <a:ext cx="4089084" cy="1777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Runsheet of Presentation</a:t>
            </a:r>
            <a:endParaRPr/>
          </a:p>
        </p:txBody>
      </p:sp>
      <p:sp>
        <p:nvSpPr>
          <p:cNvPr id="65" name="Google Shape;65;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222222"/>
              </a:buClr>
              <a:buSzPts val="1800"/>
              <a:buAutoNum type="arabicPeriod"/>
            </a:pPr>
            <a:r>
              <a:rPr lang="en" b="1">
                <a:solidFill>
                  <a:srgbClr val="222222"/>
                </a:solidFill>
              </a:rPr>
              <a:t>Intro</a:t>
            </a:r>
            <a:r>
              <a:rPr lang="en">
                <a:solidFill>
                  <a:srgbClr val="222222"/>
                </a:solidFill>
              </a:rPr>
              <a:t> members</a:t>
            </a:r>
            <a:endParaRPr>
              <a:solidFill>
                <a:srgbClr val="222222"/>
              </a:solidFill>
            </a:endParaRPr>
          </a:p>
          <a:p>
            <a:pPr marL="457200" lvl="0" indent="-342900" algn="l" rtl="0">
              <a:spcBef>
                <a:spcPts val="0"/>
              </a:spcBef>
              <a:spcAft>
                <a:spcPts val="0"/>
              </a:spcAft>
              <a:buClr>
                <a:srgbClr val="222222"/>
              </a:buClr>
              <a:buSzPts val="1800"/>
              <a:buAutoNum type="arabicPeriod"/>
            </a:pPr>
            <a:r>
              <a:rPr lang="en" b="1">
                <a:solidFill>
                  <a:srgbClr val="222222"/>
                </a:solidFill>
              </a:rPr>
              <a:t>Task</a:t>
            </a:r>
            <a:r>
              <a:rPr lang="en">
                <a:solidFill>
                  <a:srgbClr val="222222"/>
                </a:solidFill>
              </a:rPr>
              <a:t> outline</a:t>
            </a:r>
            <a:endParaRPr>
              <a:solidFill>
                <a:srgbClr val="222222"/>
              </a:solidFill>
            </a:endParaRPr>
          </a:p>
          <a:p>
            <a:pPr marL="457200" lvl="0" indent="-342900" algn="l" rtl="0">
              <a:spcBef>
                <a:spcPts val="0"/>
              </a:spcBef>
              <a:spcAft>
                <a:spcPts val="0"/>
              </a:spcAft>
              <a:buClr>
                <a:srgbClr val="222222"/>
              </a:buClr>
              <a:buSzPts val="1800"/>
              <a:buAutoNum type="arabicPeriod"/>
            </a:pPr>
            <a:r>
              <a:rPr lang="en" b="1">
                <a:solidFill>
                  <a:srgbClr val="222222"/>
                </a:solidFill>
              </a:rPr>
              <a:t>Challenges</a:t>
            </a:r>
            <a:r>
              <a:rPr lang="en">
                <a:solidFill>
                  <a:srgbClr val="222222"/>
                </a:solidFill>
              </a:rPr>
              <a:t> to the Waste Minimisation Task Force (WMTF)</a:t>
            </a:r>
            <a:endParaRPr>
              <a:solidFill>
                <a:srgbClr val="222222"/>
              </a:solidFill>
            </a:endParaRPr>
          </a:p>
          <a:p>
            <a:pPr marL="457200" lvl="0" indent="-342900" algn="l" rtl="0">
              <a:spcBef>
                <a:spcPts val="0"/>
              </a:spcBef>
              <a:spcAft>
                <a:spcPts val="0"/>
              </a:spcAft>
              <a:buClr>
                <a:srgbClr val="222222"/>
              </a:buClr>
              <a:buSzPts val="1800"/>
              <a:buAutoNum type="arabicPeriod"/>
            </a:pPr>
            <a:r>
              <a:rPr lang="en" b="1">
                <a:solidFill>
                  <a:srgbClr val="222222"/>
                </a:solidFill>
              </a:rPr>
              <a:t>Local</a:t>
            </a:r>
            <a:r>
              <a:rPr lang="en">
                <a:solidFill>
                  <a:srgbClr val="222222"/>
                </a:solidFill>
              </a:rPr>
              <a:t> Waste </a:t>
            </a:r>
            <a:r>
              <a:rPr lang="en" b="1">
                <a:solidFill>
                  <a:srgbClr val="222222"/>
                </a:solidFill>
              </a:rPr>
              <a:t>Context</a:t>
            </a:r>
            <a:endParaRPr b="1">
              <a:solidFill>
                <a:srgbClr val="222222"/>
              </a:solidFill>
            </a:endParaRPr>
          </a:p>
          <a:p>
            <a:pPr marL="457200" lvl="0" indent="-342900" algn="l" rtl="0">
              <a:spcBef>
                <a:spcPts val="0"/>
              </a:spcBef>
              <a:spcAft>
                <a:spcPts val="0"/>
              </a:spcAft>
              <a:buClr>
                <a:srgbClr val="222222"/>
              </a:buClr>
              <a:buSzPts val="1800"/>
              <a:buAutoNum type="arabicPeriod"/>
            </a:pPr>
            <a:r>
              <a:rPr lang="en" b="1">
                <a:solidFill>
                  <a:srgbClr val="222222"/>
                </a:solidFill>
              </a:rPr>
              <a:t>Progress</a:t>
            </a:r>
            <a:r>
              <a:rPr lang="en">
                <a:solidFill>
                  <a:srgbClr val="222222"/>
                </a:solidFill>
              </a:rPr>
              <a:t> on tasks</a:t>
            </a:r>
            <a:endParaRPr>
              <a:solidFill>
                <a:srgbClr val="222222"/>
              </a:solidFill>
            </a:endParaRPr>
          </a:p>
          <a:p>
            <a:pPr marL="457200" lvl="0" indent="-342900" algn="l" rtl="0">
              <a:spcBef>
                <a:spcPts val="0"/>
              </a:spcBef>
              <a:spcAft>
                <a:spcPts val="0"/>
              </a:spcAft>
              <a:buClr>
                <a:srgbClr val="222222"/>
              </a:buClr>
              <a:buSzPts val="1800"/>
              <a:buAutoNum type="arabicPeriod"/>
            </a:pPr>
            <a:r>
              <a:rPr lang="en" b="1">
                <a:solidFill>
                  <a:srgbClr val="222222"/>
                </a:solidFill>
              </a:rPr>
              <a:t>Youth</a:t>
            </a:r>
            <a:r>
              <a:rPr lang="en">
                <a:solidFill>
                  <a:srgbClr val="222222"/>
                </a:solidFill>
              </a:rPr>
              <a:t> perspective</a:t>
            </a:r>
            <a:endParaRPr>
              <a:solidFill>
                <a:srgbClr val="222222"/>
              </a:solidFill>
            </a:endParaRPr>
          </a:p>
          <a:p>
            <a:pPr marL="457200" lvl="0" indent="-342900" algn="l" rtl="0">
              <a:spcBef>
                <a:spcPts val="0"/>
              </a:spcBef>
              <a:spcAft>
                <a:spcPts val="0"/>
              </a:spcAft>
              <a:buClr>
                <a:srgbClr val="222222"/>
              </a:buClr>
              <a:buSzPts val="1800"/>
              <a:buAutoNum type="arabicPeriod"/>
            </a:pPr>
            <a:r>
              <a:rPr lang="en" b="1">
                <a:solidFill>
                  <a:srgbClr val="222222"/>
                </a:solidFill>
              </a:rPr>
              <a:t>Iwi</a:t>
            </a:r>
            <a:r>
              <a:rPr lang="en">
                <a:solidFill>
                  <a:srgbClr val="222222"/>
                </a:solidFill>
              </a:rPr>
              <a:t> perspective</a:t>
            </a:r>
            <a:endParaRPr>
              <a:solidFill>
                <a:srgbClr val="222222"/>
              </a:solidFill>
            </a:endParaRPr>
          </a:p>
          <a:p>
            <a:pPr marL="457200" lvl="0" indent="-342900" algn="l" rtl="0">
              <a:spcBef>
                <a:spcPts val="0"/>
              </a:spcBef>
              <a:spcAft>
                <a:spcPts val="0"/>
              </a:spcAft>
              <a:buClr>
                <a:srgbClr val="222222"/>
              </a:buClr>
              <a:buSzPts val="1800"/>
              <a:buAutoNum type="arabicPeriod"/>
            </a:pPr>
            <a:r>
              <a:rPr lang="en" b="1">
                <a:solidFill>
                  <a:srgbClr val="222222"/>
                </a:solidFill>
              </a:rPr>
              <a:t>Next</a:t>
            </a:r>
            <a:r>
              <a:rPr lang="en">
                <a:solidFill>
                  <a:srgbClr val="222222"/>
                </a:solidFill>
              </a:rPr>
              <a:t> </a:t>
            </a:r>
            <a:r>
              <a:rPr lang="en" b="1">
                <a:solidFill>
                  <a:srgbClr val="222222"/>
                </a:solidFill>
              </a:rPr>
              <a:t>steps</a:t>
            </a:r>
            <a:endParaRPr b="1">
              <a:solidFill>
                <a:srgbClr val="222222"/>
              </a:solidFill>
            </a:endParaRPr>
          </a:p>
          <a:p>
            <a:pPr marL="457200" lvl="0" indent="-342900" algn="l" rtl="0">
              <a:spcBef>
                <a:spcPts val="0"/>
              </a:spcBef>
              <a:spcAft>
                <a:spcPts val="0"/>
              </a:spcAft>
              <a:buClr>
                <a:srgbClr val="222222"/>
              </a:buClr>
              <a:buSzPts val="1800"/>
              <a:buAutoNum type="arabicPeriod"/>
            </a:pPr>
            <a:r>
              <a:rPr lang="en" b="1">
                <a:solidFill>
                  <a:srgbClr val="222222"/>
                </a:solidFill>
              </a:rPr>
              <a:t>Summary</a:t>
            </a:r>
            <a:r>
              <a:rPr lang="en">
                <a:solidFill>
                  <a:srgbClr val="222222"/>
                </a:solidFill>
              </a:rPr>
              <a:t> / key points</a:t>
            </a:r>
            <a:endParaRPr>
              <a:solidFill>
                <a:srgbClr val="222222"/>
              </a:solidFill>
            </a:endParaRPr>
          </a:p>
          <a:p>
            <a:pPr marL="457200" lvl="0" indent="-342900" algn="l" rtl="0">
              <a:spcBef>
                <a:spcPts val="0"/>
              </a:spcBef>
              <a:spcAft>
                <a:spcPts val="0"/>
              </a:spcAft>
              <a:buClr>
                <a:srgbClr val="222222"/>
              </a:buClr>
              <a:buSzPts val="1800"/>
              <a:buAutoNum type="arabicPeriod"/>
            </a:pPr>
            <a:r>
              <a:rPr lang="en" b="1">
                <a:solidFill>
                  <a:srgbClr val="222222"/>
                </a:solidFill>
              </a:rPr>
              <a:t>Questions</a:t>
            </a:r>
            <a:endParaRPr b="1">
              <a:solidFill>
                <a:srgbClr val="22222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body" idx="1"/>
          </p:nvPr>
        </p:nvSpPr>
        <p:spPr>
          <a:xfrm>
            <a:off x="311700" y="11978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The WMTF has nine members - including:</a:t>
            </a: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one Youth representative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two community representatives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three iwi representatives, and </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two elected Council members </a:t>
            </a:r>
            <a:endParaRPr>
              <a:solidFill>
                <a:srgbClr val="000000"/>
              </a:solidFill>
            </a:endParaRPr>
          </a:p>
          <a:p>
            <a:pPr marL="0" lvl="0" indent="0" algn="ctr" rtl="0">
              <a:lnSpc>
                <a:spcPct val="100000"/>
              </a:lnSpc>
              <a:spcBef>
                <a:spcPts val="1600"/>
              </a:spcBef>
              <a:spcAft>
                <a:spcPts val="0"/>
              </a:spcAft>
              <a:buNone/>
            </a:pPr>
            <a:r>
              <a:rPr lang="en" b="1">
                <a:solidFill>
                  <a:srgbClr val="000000"/>
                </a:solidFill>
              </a:rPr>
              <a:t>Small membership</a:t>
            </a:r>
            <a:endParaRPr b="1">
              <a:solidFill>
                <a:srgbClr val="000000"/>
              </a:solidFill>
            </a:endParaRPr>
          </a:p>
          <a:p>
            <a:pPr marL="0" lvl="0" indent="0" algn="ctr" rtl="0">
              <a:lnSpc>
                <a:spcPct val="100000"/>
              </a:lnSpc>
              <a:spcBef>
                <a:spcPts val="0"/>
              </a:spcBef>
              <a:spcAft>
                <a:spcPts val="0"/>
              </a:spcAft>
              <a:buNone/>
            </a:pPr>
            <a:r>
              <a:rPr lang="en" b="1">
                <a:solidFill>
                  <a:srgbClr val="000000"/>
                </a:solidFill>
              </a:rPr>
              <a:t>Mix of skill sets</a:t>
            </a:r>
            <a:endParaRPr b="1">
              <a:solidFill>
                <a:srgbClr val="000000"/>
              </a:solidFill>
            </a:endParaRPr>
          </a:p>
          <a:p>
            <a:pPr marL="0" lvl="0" indent="0" algn="ctr" rtl="0">
              <a:lnSpc>
                <a:spcPct val="100000"/>
              </a:lnSpc>
              <a:spcBef>
                <a:spcPts val="0"/>
              </a:spcBef>
              <a:spcAft>
                <a:spcPts val="0"/>
              </a:spcAft>
              <a:buNone/>
            </a:pPr>
            <a:r>
              <a:rPr lang="en" b="1">
                <a:solidFill>
                  <a:srgbClr val="000000"/>
                </a:solidFill>
              </a:rPr>
              <a:t>No industry/commercial representation</a:t>
            </a:r>
            <a:endParaRPr b="1">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1600"/>
              </a:spcAft>
              <a:buNone/>
            </a:pPr>
            <a:r>
              <a:rPr lang="en">
                <a:solidFill>
                  <a:srgbClr val="000000"/>
                </a:solidFill>
              </a:rPr>
              <a:t> </a:t>
            </a:r>
            <a:endParaRPr>
              <a:solidFill>
                <a:srgbClr val="000000"/>
              </a:solidFill>
            </a:endParaRPr>
          </a:p>
        </p:txBody>
      </p:sp>
      <p:sp>
        <p:nvSpPr>
          <p:cNvPr id="71" name="Google Shape;71;p15"/>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 members</a:t>
            </a:r>
            <a:endParaRPr/>
          </a:p>
        </p:txBody>
      </p:sp>
      <p:sp>
        <p:nvSpPr>
          <p:cNvPr id="72" name="Google Shape;72;p15"/>
          <p:cNvSpPr txBox="1">
            <a:spLocks noGrp="1"/>
          </p:cNvSpPr>
          <p:nvPr>
            <p:ph type="title"/>
          </p:nvPr>
        </p:nvSpPr>
        <p:spPr>
          <a:xfrm>
            <a:off x="4572000" y="445025"/>
            <a:ext cx="42603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chemeClr val="dk2"/>
                </a:solidFill>
              </a:rPr>
              <a:t>David Ledson</a:t>
            </a:r>
            <a:endParaRPr sz="2400">
              <a:solidFill>
                <a:schemeClr val="dk2"/>
              </a:solidFill>
            </a:endParaRPr>
          </a:p>
        </p:txBody>
      </p:sp>
      <p:sp>
        <p:nvSpPr>
          <p:cNvPr id="73" name="Google Shape;73;p15"/>
          <p:cNvSpPr/>
          <p:nvPr/>
        </p:nvSpPr>
        <p:spPr>
          <a:xfrm>
            <a:off x="2073250" y="3165700"/>
            <a:ext cx="4996200" cy="1053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outline </a:t>
            </a:r>
            <a:endParaRPr/>
          </a:p>
        </p:txBody>
      </p:sp>
      <p:sp>
        <p:nvSpPr>
          <p:cNvPr id="79" name="Google Shape;79;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The WMTF’s task is set out in Council mandated Terms of Reference. Its purpose is to:</a:t>
            </a:r>
            <a:endParaRPr>
              <a:solidFill>
                <a:srgbClr val="000000"/>
              </a:solidFill>
            </a:endParaRPr>
          </a:p>
          <a:p>
            <a:pPr marL="457200" lvl="0" indent="0" algn="l" rtl="0">
              <a:spcBef>
                <a:spcPts val="1600"/>
              </a:spcBef>
              <a:spcAft>
                <a:spcPts val="0"/>
              </a:spcAft>
              <a:buNone/>
            </a:pPr>
            <a:r>
              <a:rPr lang="en" i="1">
                <a:solidFill>
                  <a:srgbClr val="000000"/>
                </a:solidFill>
              </a:rPr>
              <a:t>‘Review the actions listed in the 2017 Wellington Region Waste Management and Minimisation Plan(WMMP), and report back to Council on how these actions can be implemented to achieve the most cost effective reduction in the volume of waste materials in the District.’</a:t>
            </a:r>
            <a:endParaRPr i="1">
              <a:solidFill>
                <a:srgbClr val="000000"/>
              </a:solidFill>
            </a:endParaRPr>
          </a:p>
          <a:p>
            <a:pPr marL="457200" lvl="0" indent="0" algn="ctr" rtl="0">
              <a:spcBef>
                <a:spcPts val="1600"/>
              </a:spcBef>
              <a:spcAft>
                <a:spcPts val="1600"/>
              </a:spcAft>
              <a:buNone/>
            </a:pPr>
            <a:r>
              <a:rPr lang="en" b="1">
                <a:solidFill>
                  <a:srgbClr val="000000"/>
                </a:solidFill>
              </a:rPr>
              <a:t>Broad, comprehensive and extensive - but an opportunity to make a difference</a:t>
            </a:r>
            <a:r>
              <a:rPr lang="en" i="1">
                <a:solidFill>
                  <a:srgbClr val="000000"/>
                </a:solidFill>
              </a:rPr>
              <a:t>  </a:t>
            </a:r>
            <a:r>
              <a:rPr lang="en">
                <a:solidFill>
                  <a:srgbClr val="000000"/>
                </a:solidFill>
              </a:rPr>
              <a:t> </a:t>
            </a:r>
            <a:endParaRPr>
              <a:solidFill>
                <a:srgbClr val="000000"/>
              </a:solidFill>
            </a:endParaRPr>
          </a:p>
        </p:txBody>
      </p:sp>
      <p:sp>
        <p:nvSpPr>
          <p:cNvPr id="80" name="Google Shape;80;p16"/>
          <p:cNvSpPr txBox="1">
            <a:spLocks noGrp="1"/>
          </p:cNvSpPr>
          <p:nvPr>
            <p:ph type="title"/>
          </p:nvPr>
        </p:nvSpPr>
        <p:spPr>
          <a:xfrm>
            <a:off x="4572000" y="445025"/>
            <a:ext cx="42603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chemeClr val="dk2"/>
                </a:solidFill>
              </a:rPr>
              <a:t>David Ledson</a:t>
            </a:r>
            <a:endParaRPr sz="2400">
              <a:solidFill>
                <a:schemeClr val="dk2"/>
              </a:solidFill>
            </a:endParaRPr>
          </a:p>
        </p:txBody>
      </p:sp>
      <p:sp>
        <p:nvSpPr>
          <p:cNvPr id="81" name="Google Shape;81;p16"/>
          <p:cNvSpPr/>
          <p:nvPr/>
        </p:nvSpPr>
        <p:spPr>
          <a:xfrm>
            <a:off x="1010525" y="3456525"/>
            <a:ext cx="7720800" cy="885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body" idx="1"/>
          </p:nvPr>
        </p:nvSpPr>
        <p:spPr>
          <a:xfrm>
            <a:off x="311700" y="116380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222222"/>
              </a:buClr>
              <a:buSzPts val="1800"/>
              <a:buChar char="●"/>
            </a:pPr>
            <a:r>
              <a:rPr lang="en">
                <a:solidFill>
                  <a:srgbClr val="222222"/>
                </a:solidFill>
              </a:rPr>
              <a:t>WMTF Meeting cycle</a:t>
            </a:r>
            <a:endParaRPr>
              <a:solidFill>
                <a:srgbClr val="222222"/>
              </a:solidFill>
            </a:endParaRPr>
          </a:p>
          <a:p>
            <a:pPr marL="457200" lvl="0" indent="-342900" algn="l" rtl="0">
              <a:spcBef>
                <a:spcPts val="0"/>
              </a:spcBef>
              <a:spcAft>
                <a:spcPts val="0"/>
              </a:spcAft>
              <a:buClr>
                <a:srgbClr val="222222"/>
              </a:buClr>
              <a:buSzPts val="1800"/>
              <a:buChar char="●"/>
            </a:pPr>
            <a:r>
              <a:rPr lang="en">
                <a:solidFill>
                  <a:srgbClr val="222222"/>
                </a:solidFill>
              </a:rPr>
              <a:t>Available resources</a:t>
            </a:r>
            <a:endParaRPr>
              <a:solidFill>
                <a:srgbClr val="222222"/>
              </a:solidFill>
            </a:endParaRPr>
          </a:p>
          <a:p>
            <a:pPr marL="457200" lvl="0" indent="-342900" algn="l" rtl="0">
              <a:spcBef>
                <a:spcPts val="0"/>
              </a:spcBef>
              <a:spcAft>
                <a:spcPts val="0"/>
              </a:spcAft>
              <a:buClr>
                <a:srgbClr val="222222"/>
              </a:buClr>
              <a:buSzPts val="1800"/>
              <a:buChar char="●"/>
            </a:pPr>
            <a:r>
              <a:rPr lang="en">
                <a:solidFill>
                  <a:srgbClr val="222222"/>
                </a:solidFill>
              </a:rPr>
              <a:t>Shortcomings in the WMPP - process and the plan</a:t>
            </a:r>
            <a:endParaRPr>
              <a:solidFill>
                <a:srgbClr val="222222"/>
              </a:solidFill>
            </a:endParaRPr>
          </a:p>
          <a:p>
            <a:pPr marL="457200" lvl="0" indent="-342900" algn="l" rtl="0">
              <a:spcBef>
                <a:spcPts val="0"/>
              </a:spcBef>
              <a:spcAft>
                <a:spcPts val="0"/>
              </a:spcAft>
              <a:buClr>
                <a:srgbClr val="222222"/>
              </a:buClr>
              <a:buSzPts val="1800"/>
              <a:buChar char="●"/>
            </a:pPr>
            <a:r>
              <a:rPr lang="en">
                <a:solidFill>
                  <a:srgbClr val="222222"/>
                </a:solidFill>
              </a:rPr>
              <a:t>Getting out and about</a:t>
            </a:r>
            <a:endParaRPr>
              <a:solidFill>
                <a:srgbClr val="222222"/>
              </a:solidFill>
            </a:endParaRPr>
          </a:p>
          <a:p>
            <a:pPr marL="457200" lvl="0" indent="-342900" algn="l" rtl="0">
              <a:spcBef>
                <a:spcPts val="0"/>
              </a:spcBef>
              <a:spcAft>
                <a:spcPts val="0"/>
              </a:spcAft>
              <a:buClr>
                <a:srgbClr val="222222"/>
              </a:buClr>
              <a:buSzPts val="1800"/>
              <a:buChar char="●"/>
            </a:pPr>
            <a:r>
              <a:rPr lang="en">
                <a:solidFill>
                  <a:srgbClr val="222222"/>
                </a:solidFill>
              </a:rPr>
              <a:t>There is a lot of noise in the waste space</a:t>
            </a:r>
            <a:endParaRPr>
              <a:solidFill>
                <a:srgbClr val="222222"/>
              </a:solidFill>
            </a:endParaRPr>
          </a:p>
          <a:p>
            <a:pPr marL="0" lvl="0" indent="0" algn="ctr" rtl="0">
              <a:spcBef>
                <a:spcPts val="1600"/>
              </a:spcBef>
              <a:spcAft>
                <a:spcPts val="0"/>
              </a:spcAft>
              <a:buNone/>
            </a:pPr>
            <a:r>
              <a:rPr lang="en" sz="2400" b="1">
                <a:solidFill>
                  <a:srgbClr val="222222"/>
                </a:solidFill>
              </a:rPr>
              <a:t>BUT</a:t>
            </a:r>
            <a:endParaRPr sz="2400" b="1">
              <a:solidFill>
                <a:srgbClr val="222222"/>
              </a:solidFill>
            </a:endParaRPr>
          </a:p>
          <a:p>
            <a:pPr marL="0" lvl="0" indent="0" algn="ctr" rtl="0">
              <a:spcBef>
                <a:spcPts val="1600"/>
              </a:spcBef>
              <a:spcAft>
                <a:spcPts val="1600"/>
              </a:spcAft>
              <a:buNone/>
            </a:pPr>
            <a:r>
              <a:rPr lang="en" b="1">
                <a:solidFill>
                  <a:srgbClr val="222222"/>
                </a:solidFill>
              </a:rPr>
              <a:t>Progress is being made</a:t>
            </a:r>
            <a:endParaRPr b="1">
              <a:solidFill>
                <a:srgbClr val="222222"/>
              </a:solidFill>
            </a:endParaRPr>
          </a:p>
        </p:txBody>
      </p:sp>
      <p:sp>
        <p:nvSpPr>
          <p:cNvPr id="87" name="Google Shape;87;p17"/>
          <p:cNvSpPr txBox="1">
            <a:spLocks noGrp="1"/>
          </p:cNvSpPr>
          <p:nvPr>
            <p:ph type="title"/>
          </p:nvPr>
        </p:nvSpPr>
        <p:spPr>
          <a:xfrm>
            <a:off x="311700" y="445025"/>
            <a:ext cx="560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Challenges to the WMTF</a:t>
            </a:r>
            <a:endParaRPr/>
          </a:p>
        </p:txBody>
      </p:sp>
      <p:sp>
        <p:nvSpPr>
          <p:cNvPr id="88" name="Google Shape;88;p17"/>
          <p:cNvSpPr txBox="1">
            <a:spLocks noGrp="1"/>
          </p:cNvSpPr>
          <p:nvPr>
            <p:ph type="title"/>
          </p:nvPr>
        </p:nvSpPr>
        <p:spPr>
          <a:xfrm>
            <a:off x="4572000" y="445025"/>
            <a:ext cx="42603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chemeClr val="dk2"/>
                </a:solidFill>
              </a:rPr>
              <a:t>David Ledson</a:t>
            </a:r>
            <a:endParaRPr sz="2400">
              <a:solidFill>
                <a:schemeClr val="dk2"/>
              </a:solidFill>
            </a:endParaRPr>
          </a:p>
        </p:txBody>
      </p:sp>
      <p:sp>
        <p:nvSpPr>
          <p:cNvPr id="89" name="Google Shape;89;p17"/>
          <p:cNvSpPr/>
          <p:nvPr/>
        </p:nvSpPr>
        <p:spPr>
          <a:xfrm>
            <a:off x="2424475" y="3512100"/>
            <a:ext cx="4021800" cy="679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22222"/>
                </a:solidFill>
                <a:highlight>
                  <a:srgbClr val="FFFFFF"/>
                </a:highlight>
                <a:latin typeface="Arial"/>
                <a:ea typeface="Arial"/>
                <a:cs typeface="Arial"/>
                <a:sym typeface="Arial"/>
              </a:rPr>
              <a:t>Christchurch sets an example:</a:t>
            </a:r>
            <a:endParaRPr>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n" sz="1600">
                <a:solidFill>
                  <a:srgbClr val="222222"/>
                </a:solidFill>
                <a:highlight>
                  <a:srgbClr val="FFFFFF"/>
                </a:highlight>
                <a:latin typeface="Arial"/>
                <a:ea typeface="Arial"/>
                <a:cs typeface="Arial"/>
                <a:sym typeface="Arial"/>
              </a:rPr>
              <a:t>Concrete crushing for road fill</a:t>
            </a:r>
            <a:endParaRPr sz="1600">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n" sz="1600">
                <a:solidFill>
                  <a:srgbClr val="222222"/>
                </a:solidFill>
                <a:highlight>
                  <a:srgbClr val="FFFFFF"/>
                </a:highlight>
                <a:latin typeface="Arial"/>
                <a:ea typeface="Arial"/>
                <a:cs typeface="Arial"/>
                <a:sym typeface="Arial"/>
              </a:rPr>
              <a:t>Composting of organic wastes</a:t>
            </a:r>
            <a:endParaRPr sz="1600">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n" sz="1600">
                <a:solidFill>
                  <a:srgbClr val="222222"/>
                </a:solidFill>
                <a:highlight>
                  <a:srgbClr val="FFFFFF"/>
                </a:highlight>
                <a:latin typeface="Arial"/>
                <a:ea typeface="Arial"/>
                <a:cs typeface="Arial"/>
                <a:sym typeface="Arial"/>
              </a:rPr>
              <a:t>Recycling of wood and fittings</a:t>
            </a:r>
            <a:endParaRPr sz="1600">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n" sz="1600">
                <a:solidFill>
                  <a:srgbClr val="222222"/>
                </a:solidFill>
                <a:highlight>
                  <a:srgbClr val="FFFFFF"/>
                </a:highlight>
                <a:latin typeface="Arial"/>
                <a:ea typeface="Arial"/>
                <a:cs typeface="Arial"/>
                <a:sym typeface="Arial"/>
              </a:rPr>
              <a:t>Less than half the Kapiti domestic per capita kerbside collection</a:t>
            </a:r>
            <a:endParaRPr sz="16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sz="16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sz="1600">
              <a:solidFill>
                <a:srgbClr val="222222"/>
              </a:solidFill>
              <a:highlight>
                <a:srgbClr val="FFFFFF"/>
              </a:highlight>
              <a:latin typeface="Arial"/>
              <a:ea typeface="Arial"/>
              <a:cs typeface="Arial"/>
              <a:sym typeface="Arial"/>
            </a:endParaRPr>
          </a:p>
          <a:p>
            <a:pPr marL="0" lvl="0" indent="0" algn="ctr" rtl="0">
              <a:spcBef>
                <a:spcPts val="0"/>
              </a:spcBef>
              <a:spcAft>
                <a:spcPts val="1600"/>
              </a:spcAft>
              <a:buNone/>
            </a:pPr>
            <a:r>
              <a:rPr lang="en" sz="1600" b="1">
                <a:solidFill>
                  <a:srgbClr val="222222"/>
                </a:solidFill>
              </a:rPr>
              <a:t>Complex but the challenges and solutions not unique</a:t>
            </a:r>
            <a:endParaRPr sz="1600" b="1">
              <a:solidFill>
                <a:srgbClr val="222222"/>
              </a:solidFill>
            </a:endParaRPr>
          </a:p>
        </p:txBody>
      </p:sp>
      <p:sp>
        <p:nvSpPr>
          <p:cNvPr id="95" name="Google Shape;95;p18"/>
          <p:cNvSpPr txBox="1">
            <a:spLocks noGrp="1"/>
          </p:cNvSpPr>
          <p:nvPr>
            <p:ph type="title"/>
          </p:nvPr>
        </p:nvSpPr>
        <p:spPr>
          <a:xfrm>
            <a:off x="311700" y="445025"/>
            <a:ext cx="5862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Local Waste Context</a:t>
            </a:r>
            <a:endParaRPr/>
          </a:p>
        </p:txBody>
      </p:sp>
      <p:sp>
        <p:nvSpPr>
          <p:cNvPr id="96" name="Google Shape;96;p18"/>
          <p:cNvSpPr txBox="1">
            <a:spLocks noGrp="1"/>
          </p:cNvSpPr>
          <p:nvPr>
            <p:ph type="title"/>
          </p:nvPr>
        </p:nvSpPr>
        <p:spPr>
          <a:xfrm>
            <a:off x="4572000" y="498313"/>
            <a:ext cx="42603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chemeClr val="dk2"/>
                </a:solidFill>
              </a:rPr>
              <a:t>Bill Carter</a:t>
            </a:r>
            <a:endParaRPr sz="2400">
              <a:solidFill>
                <a:schemeClr val="dk2"/>
              </a:solidFill>
            </a:endParaRPr>
          </a:p>
        </p:txBody>
      </p:sp>
      <p:sp>
        <p:nvSpPr>
          <p:cNvPr id="97" name="Google Shape;97;p18"/>
          <p:cNvSpPr/>
          <p:nvPr/>
        </p:nvSpPr>
        <p:spPr>
          <a:xfrm>
            <a:off x="1801325" y="2971975"/>
            <a:ext cx="5862900" cy="79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Google Shape;98;p18"/>
          <p:cNvPicPr preferRelativeResize="0"/>
          <p:nvPr/>
        </p:nvPicPr>
        <p:blipFill rotWithShape="1">
          <a:blip r:embed="rId3">
            <a:alphaModFix/>
          </a:blip>
          <a:srcRect l="9248" r="13680"/>
          <a:stretch/>
        </p:blipFill>
        <p:spPr>
          <a:xfrm>
            <a:off x="4805300" y="299913"/>
            <a:ext cx="2049552" cy="969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Local Waste Context</a:t>
            </a:r>
            <a:endParaRPr/>
          </a:p>
        </p:txBody>
      </p:sp>
      <p:sp>
        <p:nvSpPr>
          <p:cNvPr id="104" name="Google Shape;10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22222"/>
                </a:solidFill>
                <a:highlight>
                  <a:srgbClr val="FFFFFF"/>
                </a:highlight>
                <a:latin typeface="Arial"/>
                <a:ea typeface="Arial"/>
                <a:cs typeface="Arial"/>
                <a:sym typeface="Arial"/>
              </a:rPr>
              <a:t>The make up of Kāpiti kerbside collection is:</a:t>
            </a:r>
            <a:endParaRPr>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n" sz="1600">
                <a:solidFill>
                  <a:srgbClr val="222222"/>
                </a:solidFill>
                <a:highlight>
                  <a:srgbClr val="FFFFFF"/>
                </a:highlight>
                <a:latin typeface="Arial"/>
                <a:ea typeface="Arial"/>
                <a:cs typeface="Arial"/>
                <a:sym typeface="Arial"/>
              </a:rPr>
              <a:t>Half either food or green waste (in equal proportions)</a:t>
            </a:r>
            <a:endParaRPr sz="1600">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n" sz="1600">
                <a:solidFill>
                  <a:srgbClr val="222222"/>
                </a:solidFill>
                <a:highlight>
                  <a:srgbClr val="FFFFFF"/>
                </a:highlight>
                <a:latin typeface="Arial"/>
                <a:ea typeface="Arial"/>
                <a:cs typeface="Arial"/>
                <a:sym typeface="Arial"/>
              </a:rPr>
              <a:t>One-third waste</a:t>
            </a:r>
            <a:endParaRPr sz="1600">
              <a:solidFill>
                <a:srgbClr val="222222"/>
              </a:solidFill>
              <a:highlight>
                <a:srgbClr val="FFFFFF"/>
              </a:highlight>
              <a:latin typeface="Arial"/>
              <a:ea typeface="Arial"/>
              <a:cs typeface="Arial"/>
              <a:sym typeface="Arial"/>
            </a:endParaRPr>
          </a:p>
          <a:p>
            <a:pPr marL="457200" lvl="0" indent="-330200" algn="l" rtl="0">
              <a:spcBef>
                <a:spcPts val="0"/>
              </a:spcBef>
              <a:spcAft>
                <a:spcPts val="0"/>
              </a:spcAft>
              <a:buClr>
                <a:srgbClr val="222222"/>
              </a:buClr>
              <a:buSzPts val="1600"/>
              <a:buFont typeface="Arial"/>
              <a:buChar char="●"/>
            </a:pPr>
            <a:r>
              <a:rPr lang="en" sz="1600">
                <a:solidFill>
                  <a:srgbClr val="222222"/>
                </a:solidFill>
                <a:highlight>
                  <a:srgbClr val="FFFFFF"/>
                </a:highlight>
                <a:latin typeface="Arial"/>
                <a:ea typeface="Arial"/>
                <a:cs typeface="Arial"/>
                <a:sym typeface="Arial"/>
              </a:rPr>
              <a:t>The balance, about one-sixth, recyclable materials</a:t>
            </a:r>
            <a:endParaRPr sz="1600">
              <a:solidFill>
                <a:srgbClr val="222222"/>
              </a:solidFill>
              <a:highlight>
                <a:srgbClr val="FFFFFF"/>
              </a:highlight>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Local Waste Context</a:t>
            </a:r>
            <a:endParaRPr/>
          </a:p>
        </p:txBody>
      </p:sp>
      <p:sp>
        <p:nvSpPr>
          <p:cNvPr id="110" name="Google Shape;110;p20"/>
          <p:cNvSpPr txBox="1">
            <a:spLocks noGrp="1"/>
          </p:cNvSpPr>
          <p:nvPr>
            <p:ph type="body" idx="1"/>
          </p:nvPr>
        </p:nvSpPr>
        <p:spPr>
          <a:xfrm>
            <a:off x="311700" y="1152475"/>
            <a:ext cx="8520600" cy="369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22222"/>
                </a:solidFill>
                <a:highlight>
                  <a:srgbClr val="FFFFFF"/>
                </a:highlight>
                <a:latin typeface="Arial"/>
                <a:ea typeface="Arial"/>
                <a:cs typeface="Arial"/>
                <a:sym typeface="Arial"/>
              </a:rPr>
              <a:t>Given community support, Kapiti could halve the present waste stream to landfill within five to 10 years.</a:t>
            </a:r>
            <a:endParaRPr sz="14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sz="14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 sz="1400">
                <a:solidFill>
                  <a:srgbClr val="222222"/>
                </a:solidFill>
                <a:highlight>
                  <a:srgbClr val="FFFFFF"/>
                </a:highlight>
                <a:latin typeface="Arial"/>
                <a:ea typeface="Arial"/>
                <a:cs typeface="Arial"/>
                <a:sym typeface="Arial"/>
              </a:rPr>
              <a:t>First target is construction and demolition waste recovery.</a:t>
            </a:r>
            <a:endParaRPr sz="14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sz="14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 sz="1400">
                <a:solidFill>
                  <a:srgbClr val="222222"/>
                </a:solidFill>
                <a:highlight>
                  <a:srgbClr val="FFFFFF"/>
                </a:highlight>
                <a:latin typeface="Arial"/>
                <a:ea typeface="Arial"/>
                <a:cs typeface="Arial"/>
                <a:sym typeface="Arial"/>
              </a:rPr>
              <a:t>Second target is demonstration of diversion of commercial food waste to hot rot composting.</a:t>
            </a:r>
            <a:endParaRPr sz="14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sz="14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 sz="1400">
                <a:solidFill>
                  <a:srgbClr val="222222"/>
                </a:solidFill>
                <a:highlight>
                  <a:srgbClr val="FFFFFF"/>
                </a:highlight>
                <a:latin typeface="Arial"/>
                <a:ea typeface="Arial"/>
                <a:cs typeface="Arial"/>
                <a:sym typeface="Arial"/>
              </a:rPr>
              <a:t>Third target is the domestic kerbside disposal of food and green wastes.</a:t>
            </a:r>
            <a:endParaRPr sz="14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sz="14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 sz="1400">
                <a:solidFill>
                  <a:srgbClr val="222222"/>
                </a:solidFill>
                <a:highlight>
                  <a:srgbClr val="FFFFFF"/>
                </a:highlight>
                <a:latin typeface="Arial"/>
                <a:ea typeface="Arial"/>
                <a:cs typeface="Arial"/>
                <a:sym typeface="Arial"/>
              </a:rPr>
              <a:t>Fourth target (and certainly the most difficult) is the waste stream of the several categories of sheet and formed plastics, and the potential for other disposals such as a proportion of hot asphalt roading mix, and the production of fence posts and palings.</a:t>
            </a:r>
            <a:endParaRPr sz="14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sz="1400">
              <a:solidFill>
                <a:srgbClr val="222222"/>
              </a:solidFill>
              <a:highlight>
                <a:srgbClr val="FFFFFF"/>
              </a:highlight>
              <a:latin typeface="Arial"/>
              <a:ea typeface="Arial"/>
              <a:cs typeface="Arial"/>
              <a:sym typeface="Arial"/>
            </a:endParaRPr>
          </a:p>
          <a:p>
            <a:pPr marL="0" lvl="0" indent="0" algn="ctr" rtl="0">
              <a:spcBef>
                <a:spcPts val="0"/>
              </a:spcBef>
              <a:spcAft>
                <a:spcPts val="0"/>
              </a:spcAft>
              <a:buNone/>
            </a:pPr>
            <a:r>
              <a:rPr lang="en" b="1">
                <a:solidFill>
                  <a:srgbClr val="222222"/>
                </a:solidFill>
                <a:highlight>
                  <a:srgbClr val="FFFFFF"/>
                </a:highlight>
                <a:latin typeface="Calibri"/>
                <a:ea typeface="Calibri"/>
                <a:cs typeface="Calibri"/>
                <a:sym typeface="Calibri"/>
              </a:rPr>
              <a:t>An approach to making a difference</a:t>
            </a:r>
            <a:endParaRPr b="1">
              <a:solidFill>
                <a:srgbClr val="222222"/>
              </a:solidFill>
              <a:highlight>
                <a:srgbClr val="FFFFFF"/>
              </a:highlight>
              <a:latin typeface="Calibri"/>
              <a:ea typeface="Calibri"/>
              <a:cs typeface="Calibri"/>
              <a:sym typeface="Calibri"/>
            </a:endParaRPr>
          </a:p>
          <a:p>
            <a:pPr marL="0" lvl="0" indent="0" algn="l" rtl="0">
              <a:spcBef>
                <a:spcPts val="0"/>
              </a:spcBef>
              <a:spcAft>
                <a:spcPts val="1600"/>
              </a:spcAft>
              <a:buNone/>
            </a:pPr>
            <a:endParaRPr sz="1400"/>
          </a:p>
        </p:txBody>
      </p:sp>
      <p:sp>
        <p:nvSpPr>
          <p:cNvPr id="111" name="Google Shape;111;p20"/>
          <p:cNvSpPr/>
          <p:nvPr/>
        </p:nvSpPr>
        <p:spPr>
          <a:xfrm>
            <a:off x="2617075" y="4078550"/>
            <a:ext cx="4078500" cy="572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WMTF Work Programme</a:t>
            </a:r>
            <a:endParaRPr/>
          </a:p>
        </p:txBody>
      </p:sp>
      <p:sp>
        <p:nvSpPr>
          <p:cNvPr id="117" name="Google Shape;117;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22222"/>
                </a:solidFill>
              </a:rPr>
              <a:t>The WMTF first met on 16 May. It has identified five priority projects for the initial phase of its work programme:</a:t>
            </a:r>
            <a:endParaRPr>
              <a:solidFill>
                <a:srgbClr val="222222"/>
              </a:solidFill>
            </a:endParaRPr>
          </a:p>
          <a:p>
            <a:pPr marL="457200" lvl="0" indent="-342900" algn="l" rtl="0">
              <a:spcBef>
                <a:spcPts val="1600"/>
              </a:spcBef>
              <a:spcAft>
                <a:spcPts val="0"/>
              </a:spcAft>
              <a:buClr>
                <a:srgbClr val="222222"/>
              </a:buClr>
              <a:buSzPts val="1800"/>
              <a:buChar char="●"/>
            </a:pPr>
            <a:r>
              <a:rPr lang="en" b="1">
                <a:solidFill>
                  <a:srgbClr val="222222"/>
                </a:solidFill>
              </a:rPr>
              <a:t>Step Up</a:t>
            </a:r>
            <a:r>
              <a:rPr lang="en">
                <a:solidFill>
                  <a:srgbClr val="222222"/>
                </a:solidFill>
              </a:rPr>
              <a:t> - encouraging central, regional and local government leadership</a:t>
            </a:r>
            <a:endParaRPr>
              <a:solidFill>
                <a:srgbClr val="222222"/>
              </a:solidFill>
            </a:endParaRPr>
          </a:p>
          <a:p>
            <a:pPr marL="457200" lvl="0" indent="-342900" algn="l" rtl="0">
              <a:spcBef>
                <a:spcPts val="0"/>
              </a:spcBef>
              <a:spcAft>
                <a:spcPts val="0"/>
              </a:spcAft>
              <a:buClr>
                <a:srgbClr val="222222"/>
              </a:buClr>
              <a:buSzPts val="1800"/>
              <a:buChar char="●"/>
            </a:pPr>
            <a:r>
              <a:rPr lang="en" b="1">
                <a:solidFill>
                  <a:srgbClr val="222222"/>
                </a:solidFill>
              </a:rPr>
              <a:t>Educate and Engage</a:t>
            </a:r>
            <a:r>
              <a:rPr lang="en">
                <a:solidFill>
                  <a:srgbClr val="222222"/>
                </a:solidFill>
              </a:rPr>
              <a:t> - targeted messaging at the right group with the right information delivered the right way</a:t>
            </a:r>
            <a:endParaRPr>
              <a:solidFill>
                <a:srgbClr val="222222"/>
              </a:solidFill>
            </a:endParaRPr>
          </a:p>
          <a:p>
            <a:pPr marL="457200" lvl="0" indent="-342900" algn="l" rtl="0">
              <a:spcBef>
                <a:spcPts val="0"/>
              </a:spcBef>
              <a:spcAft>
                <a:spcPts val="0"/>
              </a:spcAft>
              <a:buClr>
                <a:srgbClr val="222222"/>
              </a:buClr>
              <a:buSzPts val="1800"/>
              <a:buChar char="●"/>
            </a:pPr>
            <a:r>
              <a:rPr lang="en" b="1">
                <a:solidFill>
                  <a:srgbClr val="222222"/>
                </a:solidFill>
              </a:rPr>
              <a:t>Food and Green waste</a:t>
            </a:r>
            <a:r>
              <a:rPr lang="en">
                <a:solidFill>
                  <a:srgbClr val="222222"/>
                </a:solidFill>
              </a:rPr>
              <a:t> - capture and process as much as possible before it goes to landfill</a:t>
            </a:r>
            <a:endParaRPr>
              <a:solidFill>
                <a:srgbClr val="222222"/>
              </a:solidFill>
            </a:endParaRPr>
          </a:p>
          <a:p>
            <a:pPr marL="457200" lvl="0" indent="-342900" algn="l" rtl="0">
              <a:spcBef>
                <a:spcPts val="0"/>
              </a:spcBef>
              <a:spcAft>
                <a:spcPts val="0"/>
              </a:spcAft>
              <a:buClr>
                <a:srgbClr val="222222"/>
              </a:buClr>
              <a:buSzPts val="1800"/>
              <a:buChar char="●"/>
            </a:pPr>
            <a:r>
              <a:rPr lang="en" b="1">
                <a:solidFill>
                  <a:srgbClr val="222222"/>
                </a:solidFill>
              </a:rPr>
              <a:t>Construction, Demolition and Cleanfill</a:t>
            </a:r>
            <a:r>
              <a:rPr lang="en">
                <a:solidFill>
                  <a:srgbClr val="222222"/>
                </a:solidFill>
              </a:rPr>
              <a:t> - reduce the amount going to landfill</a:t>
            </a:r>
            <a:endParaRPr>
              <a:solidFill>
                <a:srgbClr val="222222"/>
              </a:solidFill>
            </a:endParaRPr>
          </a:p>
          <a:p>
            <a:pPr marL="457200" lvl="0" indent="-342900" algn="l" rtl="0">
              <a:spcBef>
                <a:spcPts val="0"/>
              </a:spcBef>
              <a:spcAft>
                <a:spcPts val="0"/>
              </a:spcAft>
              <a:buClr>
                <a:srgbClr val="222222"/>
              </a:buClr>
              <a:buSzPts val="1800"/>
              <a:buChar char="●"/>
            </a:pPr>
            <a:r>
              <a:rPr lang="en" b="1">
                <a:solidFill>
                  <a:srgbClr val="222222"/>
                </a:solidFill>
              </a:rPr>
              <a:t>Transfer Station improvements </a:t>
            </a:r>
            <a:r>
              <a:rPr lang="en">
                <a:solidFill>
                  <a:srgbClr val="222222"/>
                </a:solidFill>
              </a:rPr>
              <a:t>- enable more effective resource recovery </a:t>
            </a:r>
            <a:endParaRPr>
              <a:solidFill>
                <a:srgbClr val="222222"/>
              </a:solidFill>
            </a:endParaRPr>
          </a:p>
        </p:txBody>
      </p:sp>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846</Words>
  <Application>Microsoft Office PowerPoint</Application>
  <PresentationFormat>On-screen Show (16:9)</PresentationFormat>
  <Paragraphs>119</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Alfa Slab One</vt:lpstr>
      <vt:lpstr>Arial</vt:lpstr>
      <vt:lpstr>Proxima Nova</vt:lpstr>
      <vt:lpstr>Calibri</vt:lpstr>
      <vt:lpstr>Gameday</vt:lpstr>
      <vt:lpstr>Waste Minimisation Task Force Update</vt:lpstr>
      <vt:lpstr>Runsheet of Presentation</vt:lpstr>
      <vt:lpstr>Intro members</vt:lpstr>
      <vt:lpstr>Task outline </vt:lpstr>
      <vt:lpstr>Challenges to the WMTF</vt:lpstr>
      <vt:lpstr>Local Waste Context</vt:lpstr>
      <vt:lpstr>Local Waste Context</vt:lpstr>
      <vt:lpstr>Local Waste Context</vt:lpstr>
      <vt:lpstr>WMTF Work Programme</vt:lpstr>
      <vt:lpstr>Progress on Projects</vt:lpstr>
      <vt:lpstr>Youth perspective</vt:lpstr>
      <vt:lpstr>Youth perspective</vt:lpstr>
      <vt:lpstr>Youth perspective</vt:lpstr>
      <vt:lpstr>Youth perspective</vt:lpstr>
      <vt:lpstr>Youth perspective</vt:lpstr>
      <vt:lpstr>Iwi perspective</vt:lpstr>
      <vt:lpstr>Summary</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Waste Minimisation Task Force Update</dc:title>
  <dc:creator>Joy Murray</dc:creator>
  <cp:lastModifiedBy>Joy Murray</cp:lastModifiedBy>
  <cp:revision>1</cp:revision>
  <dcterms:modified xsi:type="dcterms:W3CDTF">2019-08-08T03:33:42Z</dcterms:modified>
</cp:coreProperties>
</file>