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8" r:id="rId5"/>
    <p:sldId id="260" r:id="rId6"/>
    <p:sldId id="288" r:id="rId7"/>
    <p:sldId id="282" r:id="rId8"/>
    <p:sldId id="295" r:id="rId9"/>
    <p:sldId id="285" r:id="rId10"/>
    <p:sldId id="280" r:id="rId11"/>
    <p:sldId id="287" r:id="rId12"/>
    <p:sldId id="291" r:id="rId13"/>
    <p:sldId id="296" r:id="rId14"/>
    <p:sldId id="297" r:id="rId15"/>
    <p:sldId id="298" r:id="rId16"/>
    <p:sldId id="299" r:id="rId17"/>
    <p:sldId id="263" r:id="rId18"/>
    <p:sldId id="284" r:id="rId19"/>
    <p:sldId id="289" r:id="rId20"/>
    <p:sldId id="290" r:id="rId21"/>
  </p:sldIdLst>
  <p:sldSz cx="12192000" cy="6858000"/>
  <p:notesSz cx="7104063" cy="10234613"/>
  <p:defaultTextStyle>
    <a:defPPr>
      <a:defRPr lang="en-US"/>
    </a:defPPr>
    <a:lvl1pPr marL="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4DF9DC-D7E7-ADF7-F062-3EB35EEAFC90}" name="Gina Anderson-Lister" initials="GA" userId="S::Gina.Anderson-Lister@kapiticoast.govt.nz::9d41d194-2032-4b54-a23c-d9e1a798ba3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A4B332"/>
    <a:srgbClr val="FFFFFF"/>
    <a:srgbClr val="F18F1E"/>
    <a:srgbClr val="E1DD00"/>
    <a:srgbClr val="009FE3"/>
    <a:srgbClr val="C6D07F"/>
    <a:srgbClr val="003B60"/>
    <a:srgbClr val="9ECFE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7C2B58-7960-43B5-822F-E62C8B022AF8}" v="17" dt="2025-05-15T02:53:24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78C94A-45EB-4938-9A05-8FF1C7D5594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647BA35-983C-4FEB-9038-467A44440F8A}">
      <dgm:prSet phldrT="[Text]"/>
      <dgm:spPr/>
      <dgm:t>
        <a:bodyPr/>
        <a:lstStyle/>
        <a:p>
          <a:r>
            <a:rPr lang="en-US" dirty="0"/>
            <a:t>We place high value on our natural environment and show strong support for local conservation initiatives.</a:t>
          </a:r>
          <a:endParaRPr lang="en-NZ" dirty="0"/>
        </a:p>
      </dgm:t>
    </dgm:pt>
    <dgm:pt modelId="{D756FD0C-4DC4-4B36-9190-10AAD2CAF515}" type="parTrans" cxnId="{7612E453-627E-4827-A4EF-0DB4514E2734}">
      <dgm:prSet/>
      <dgm:spPr/>
      <dgm:t>
        <a:bodyPr/>
        <a:lstStyle/>
        <a:p>
          <a:endParaRPr lang="en-NZ"/>
        </a:p>
      </dgm:t>
    </dgm:pt>
    <dgm:pt modelId="{87E4498E-AD3E-4F18-B8D5-92DF3063174A}" type="sibTrans" cxnId="{7612E453-627E-4827-A4EF-0DB4514E2734}">
      <dgm:prSet/>
      <dgm:spPr/>
      <dgm:t>
        <a:bodyPr/>
        <a:lstStyle/>
        <a:p>
          <a:endParaRPr lang="en-NZ"/>
        </a:p>
      </dgm:t>
    </dgm:pt>
    <dgm:pt modelId="{58C0BE7D-DC4F-4538-8E29-D7200FAA47D8}">
      <dgm:prSet phldrT="[Text]"/>
      <dgm:spPr/>
      <dgm:t>
        <a:bodyPr/>
        <a:lstStyle/>
        <a:p>
          <a:r>
            <a:rPr lang="en-US" dirty="0"/>
            <a:t>Increasing native planting</a:t>
          </a:r>
        </a:p>
        <a:p>
          <a:r>
            <a:rPr lang="en-US" dirty="0"/>
            <a:t> Strengthen pest control programs</a:t>
          </a:r>
        </a:p>
        <a:p>
          <a:r>
            <a:rPr lang="en-US" dirty="0"/>
            <a:t>Reduce damaging environmental practices.</a:t>
          </a:r>
          <a:endParaRPr lang="en-NZ" dirty="0"/>
        </a:p>
      </dgm:t>
    </dgm:pt>
    <dgm:pt modelId="{80FF324D-39F6-43ED-978F-88F4E4971647}" type="parTrans" cxnId="{AA903753-D934-4E45-9162-E89F4B41CEAF}">
      <dgm:prSet/>
      <dgm:spPr/>
      <dgm:t>
        <a:bodyPr/>
        <a:lstStyle/>
        <a:p>
          <a:endParaRPr lang="en-NZ"/>
        </a:p>
      </dgm:t>
    </dgm:pt>
    <dgm:pt modelId="{B1ED87C4-E837-4D27-BD89-D26101B6B99B}" type="sibTrans" cxnId="{AA903753-D934-4E45-9162-E89F4B41CEAF}">
      <dgm:prSet/>
      <dgm:spPr/>
      <dgm:t>
        <a:bodyPr/>
        <a:lstStyle/>
        <a:p>
          <a:endParaRPr lang="en-NZ"/>
        </a:p>
      </dgm:t>
    </dgm:pt>
    <dgm:pt modelId="{EF328D22-5D40-4A70-B49A-060499986DF3}">
      <dgm:prSet phldrT="[Text]"/>
      <dgm:spPr/>
      <dgm:t>
        <a:bodyPr/>
        <a:lstStyle/>
        <a:p>
          <a:r>
            <a:rPr lang="en-US" dirty="0"/>
            <a:t>We want enhanced natural spaces with diverse ecosystems and protected habitats.</a:t>
          </a:r>
          <a:endParaRPr lang="en-NZ" dirty="0"/>
        </a:p>
      </dgm:t>
    </dgm:pt>
    <dgm:pt modelId="{7678169D-CDC6-474D-B274-AE6754DA3905}" type="parTrans" cxnId="{CC0A7239-6C29-40B8-99DA-CEF232BD33F9}">
      <dgm:prSet/>
      <dgm:spPr/>
      <dgm:t>
        <a:bodyPr/>
        <a:lstStyle/>
        <a:p>
          <a:endParaRPr lang="en-NZ"/>
        </a:p>
      </dgm:t>
    </dgm:pt>
    <dgm:pt modelId="{B7EBB25F-CB3E-4F02-965E-A60E9F9A192A}" type="sibTrans" cxnId="{CC0A7239-6C29-40B8-99DA-CEF232BD33F9}">
      <dgm:prSet/>
      <dgm:spPr/>
      <dgm:t>
        <a:bodyPr/>
        <a:lstStyle/>
        <a:p>
          <a:endParaRPr lang="en-NZ"/>
        </a:p>
      </dgm:t>
    </dgm:pt>
    <dgm:pt modelId="{1DD1E8A9-7E3F-4852-B10D-F173AEFDE761}" type="pres">
      <dgm:prSet presAssocID="{8778C94A-45EB-4938-9A05-8FF1C7D5594D}" presName="Name0" presStyleCnt="0">
        <dgm:presLayoutVars>
          <dgm:dir/>
          <dgm:resizeHandles val="exact"/>
        </dgm:presLayoutVars>
      </dgm:prSet>
      <dgm:spPr/>
    </dgm:pt>
    <dgm:pt modelId="{8B4D0689-4E84-449A-B591-20EB17EAD562}" type="pres">
      <dgm:prSet presAssocID="{4647BA35-983C-4FEB-9038-467A44440F8A}" presName="node" presStyleLbl="node1" presStyleIdx="0" presStyleCnt="3">
        <dgm:presLayoutVars>
          <dgm:bulletEnabled val="1"/>
        </dgm:presLayoutVars>
      </dgm:prSet>
      <dgm:spPr/>
    </dgm:pt>
    <dgm:pt modelId="{0D4117F6-26A3-4007-AA8C-8F381E48250F}" type="pres">
      <dgm:prSet presAssocID="{87E4498E-AD3E-4F18-B8D5-92DF3063174A}" presName="sibTrans" presStyleLbl="sibTrans2D1" presStyleIdx="0" presStyleCnt="2"/>
      <dgm:spPr/>
    </dgm:pt>
    <dgm:pt modelId="{7F3930C4-1E5E-49CB-8198-3AC7317BA2B0}" type="pres">
      <dgm:prSet presAssocID="{87E4498E-AD3E-4F18-B8D5-92DF3063174A}" presName="connectorText" presStyleLbl="sibTrans2D1" presStyleIdx="0" presStyleCnt="2"/>
      <dgm:spPr/>
    </dgm:pt>
    <dgm:pt modelId="{95DF2216-B404-4337-9FD9-E5E701BE978F}" type="pres">
      <dgm:prSet presAssocID="{58C0BE7D-DC4F-4538-8E29-D7200FAA47D8}" presName="node" presStyleLbl="node1" presStyleIdx="1" presStyleCnt="3">
        <dgm:presLayoutVars>
          <dgm:bulletEnabled val="1"/>
        </dgm:presLayoutVars>
      </dgm:prSet>
      <dgm:spPr/>
    </dgm:pt>
    <dgm:pt modelId="{7075E694-6567-46F9-B95E-67880628590D}" type="pres">
      <dgm:prSet presAssocID="{B1ED87C4-E837-4D27-BD89-D26101B6B99B}" presName="sibTrans" presStyleLbl="sibTrans2D1" presStyleIdx="1" presStyleCnt="2"/>
      <dgm:spPr/>
    </dgm:pt>
    <dgm:pt modelId="{9F3DFFF7-08F1-4091-9D8C-C2E283CF0F1C}" type="pres">
      <dgm:prSet presAssocID="{B1ED87C4-E837-4D27-BD89-D26101B6B99B}" presName="connectorText" presStyleLbl="sibTrans2D1" presStyleIdx="1" presStyleCnt="2"/>
      <dgm:spPr/>
    </dgm:pt>
    <dgm:pt modelId="{562B603F-7032-4F0E-97E6-B4161F48AB95}" type="pres">
      <dgm:prSet presAssocID="{EF328D22-5D40-4A70-B49A-060499986DF3}" presName="node" presStyleLbl="node1" presStyleIdx="2" presStyleCnt="3">
        <dgm:presLayoutVars>
          <dgm:bulletEnabled val="1"/>
        </dgm:presLayoutVars>
      </dgm:prSet>
      <dgm:spPr/>
    </dgm:pt>
  </dgm:ptLst>
  <dgm:cxnLst>
    <dgm:cxn modelId="{6D21E80A-E87F-4C5A-AF40-03FF028A83F4}" type="presOf" srcId="{8778C94A-45EB-4938-9A05-8FF1C7D5594D}" destId="{1DD1E8A9-7E3F-4852-B10D-F173AEFDE761}" srcOrd="0" destOrd="0" presId="urn:microsoft.com/office/officeart/2005/8/layout/process1"/>
    <dgm:cxn modelId="{CC0A7239-6C29-40B8-99DA-CEF232BD33F9}" srcId="{8778C94A-45EB-4938-9A05-8FF1C7D5594D}" destId="{EF328D22-5D40-4A70-B49A-060499986DF3}" srcOrd="2" destOrd="0" parTransId="{7678169D-CDC6-474D-B274-AE6754DA3905}" sibTransId="{B7EBB25F-CB3E-4F02-965E-A60E9F9A192A}"/>
    <dgm:cxn modelId="{7995A25C-4F7A-4BC3-9798-A923956CC69E}" type="presOf" srcId="{58C0BE7D-DC4F-4538-8E29-D7200FAA47D8}" destId="{95DF2216-B404-4337-9FD9-E5E701BE978F}" srcOrd="0" destOrd="0" presId="urn:microsoft.com/office/officeart/2005/8/layout/process1"/>
    <dgm:cxn modelId="{012E0A41-C619-4B90-A437-539AD894B111}" type="presOf" srcId="{87E4498E-AD3E-4F18-B8D5-92DF3063174A}" destId="{0D4117F6-26A3-4007-AA8C-8F381E48250F}" srcOrd="0" destOrd="0" presId="urn:microsoft.com/office/officeart/2005/8/layout/process1"/>
    <dgm:cxn modelId="{EC722D48-664F-4738-B18B-0ED1409EC376}" type="presOf" srcId="{EF328D22-5D40-4A70-B49A-060499986DF3}" destId="{562B603F-7032-4F0E-97E6-B4161F48AB95}" srcOrd="0" destOrd="0" presId="urn:microsoft.com/office/officeart/2005/8/layout/process1"/>
    <dgm:cxn modelId="{AA903753-D934-4E45-9162-E89F4B41CEAF}" srcId="{8778C94A-45EB-4938-9A05-8FF1C7D5594D}" destId="{58C0BE7D-DC4F-4538-8E29-D7200FAA47D8}" srcOrd="1" destOrd="0" parTransId="{80FF324D-39F6-43ED-978F-88F4E4971647}" sibTransId="{B1ED87C4-E837-4D27-BD89-D26101B6B99B}"/>
    <dgm:cxn modelId="{7612E453-627E-4827-A4EF-0DB4514E2734}" srcId="{8778C94A-45EB-4938-9A05-8FF1C7D5594D}" destId="{4647BA35-983C-4FEB-9038-467A44440F8A}" srcOrd="0" destOrd="0" parTransId="{D756FD0C-4DC4-4B36-9190-10AAD2CAF515}" sibTransId="{87E4498E-AD3E-4F18-B8D5-92DF3063174A}"/>
    <dgm:cxn modelId="{8DDE85B4-3D88-423C-A932-1B90EF418D23}" type="presOf" srcId="{4647BA35-983C-4FEB-9038-467A44440F8A}" destId="{8B4D0689-4E84-449A-B591-20EB17EAD562}" srcOrd="0" destOrd="0" presId="urn:microsoft.com/office/officeart/2005/8/layout/process1"/>
    <dgm:cxn modelId="{2BC932DC-24EE-4E1E-88AA-1A9612B059F7}" type="presOf" srcId="{B1ED87C4-E837-4D27-BD89-D26101B6B99B}" destId="{9F3DFFF7-08F1-4091-9D8C-C2E283CF0F1C}" srcOrd="1" destOrd="0" presId="urn:microsoft.com/office/officeart/2005/8/layout/process1"/>
    <dgm:cxn modelId="{31197FF4-A78D-490B-A7A3-9263102B315C}" type="presOf" srcId="{87E4498E-AD3E-4F18-B8D5-92DF3063174A}" destId="{7F3930C4-1E5E-49CB-8198-3AC7317BA2B0}" srcOrd="1" destOrd="0" presId="urn:microsoft.com/office/officeart/2005/8/layout/process1"/>
    <dgm:cxn modelId="{C285BDFE-1D75-434D-ACD2-387068FCF33C}" type="presOf" srcId="{B1ED87C4-E837-4D27-BD89-D26101B6B99B}" destId="{7075E694-6567-46F9-B95E-67880628590D}" srcOrd="0" destOrd="0" presId="urn:microsoft.com/office/officeart/2005/8/layout/process1"/>
    <dgm:cxn modelId="{EB68D305-DAA4-4E81-A704-700B02908073}" type="presParOf" srcId="{1DD1E8A9-7E3F-4852-B10D-F173AEFDE761}" destId="{8B4D0689-4E84-449A-B591-20EB17EAD562}" srcOrd="0" destOrd="0" presId="urn:microsoft.com/office/officeart/2005/8/layout/process1"/>
    <dgm:cxn modelId="{4009D26A-1DBA-4439-881F-11E7CB0CD1CB}" type="presParOf" srcId="{1DD1E8A9-7E3F-4852-B10D-F173AEFDE761}" destId="{0D4117F6-26A3-4007-AA8C-8F381E48250F}" srcOrd="1" destOrd="0" presId="urn:microsoft.com/office/officeart/2005/8/layout/process1"/>
    <dgm:cxn modelId="{AEA472C5-0862-4924-923D-C864AC8CCCA7}" type="presParOf" srcId="{0D4117F6-26A3-4007-AA8C-8F381E48250F}" destId="{7F3930C4-1E5E-49CB-8198-3AC7317BA2B0}" srcOrd="0" destOrd="0" presId="urn:microsoft.com/office/officeart/2005/8/layout/process1"/>
    <dgm:cxn modelId="{8A7F865D-9337-44BC-9B34-680C5AA4A3FA}" type="presParOf" srcId="{1DD1E8A9-7E3F-4852-B10D-F173AEFDE761}" destId="{95DF2216-B404-4337-9FD9-E5E701BE978F}" srcOrd="2" destOrd="0" presId="urn:microsoft.com/office/officeart/2005/8/layout/process1"/>
    <dgm:cxn modelId="{A5D86E5B-26B6-4337-B619-93CDB61FDEEF}" type="presParOf" srcId="{1DD1E8A9-7E3F-4852-B10D-F173AEFDE761}" destId="{7075E694-6567-46F9-B95E-67880628590D}" srcOrd="3" destOrd="0" presId="urn:microsoft.com/office/officeart/2005/8/layout/process1"/>
    <dgm:cxn modelId="{95BC61AD-4954-4A47-BFDD-6B546EED1852}" type="presParOf" srcId="{7075E694-6567-46F9-B95E-67880628590D}" destId="{9F3DFFF7-08F1-4091-9D8C-C2E283CF0F1C}" srcOrd="0" destOrd="0" presId="urn:microsoft.com/office/officeart/2005/8/layout/process1"/>
    <dgm:cxn modelId="{8465591D-859E-451D-8487-930E2C4FAE4C}" type="presParOf" srcId="{1DD1E8A9-7E3F-4852-B10D-F173AEFDE761}" destId="{562B603F-7032-4F0E-97E6-B4161F48AB9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78C94A-45EB-4938-9A05-8FF1C7D5594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647BA35-983C-4FEB-9038-467A44440F8A}">
      <dgm:prSet phldrT="[Text]"/>
      <dgm:spPr/>
      <dgm:t>
        <a:bodyPr/>
        <a:lstStyle/>
        <a:p>
          <a:r>
            <a:rPr lang="en-US" dirty="0"/>
            <a:t>We are satisfied with local air quality, though we have some concerns about the impacts of development.</a:t>
          </a:r>
          <a:endParaRPr lang="en-NZ" dirty="0"/>
        </a:p>
      </dgm:t>
    </dgm:pt>
    <dgm:pt modelId="{D756FD0C-4DC4-4B36-9190-10AAD2CAF515}" type="parTrans" cxnId="{7612E453-627E-4827-A4EF-0DB4514E2734}">
      <dgm:prSet/>
      <dgm:spPr/>
      <dgm:t>
        <a:bodyPr/>
        <a:lstStyle/>
        <a:p>
          <a:endParaRPr lang="en-NZ"/>
        </a:p>
      </dgm:t>
    </dgm:pt>
    <dgm:pt modelId="{87E4498E-AD3E-4F18-B8D5-92DF3063174A}" type="sibTrans" cxnId="{7612E453-627E-4827-A4EF-0DB4514E2734}">
      <dgm:prSet/>
      <dgm:spPr/>
      <dgm:t>
        <a:bodyPr/>
        <a:lstStyle/>
        <a:p>
          <a:endParaRPr lang="en-NZ"/>
        </a:p>
      </dgm:t>
    </dgm:pt>
    <dgm:pt modelId="{58C0BE7D-DC4F-4538-8E29-D7200FAA47D8}">
      <dgm:prSet phldrT="[Text]"/>
      <dgm:spPr/>
      <dgm:t>
        <a:bodyPr/>
        <a:lstStyle/>
        <a:p>
          <a:r>
            <a:rPr lang="en-US" dirty="0"/>
            <a:t>Continuing practices that support and protect good air quality. </a:t>
          </a:r>
        </a:p>
        <a:p>
          <a:r>
            <a:rPr lang="en-US" dirty="0"/>
            <a:t>Expanding green spaces.</a:t>
          </a:r>
          <a:endParaRPr lang="en-NZ" dirty="0"/>
        </a:p>
      </dgm:t>
    </dgm:pt>
    <dgm:pt modelId="{80FF324D-39F6-43ED-978F-88F4E4971647}" type="parTrans" cxnId="{AA903753-D934-4E45-9162-E89F4B41CEAF}">
      <dgm:prSet/>
      <dgm:spPr/>
      <dgm:t>
        <a:bodyPr/>
        <a:lstStyle/>
        <a:p>
          <a:endParaRPr lang="en-NZ"/>
        </a:p>
      </dgm:t>
    </dgm:pt>
    <dgm:pt modelId="{B1ED87C4-E837-4D27-BD89-D26101B6B99B}" type="sibTrans" cxnId="{AA903753-D934-4E45-9162-E89F4B41CEAF}">
      <dgm:prSet/>
      <dgm:spPr/>
      <dgm:t>
        <a:bodyPr/>
        <a:lstStyle/>
        <a:p>
          <a:endParaRPr lang="en-NZ"/>
        </a:p>
      </dgm:t>
    </dgm:pt>
    <dgm:pt modelId="{EF328D22-5D40-4A70-B49A-060499986DF3}">
      <dgm:prSet phldrT="[Text]"/>
      <dgm:spPr/>
      <dgm:t>
        <a:bodyPr/>
        <a:lstStyle/>
        <a:p>
          <a:r>
            <a:rPr lang="en-US" dirty="0"/>
            <a:t>We want pristine air quality with minimal pollution. We want sustainable development practices that support this. </a:t>
          </a:r>
          <a:endParaRPr lang="en-NZ" dirty="0"/>
        </a:p>
      </dgm:t>
    </dgm:pt>
    <dgm:pt modelId="{7678169D-CDC6-474D-B274-AE6754DA3905}" type="parTrans" cxnId="{CC0A7239-6C29-40B8-99DA-CEF232BD33F9}">
      <dgm:prSet/>
      <dgm:spPr/>
      <dgm:t>
        <a:bodyPr/>
        <a:lstStyle/>
        <a:p>
          <a:endParaRPr lang="en-NZ"/>
        </a:p>
      </dgm:t>
    </dgm:pt>
    <dgm:pt modelId="{B7EBB25F-CB3E-4F02-965E-A60E9F9A192A}" type="sibTrans" cxnId="{CC0A7239-6C29-40B8-99DA-CEF232BD33F9}">
      <dgm:prSet/>
      <dgm:spPr/>
      <dgm:t>
        <a:bodyPr/>
        <a:lstStyle/>
        <a:p>
          <a:endParaRPr lang="en-NZ"/>
        </a:p>
      </dgm:t>
    </dgm:pt>
    <dgm:pt modelId="{1DD1E8A9-7E3F-4852-B10D-F173AEFDE761}" type="pres">
      <dgm:prSet presAssocID="{8778C94A-45EB-4938-9A05-8FF1C7D5594D}" presName="Name0" presStyleCnt="0">
        <dgm:presLayoutVars>
          <dgm:dir/>
          <dgm:resizeHandles val="exact"/>
        </dgm:presLayoutVars>
      </dgm:prSet>
      <dgm:spPr/>
    </dgm:pt>
    <dgm:pt modelId="{8B4D0689-4E84-449A-B591-20EB17EAD562}" type="pres">
      <dgm:prSet presAssocID="{4647BA35-983C-4FEB-9038-467A44440F8A}" presName="node" presStyleLbl="node1" presStyleIdx="0" presStyleCnt="3">
        <dgm:presLayoutVars>
          <dgm:bulletEnabled val="1"/>
        </dgm:presLayoutVars>
      </dgm:prSet>
      <dgm:spPr/>
    </dgm:pt>
    <dgm:pt modelId="{0D4117F6-26A3-4007-AA8C-8F381E48250F}" type="pres">
      <dgm:prSet presAssocID="{87E4498E-AD3E-4F18-B8D5-92DF3063174A}" presName="sibTrans" presStyleLbl="sibTrans2D1" presStyleIdx="0" presStyleCnt="2"/>
      <dgm:spPr/>
    </dgm:pt>
    <dgm:pt modelId="{7F3930C4-1E5E-49CB-8198-3AC7317BA2B0}" type="pres">
      <dgm:prSet presAssocID="{87E4498E-AD3E-4F18-B8D5-92DF3063174A}" presName="connectorText" presStyleLbl="sibTrans2D1" presStyleIdx="0" presStyleCnt="2"/>
      <dgm:spPr/>
    </dgm:pt>
    <dgm:pt modelId="{95DF2216-B404-4337-9FD9-E5E701BE978F}" type="pres">
      <dgm:prSet presAssocID="{58C0BE7D-DC4F-4538-8E29-D7200FAA47D8}" presName="node" presStyleLbl="node1" presStyleIdx="1" presStyleCnt="3">
        <dgm:presLayoutVars>
          <dgm:bulletEnabled val="1"/>
        </dgm:presLayoutVars>
      </dgm:prSet>
      <dgm:spPr/>
    </dgm:pt>
    <dgm:pt modelId="{7075E694-6567-46F9-B95E-67880628590D}" type="pres">
      <dgm:prSet presAssocID="{B1ED87C4-E837-4D27-BD89-D26101B6B99B}" presName="sibTrans" presStyleLbl="sibTrans2D1" presStyleIdx="1" presStyleCnt="2"/>
      <dgm:spPr/>
    </dgm:pt>
    <dgm:pt modelId="{9F3DFFF7-08F1-4091-9D8C-C2E283CF0F1C}" type="pres">
      <dgm:prSet presAssocID="{B1ED87C4-E837-4D27-BD89-D26101B6B99B}" presName="connectorText" presStyleLbl="sibTrans2D1" presStyleIdx="1" presStyleCnt="2"/>
      <dgm:spPr/>
    </dgm:pt>
    <dgm:pt modelId="{562B603F-7032-4F0E-97E6-B4161F48AB95}" type="pres">
      <dgm:prSet presAssocID="{EF328D22-5D40-4A70-B49A-060499986DF3}" presName="node" presStyleLbl="node1" presStyleIdx="2" presStyleCnt="3">
        <dgm:presLayoutVars>
          <dgm:bulletEnabled val="1"/>
        </dgm:presLayoutVars>
      </dgm:prSet>
      <dgm:spPr/>
    </dgm:pt>
  </dgm:ptLst>
  <dgm:cxnLst>
    <dgm:cxn modelId="{6D21E80A-E87F-4C5A-AF40-03FF028A83F4}" type="presOf" srcId="{8778C94A-45EB-4938-9A05-8FF1C7D5594D}" destId="{1DD1E8A9-7E3F-4852-B10D-F173AEFDE761}" srcOrd="0" destOrd="0" presId="urn:microsoft.com/office/officeart/2005/8/layout/process1"/>
    <dgm:cxn modelId="{CC0A7239-6C29-40B8-99DA-CEF232BD33F9}" srcId="{8778C94A-45EB-4938-9A05-8FF1C7D5594D}" destId="{EF328D22-5D40-4A70-B49A-060499986DF3}" srcOrd="2" destOrd="0" parTransId="{7678169D-CDC6-474D-B274-AE6754DA3905}" sibTransId="{B7EBB25F-CB3E-4F02-965E-A60E9F9A192A}"/>
    <dgm:cxn modelId="{7995A25C-4F7A-4BC3-9798-A923956CC69E}" type="presOf" srcId="{58C0BE7D-DC4F-4538-8E29-D7200FAA47D8}" destId="{95DF2216-B404-4337-9FD9-E5E701BE978F}" srcOrd="0" destOrd="0" presId="urn:microsoft.com/office/officeart/2005/8/layout/process1"/>
    <dgm:cxn modelId="{012E0A41-C619-4B90-A437-539AD894B111}" type="presOf" srcId="{87E4498E-AD3E-4F18-B8D5-92DF3063174A}" destId="{0D4117F6-26A3-4007-AA8C-8F381E48250F}" srcOrd="0" destOrd="0" presId="urn:microsoft.com/office/officeart/2005/8/layout/process1"/>
    <dgm:cxn modelId="{EC722D48-664F-4738-B18B-0ED1409EC376}" type="presOf" srcId="{EF328D22-5D40-4A70-B49A-060499986DF3}" destId="{562B603F-7032-4F0E-97E6-B4161F48AB95}" srcOrd="0" destOrd="0" presId="urn:microsoft.com/office/officeart/2005/8/layout/process1"/>
    <dgm:cxn modelId="{AA903753-D934-4E45-9162-E89F4B41CEAF}" srcId="{8778C94A-45EB-4938-9A05-8FF1C7D5594D}" destId="{58C0BE7D-DC4F-4538-8E29-D7200FAA47D8}" srcOrd="1" destOrd="0" parTransId="{80FF324D-39F6-43ED-978F-88F4E4971647}" sibTransId="{B1ED87C4-E837-4D27-BD89-D26101B6B99B}"/>
    <dgm:cxn modelId="{7612E453-627E-4827-A4EF-0DB4514E2734}" srcId="{8778C94A-45EB-4938-9A05-8FF1C7D5594D}" destId="{4647BA35-983C-4FEB-9038-467A44440F8A}" srcOrd="0" destOrd="0" parTransId="{D756FD0C-4DC4-4B36-9190-10AAD2CAF515}" sibTransId="{87E4498E-AD3E-4F18-B8D5-92DF3063174A}"/>
    <dgm:cxn modelId="{8DDE85B4-3D88-423C-A932-1B90EF418D23}" type="presOf" srcId="{4647BA35-983C-4FEB-9038-467A44440F8A}" destId="{8B4D0689-4E84-449A-B591-20EB17EAD562}" srcOrd="0" destOrd="0" presId="urn:microsoft.com/office/officeart/2005/8/layout/process1"/>
    <dgm:cxn modelId="{2BC932DC-24EE-4E1E-88AA-1A9612B059F7}" type="presOf" srcId="{B1ED87C4-E837-4D27-BD89-D26101B6B99B}" destId="{9F3DFFF7-08F1-4091-9D8C-C2E283CF0F1C}" srcOrd="1" destOrd="0" presId="urn:microsoft.com/office/officeart/2005/8/layout/process1"/>
    <dgm:cxn modelId="{31197FF4-A78D-490B-A7A3-9263102B315C}" type="presOf" srcId="{87E4498E-AD3E-4F18-B8D5-92DF3063174A}" destId="{7F3930C4-1E5E-49CB-8198-3AC7317BA2B0}" srcOrd="1" destOrd="0" presId="urn:microsoft.com/office/officeart/2005/8/layout/process1"/>
    <dgm:cxn modelId="{C285BDFE-1D75-434D-ACD2-387068FCF33C}" type="presOf" srcId="{B1ED87C4-E837-4D27-BD89-D26101B6B99B}" destId="{7075E694-6567-46F9-B95E-67880628590D}" srcOrd="0" destOrd="0" presId="urn:microsoft.com/office/officeart/2005/8/layout/process1"/>
    <dgm:cxn modelId="{EB68D305-DAA4-4E81-A704-700B02908073}" type="presParOf" srcId="{1DD1E8A9-7E3F-4852-B10D-F173AEFDE761}" destId="{8B4D0689-4E84-449A-B591-20EB17EAD562}" srcOrd="0" destOrd="0" presId="urn:microsoft.com/office/officeart/2005/8/layout/process1"/>
    <dgm:cxn modelId="{4009D26A-1DBA-4439-881F-11E7CB0CD1CB}" type="presParOf" srcId="{1DD1E8A9-7E3F-4852-B10D-F173AEFDE761}" destId="{0D4117F6-26A3-4007-AA8C-8F381E48250F}" srcOrd="1" destOrd="0" presId="urn:microsoft.com/office/officeart/2005/8/layout/process1"/>
    <dgm:cxn modelId="{AEA472C5-0862-4924-923D-C864AC8CCCA7}" type="presParOf" srcId="{0D4117F6-26A3-4007-AA8C-8F381E48250F}" destId="{7F3930C4-1E5E-49CB-8198-3AC7317BA2B0}" srcOrd="0" destOrd="0" presId="urn:microsoft.com/office/officeart/2005/8/layout/process1"/>
    <dgm:cxn modelId="{8A7F865D-9337-44BC-9B34-680C5AA4A3FA}" type="presParOf" srcId="{1DD1E8A9-7E3F-4852-B10D-F173AEFDE761}" destId="{95DF2216-B404-4337-9FD9-E5E701BE978F}" srcOrd="2" destOrd="0" presId="urn:microsoft.com/office/officeart/2005/8/layout/process1"/>
    <dgm:cxn modelId="{A5D86E5B-26B6-4337-B619-93CDB61FDEEF}" type="presParOf" srcId="{1DD1E8A9-7E3F-4852-B10D-F173AEFDE761}" destId="{7075E694-6567-46F9-B95E-67880628590D}" srcOrd="3" destOrd="0" presId="urn:microsoft.com/office/officeart/2005/8/layout/process1"/>
    <dgm:cxn modelId="{95BC61AD-4954-4A47-BFDD-6B546EED1852}" type="presParOf" srcId="{7075E694-6567-46F9-B95E-67880628590D}" destId="{9F3DFFF7-08F1-4091-9D8C-C2E283CF0F1C}" srcOrd="0" destOrd="0" presId="urn:microsoft.com/office/officeart/2005/8/layout/process1"/>
    <dgm:cxn modelId="{8465591D-859E-451D-8487-930E2C4FAE4C}" type="presParOf" srcId="{1DD1E8A9-7E3F-4852-B10D-F173AEFDE761}" destId="{562B603F-7032-4F0E-97E6-B4161F48AB9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78C94A-45EB-4938-9A05-8FF1C7D5594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647BA35-983C-4FEB-9038-467A44440F8A}">
      <dgm:prSet phldrT="[Text]"/>
      <dgm:spPr/>
      <dgm:t>
        <a:bodyPr/>
        <a:lstStyle/>
        <a:p>
          <a:r>
            <a:rPr lang="en-US" dirty="0"/>
            <a:t>We are concerned about balancing development with the need for housing growth in a way that limits environmental impacts.</a:t>
          </a:r>
          <a:endParaRPr lang="en-NZ" dirty="0"/>
        </a:p>
      </dgm:t>
    </dgm:pt>
    <dgm:pt modelId="{D756FD0C-4DC4-4B36-9190-10AAD2CAF515}" type="parTrans" cxnId="{7612E453-627E-4827-A4EF-0DB4514E2734}">
      <dgm:prSet/>
      <dgm:spPr/>
      <dgm:t>
        <a:bodyPr/>
        <a:lstStyle/>
        <a:p>
          <a:endParaRPr lang="en-NZ"/>
        </a:p>
      </dgm:t>
    </dgm:pt>
    <dgm:pt modelId="{87E4498E-AD3E-4F18-B8D5-92DF3063174A}" type="sibTrans" cxnId="{7612E453-627E-4827-A4EF-0DB4514E2734}">
      <dgm:prSet/>
      <dgm:spPr/>
      <dgm:t>
        <a:bodyPr/>
        <a:lstStyle/>
        <a:p>
          <a:endParaRPr lang="en-NZ"/>
        </a:p>
      </dgm:t>
    </dgm:pt>
    <dgm:pt modelId="{58C0BE7D-DC4F-4538-8E29-D7200FAA47D8}">
      <dgm:prSet phldrT="[Text]"/>
      <dgm:spPr/>
      <dgm:t>
        <a:bodyPr/>
        <a:lstStyle/>
        <a:p>
          <a:r>
            <a:rPr lang="en-US" dirty="0"/>
            <a:t>Implementing strategic growth plans</a:t>
          </a:r>
        </a:p>
        <a:p>
          <a:r>
            <a:rPr lang="en-US" dirty="0"/>
            <a:t>Enhancing green spaces</a:t>
          </a:r>
        </a:p>
        <a:p>
          <a:r>
            <a:rPr lang="en-US" dirty="0"/>
            <a:t>Protecting agricultural and conservation land.</a:t>
          </a:r>
          <a:endParaRPr lang="en-NZ" dirty="0"/>
        </a:p>
      </dgm:t>
    </dgm:pt>
    <dgm:pt modelId="{80FF324D-39F6-43ED-978F-88F4E4971647}" type="parTrans" cxnId="{AA903753-D934-4E45-9162-E89F4B41CEAF}">
      <dgm:prSet/>
      <dgm:spPr/>
      <dgm:t>
        <a:bodyPr/>
        <a:lstStyle/>
        <a:p>
          <a:endParaRPr lang="en-NZ"/>
        </a:p>
      </dgm:t>
    </dgm:pt>
    <dgm:pt modelId="{B1ED87C4-E837-4D27-BD89-D26101B6B99B}" type="sibTrans" cxnId="{AA903753-D934-4E45-9162-E89F4B41CEAF}">
      <dgm:prSet/>
      <dgm:spPr/>
      <dgm:t>
        <a:bodyPr/>
        <a:lstStyle/>
        <a:p>
          <a:endParaRPr lang="en-NZ"/>
        </a:p>
      </dgm:t>
    </dgm:pt>
    <dgm:pt modelId="{EF328D22-5D40-4A70-B49A-060499986DF3}">
      <dgm:prSet phldrT="[Text]"/>
      <dgm:spPr/>
      <dgm:t>
        <a:bodyPr/>
        <a:lstStyle/>
        <a:p>
          <a:r>
            <a:rPr lang="en-US" dirty="0"/>
            <a:t>We want sustainable land use that accommodates growth whilst preserving productivity and natural character.</a:t>
          </a:r>
          <a:endParaRPr lang="en-NZ" dirty="0"/>
        </a:p>
      </dgm:t>
    </dgm:pt>
    <dgm:pt modelId="{7678169D-CDC6-474D-B274-AE6754DA3905}" type="parTrans" cxnId="{CC0A7239-6C29-40B8-99DA-CEF232BD33F9}">
      <dgm:prSet/>
      <dgm:spPr/>
      <dgm:t>
        <a:bodyPr/>
        <a:lstStyle/>
        <a:p>
          <a:endParaRPr lang="en-NZ"/>
        </a:p>
      </dgm:t>
    </dgm:pt>
    <dgm:pt modelId="{B7EBB25F-CB3E-4F02-965E-A60E9F9A192A}" type="sibTrans" cxnId="{CC0A7239-6C29-40B8-99DA-CEF232BD33F9}">
      <dgm:prSet/>
      <dgm:spPr/>
      <dgm:t>
        <a:bodyPr/>
        <a:lstStyle/>
        <a:p>
          <a:endParaRPr lang="en-NZ"/>
        </a:p>
      </dgm:t>
    </dgm:pt>
    <dgm:pt modelId="{1DD1E8A9-7E3F-4852-B10D-F173AEFDE761}" type="pres">
      <dgm:prSet presAssocID="{8778C94A-45EB-4938-9A05-8FF1C7D5594D}" presName="Name0" presStyleCnt="0">
        <dgm:presLayoutVars>
          <dgm:dir/>
          <dgm:resizeHandles val="exact"/>
        </dgm:presLayoutVars>
      </dgm:prSet>
      <dgm:spPr/>
    </dgm:pt>
    <dgm:pt modelId="{8B4D0689-4E84-449A-B591-20EB17EAD562}" type="pres">
      <dgm:prSet presAssocID="{4647BA35-983C-4FEB-9038-467A44440F8A}" presName="node" presStyleLbl="node1" presStyleIdx="0" presStyleCnt="3">
        <dgm:presLayoutVars>
          <dgm:bulletEnabled val="1"/>
        </dgm:presLayoutVars>
      </dgm:prSet>
      <dgm:spPr/>
    </dgm:pt>
    <dgm:pt modelId="{0D4117F6-26A3-4007-AA8C-8F381E48250F}" type="pres">
      <dgm:prSet presAssocID="{87E4498E-AD3E-4F18-B8D5-92DF3063174A}" presName="sibTrans" presStyleLbl="sibTrans2D1" presStyleIdx="0" presStyleCnt="2"/>
      <dgm:spPr/>
    </dgm:pt>
    <dgm:pt modelId="{7F3930C4-1E5E-49CB-8198-3AC7317BA2B0}" type="pres">
      <dgm:prSet presAssocID="{87E4498E-AD3E-4F18-B8D5-92DF3063174A}" presName="connectorText" presStyleLbl="sibTrans2D1" presStyleIdx="0" presStyleCnt="2"/>
      <dgm:spPr/>
    </dgm:pt>
    <dgm:pt modelId="{95DF2216-B404-4337-9FD9-E5E701BE978F}" type="pres">
      <dgm:prSet presAssocID="{58C0BE7D-DC4F-4538-8E29-D7200FAA47D8}" presName="node" presStyleLbl="node1" presStyleIdx="1" presStyleCnt="3" custLinFactNeighborY="0">
        <dgm:presLayoutVars>
          <dgm:bulletEnabled val="1"/>
        </dgm:presLayoutVars>
      </dgm:prSet>
      <dgm:spPr/>
    </dgm:pt>
    <dgm:pt modelId="{7075E694-6567-46F9-B95E-67880628590D}" type="pres">
      <dgm:prSet presAssocID="{B1ED87C4-E837-4D27-BD89-D26101B6B99B}" presName="sibTrans" presStyleLbl="sibTrans2D1" presStyleIdx="1" presStyleCnt="2"/>
      <dgm:spPr/>
    </dgm:pt>
    <dgm:pt modelId="{9F3DFFF7-08F1-4091-9D8C-C2E283CF0F1C}" type="pres">
      <dgm:prSet presAssocID="{B1ED87C4-E837-4D27-BD89-D26101B6B99B}" presName="connectorText" presStyleLbl="sibTrans2D1" presStyleIdx="1" presStyleCnt="2"/>
      <dgm:spPr/>
    </dgm:pt>
    <dgm:pt modelId="{562B603F-7032-4F0E-97E6-B4161F48AB95}" type="pres">
      <dgm:prSet presAssocID="{EF328D22-5D40-4A70-B49A-060499986DF3}" presName="node" presStyleLbl="node1" presStyleIdx="2" presStyleCnt="3">
        <dgm:presLayoutVars>
          <dgm:bulletEnabled val="1"/>
        </dgm:presLayoutVars>
      </dgm:prSet>
      <dgm:spPr/>
    </dgm:pt>
  </dgm:ptLst>
  <dgm:cxnLst>
    <dgm:cxn modelId="{6D21E80A-E87F-4C5A-AF40-03FF028A83F4}" type="presOf" srcId="{8778C94A-45EB-4938-9A05-8FF1C7D5594D}" destId="{1DD1E8A9-7E3F-4852-B10D-F173AEFDE761}" srcOrd="0" destOrd="0" presId="urn:microsoft.com/office/officeart/2005/8/layout/process1"/>
    <dgm:cxn modelId="{CC0A7239-6C29-40B8-99DA-CEF232BD33F9}" srcId="{8778C94A-45EB-4938-9A05-8FF1C7D5594D}" destId="{EF328D22-5D40-4A70-B49A-060499986DF3}" srcOrd="2" destOrd="0" parTransId="{7678169D-CDC6-474D-B274-AE6754DA3905}" sibTransId="{B7EBB25F-CB3E-4F02-965E-A60E9F9A192A}"/>
    <dgm:cxn modelId="{7995A25C-4F7A-4BC3-9798-A923956CC69E}" type="presOf" srcId="{58C0BE7D-DC4F-4538-8E29-D7200FAA47D8}" destId="{95DF2216-B404-4337-9FD9-E5E701BE978F}" srcOrd="0" destOrd="0" presId="urn:microsoft.com/office/officeart/2005/8/layout/process1"/>
    <dgm:cxn modelId="{012E0A41-C619-4B90-A437-539AD894B111}" type="presOf" srcId="{87E4498E-AD3E-4F18-B8D5-92DF3063174A}" destId="{0D4117F6-26A3-4007-AA8C-8F381E48250F}" srcOrd="0" destOrd="0" presId="urn:microsoft.com/office/officeart/2005/8/layout/process1"/>
    <dgm:cxn modelId="{EC722D48-664F-4738-B18B-0ED1409EC376}" type="presOf" srcId="{EF328D22-5D40-4A70-B49A-060499986DF3}" destId="{562B603F-7032-4F0E-97E6-B4161F48AB95}" srcOrd="0" destOrd="0" presId="urn:microsoft.com/office/officeart/2005/8/layout/process1"/>
    <dgm:cxn modelId="{AA903753-D934-4E45-9162-E89F4B41CEAF}" srcId="{8778C94A-45EB-4938-9A05-8FF1C7D5594D}" destId="{58C0BE7D-DC4F-4538-8E29-D7200FAA47D8}" srcOrd="1" destOrd="0" parTransId="{80FF324D-39F6-43ED-978F-88F4E4971647}" sibTransId="{B1ED87C4-E837-4D27-BD89-D26101B6B99B}"/>
    <dgm:cxn modelId="{7612E453-627E-4827-A4EF-0DB4514E2734}" srcId="{8778C94A-45EB-4938-9A05-8FF1C7D5594D}" destId="{4647BA35-983C-4FEB-9038-467A44440F8A}" srcOrd="0" destOrd="0" parTransId="{D756FD0C-4DC4-4B36-9190-10AAD2CAF515}" sibTransId="{87E4498E-AD3E-4F18-B8D5-92DF3063174A}"/>
    <dgm:cxn modelId="{8DDE85B4-3D88-423C-A932-1B90EF418D23}" type="presOf" srcId="{4647BA35-983C-4FEB-9038-467A44440F8A}" destId="{8B4D0689-4E84-449A-B591-20EB17EAD562}" srcOrd="0" destOrd="0" presId="urn:microsoft.com/office/officeart/2005/8/layout/process1"/>
    <dgm:cxn modelId="{2BC932DC-24EE-4E1E-88AA-1A9612B059F7}" type="presOf" srcId="{B1ED87C4-E837-4D27-BD89-D26101B6B99B}" destId="{9F3DFFF7-08F1-4091-9D8C-C2E283CF0F1C}" srcOrd="1" destOrd="0" presId="urn:microsoft.com/office/officeart/2005/8/layout/process1"/>
    <dgm:cxn modelId="{31197FF4-A78D-490B-A7A3-9263102B315C}" type="presOf" srcId="{87E4498E-AD3E-4F18-B8D5-92DF3063174A}" destId="{7F3930C4-1E5E-49CB-8198-3AC7317BA2B0}" srcOrd="1" destOrd="0" presId="urn:microsoft.com/office/officeart/2005/8/layout/process1"/>
    <dgm:cxn modelId="{C285BDFE-1D75-434D-ACD2-387068FCF33C}" type="presOf" srcId="{B1ED87C4-E837-4D27-BD89-D26101B6B99B}" destId="{7075E694-6567-46F9-B95E-67880628590D}" srcOrd="0" destOrd="0" presId="urn:microsoft.com/office/officeart/2005/8/layout/process1"/>
    <dgm:cxn modelId="{EB68D305-DAA4-4E81-A704-700B02908073}" type="presParOf" srcId="{1DD1E8A9-7E3F-4852-B10D-F173AEFDE761}" destId="{8B4D0689-4E84-449A-B591-20EB17EAD562}" srcOrd="0" destOrd="0" presId="urn:microsoft.com/office/officeart/2005/8/layout/process1"/>
    <dgm:cxn modelId="{4009D26A-1DBA-4439-881F-11E7CB0CD1CB}" type="presParOf" srcId="{1DD1E8A9-7E3F-4852-B10D-F173AEFDE761}" destId="{0D4117F6-26A3-4007-AA8C-8F381E48250F}" srcOrd="1" destOrd="0" presId="urn:microsoft.com/office/officeart/2005/8/layout/process1"/>
    <dgm:cxn modelId="{AEA472C5-0862-4924-923D-C864AC8CCCA7}" type="presParOf" srcId="{0D4117F6-26A3-4007-AA8C-8F381E48250F}" destId="{7F3930C4-1E5E-49CB-8198-3AC7317BA2B0}" srcOrd="0" destOrd="0" presId="urn:microsoft.com/office/officeart/2005/8/layout/process1"/>
    <dgm:cxn modelId="{8A7F865D-9337-44BC-9B34-680C5AA4A3FA}" type="presParOf" srcId="{1DD1E8A9-7E3F-4852-B10D-F173AEFDE761}" destId="{95DF2216-B404-4337-9FD9-E5E701BE978F}" srcOrd="2" destOrd="0" presId="urn:microsoft.com/office/officeart/2005/8/layout/process1"/>
    <dgm:cxn modelId="{A5D86E5B-26B6-4337-B619-93CDB61FDEEF}" type="presParOf" srcId="{1DD1E8A9-7E3F-4852-B10D-F173AEFDE761}" destId="{7075E694-6567-46F9-B95E-67880628590D}" srcOrd="3" destOrd="0" presId="urn:microsoft.com/office/officeart/2005/8/layout/process1"/>
    <dgm:cxn modelId="{95BC61AD-4954-4A47-BFDD-6B546EED1852}" type="presParOf" srcId="{7075E694-6567-46F9-B95E-67880628590D}" destId="{9F3DFFF7-08F1-4091-9D8C-C2E283CF0F1C}" srcOrd="0" destOrd="0" presId="urn:microsoft.com/office/officeart/2005/8/layout/process1"/>
    <dgm:cxn modelId="{8465591D-859E-451D-8487-930E2C4FAE4C}" type="presParOf" srcId="{1DD1E8A9-7E3F-4852-B10D-F173AEFDE761}" destId="{562B603F-7032-4F0E-97E6-B4161F48AB9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78C94A-45EB-4938-9A05-8FF1C7D5594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647BA35-983C-4FEB-9038-467A44440F8A}">
      <dgm:prSet phldrT="[Text]"/>
      <dgm:spPr/>
      <dgm:t>
        <a:bodyPr/>
        <a:lstStyle/>
        <a:p>
          <a:r>
            <a:rPr lang="en-US" dirty="0"/>
            <a:t>We have a strong appreciation for our proximity to water bodies, as well as some concerns about erosion and water quality.</a:t>
          </a:r>
          <a:endParaRPr lang="en-NZ" dirty="0"/>
        </a:p>
      </dgm:t>
    </dgm:pt>
    <dgm:pt modelId="{D756FD0C-4DC4-4B36-9190-10AAD2CAF515}" type="parTrans" cxnId="{7612E453-627E-4827-A4EF-0DB4514E2734}">
      <dgm:prSet/>
      <dgm:spPr/>
      <dgm:t>
        <a:bodyPr/>
        <a:lstStyle/>
        <a:p>
          <a:endParaRPr lang="en-NZ"/>
        </a:p>
      </dgm:t>
    </dgm:pt>
    <dgm:pt modelId="{87E4498E-AD3E-4F18-B8D5-92DF3063174A}" type="sibTrans" cxnId="{7612E453-627E-4827-A4EF-0DB4514E2734}">
      <dgm:prSet/>
      <dgm:spPr/>
      <dgm:t>
        <a:bodyPr/>
        <a:lstStyle/>
        <a:p>
          <a:endParaRPr lang="en-NZ"/>
        </a:p>
      </dgm:t>
    </dgm:pt>
    <dgm:pt modelId="{58C0BE7D-DC4F-4538-8E29-D7200FAA47D8}">
      <dgm:prSet phldrT="[Text]"/>
      <dgm:spPr/>
      <dgm:t>
        <a:bodyPr/>
        <a:lstStyle/>
        <a:p>
          <a:r>
            <a:rPr lang="en-US" dirty="0"/>
            <a:t>Improving stormwater management</a:t>
          </a:r>
        </a:p>
        <a:p>
          <a:r>
            <a:rPr lang="en-US" dirty="0"/>
            <a:t>Supporting coastal </a:t>
          </a:r>
          <a:r>
            <a:rPr lang="en-NZ" noProof="0" dirty="0"/>
            <a:t>defences</a:t>
          </a:r>
        </a:p>
        <a:p>
          <a:r>
            <a:rPr lang="en-US" dirty="0"/>
            <a:t>Enhancing water quality.</a:t>
          </a:r>
          <a:endParaRPr lang="en-NZ" dirty="0"/>
        </a:p>
      </dgm:t>
    </dgm:pt>
    <dgm:pt modelId="{80FF324D-39F6-43ED-978F-88F4E4971647}" type="parTrans" cxnId="{AA903753-D934-4E45-9162-E89F4B41CEAF}">
      <dgm:prSet/>
      <dgm:spPr/>
      <dgm:t>
        <a:bodyPr/>
        <a:lstStyle/>
        <a:p>
          <a:endParaRPr lang="en-NZ"/>
        </a:p>
      </dgm:t>
    </dgm:pt>
    <dgm:pt modelId="{B1ED87C4-E837-4D27-BD89-D26101B6B99B}" type="sibTrans" cxnId="{AA903753-D934-4E45-9162-E89F4B41CEAF}">
      <dgm:prSet/>
      <dgm:spPr/>
      <dgm:t>
        <a:bodyPr/>
        <a:lstStyle/>
        <a:p>
          <a:endParaRPr lang="en-NZ"/>
        </a:p>
      </dgm:t>
    </dgm:pt>
    <dgm:pt modelId="{EF328D22-5D40-4A70-B49A-060499986DF3}">
      <dgm:prSet phldrT="[Text]"/>
      <dgm:spPr/>
      <dgm:t>
        <a:bodyPr/>
        <a:lstStyle/>
        <a:p>
          <a:r>
            <a:rPr lang="en-US" dirty="0"/>
            <a:t>We want clean, healthy waters with effective management of water use, erosion and flooding.</a:t>
          </a:r>
          <a:endParaRPr lang="en-NZ" dirty="0"/>
        </a:p>
      </dgm:t>
    </dgm:pt>
    <dgm:pt modelId="{7678169D-CDC6-474D-B274-AE6754DA3905}" type="parTrans" cxnId="{CC0A7239-6C29-40B8-99DA-CEF232BD33F9}">
      <dgm:prSet/>
      <dgm:spPr/>
      <dgm:t>
        <a:bodyPr/>
        <a:lstStyle/>
        <a:p>
          <a:endParaRPr lang="en-NZ"/>
        </a:p>
      </dgm:t>
    </dgm:pt>
    <dgm:pt modelId="{B7EBB25F-CB3E-4F02-965E-A60E9F9A192A}" type="sibTrans" cxnId="{CC0A7239-6C29-40B8-99DA-CEF232BD33F9}">
      <dgm:prSet/>
      <dgm:spPr/>
      <dgm:t>
        <a:bodyPr/>
        <a:lstStyle/>
        <a:p>
          <a:endParaRPr lang="en-NZ"/>
        </a:p>
      </dgm:t>
    </dgm:pt>
    <dgm:pt modelId="{1DD1E8A9-7E3F-4852-B10D-F173AEFDE761}" type="pres">
      <dgm:prSet presAssocID="{8778C94A-45EB-4938-9A05-8FF1C7D5594D}" presName="Name0" presStyleCnt="0">
        <dgm:presLayoutVars>
          <dgm:dir/>
          <dgm:resizeHandles val="exact"/>
        </dgm:presLayoutVars>
      </dgm:prSet>
      <dgm:spPr/>
    </dgm:pt>
    <dgm:pt modelId="{8B4D0689-4E84-449A-B591-20EB17EAD562}" type="pres">
      <dgm:prSet presAssocID="{4647BA35-983C-4FEB-9038-467A44440F8A}" presName="node" presStyleLbl="node1" presStyleIdx="0" presStyleCnt="3">
        <dgm:presLayoutVars>
          <dgm:bulletEnabled val="1"/>
        </dgm:presLayoutVars>
      </dgm:prSet>
      <dgm:spPr/>
    </dgm:pt>
    <dgm:pt modelId="{0D4117F6-26A3-4007-AA8C-8F381E48250F}" type="pres">
      <dgm:prSet presAssocID="{87E4498E-AD3E-4F18-B8D5-92DF3063174A}" presName="sibTrans" presStyleLbl="sibTrans2D1" presStyleIdx="0" presStyleCnt="2"/>
      <dgm:spPr/>
    </dgm:pt>
    <dgm:pt modelId="{7F3930C4-1E5E-49CB-8198-3AC7317BA2B0}" type="pres">
      <dgm:prSet presAssocID="{87E4498E-AD3E-4F18-B8D5-92DF3063174A}" presName="connectorText" presStyleLbl="sibTrans2D1" presStyleIdx="0" presStyleCnt="2"/>
      <dgm:spPr/>
    </dgm:pt>
    <dgm:pt modelId="{95DF2216-B404-4337-9FD9-E5E701BE978F}" type="pres">
      <dgm:prSet presAssocID="{58C0BE7D-DC4F-4538-8E29-D7200FAA47D8}" presName="node" presStyleLbl="node1" presStyleIdx="1" presStyleCnt="3" custLinFactNeighborY="0">
        <dgm:presLayoutVars>
          <dgm:bulletEnabled val="1"/>
        </dgm:presLayoutVars>
      </dgm:prSet>
      <dgm:spPr/>
    </dgm:pt>
    <dgm:pt modelId="{7075E694-6567-46F9-B95E-67880628590D}" type="pres">
      <dgm:prSet presAssocID="{B1ED87C4-E837-4D27-BD89-D26101B6B99B}" presName="sibTrans" presStyleLbl="sibTrans2D1" presStyleIdx="1" presStyleCnt="2"/>
      <dgm:spPr/>
    </dgm:pt>
    <dgm:pt modelId="{9F3DFFF7-08F1-4091-9D8C-C2E283CF0F1C}" type="pres">
      <dgm:prSet presAssocID="{B1ED87C4-E837-4D27-BD89-D26101B6B99B}" presName="connectorText" presStyleLbl="sibTrans2D1" presStyleIdx="1" presStyleCnt="2"/>
      <dgm:spPr/>
    </dgm:pt>
    <dgm:pt modelId="{562B603F-7032-4F0E-97E6-B4161F48AB95}" type="pres">
      <dgm:prSet presAssocID="{EF328D22-5D40-4A70-B49A-060499986DF3}" presName="node" presStyleLbl="node1" presStyleIdx="2" presStyleCnt="3">
        <dgm:presLayoutVars>
          <dgm:bulletEnabled val="1"/>
        </dgm:presLayoutVars>
      </dgm:prSet>
      <dgm:spPr/>
    </dgm:pt>
  </dgm:ptLst>
  <dgm:cxnLst>
    <dgm:cxn modelId="{6D21E80A-E87F-4C5A-AF40-03FF028A83F4}" type="presOf" srcId="{8778C94A-45EB-4938-9A05-8FF1C7D5594D}" destId="{1DD1E8A9-7E3F-4852-B10D-F173AEFDE761}" srcOrd="0" destOrd="0" presId="urn:microsoft.com/office/officeart/2005/8/layout/process1"/>
    <dgm:cxn modelId="{CC0A7239-6C29-40B8-99DA-CEF232BD33F9}" srcId="{8778C94A-45EB-4938-9A05-8FF1C7D5594D}" destId="{EF328D22-5D40-4A70-B49A-060499986DF3}" srcOrd="2" destOrd="0" parTransId="{7678169D-CDC6-474D-B274-AE6754DA3905}" sibTransId="{B7EBB25F-CB3E-4F02-965E-A60E9F9A192A}"/>
    <dgm:cxn modelId="{7995A25C-4F7A-4BC3-9798-A923956CC69E}" type="presOf" srcId="{58C0BE7D-DC4F-4538-8E29-D7200FAA47D8}" destId="{95DF2216-B404-4337-9FD9-E5E701BE978F}" srcOrd="0" destOrd="0" presId="urn:microsoft.com/office/officeart/2005/8/layout/process1"/>
    <dgm:cxn modelId="{012E0A41-C619-4B90-A437-539AD894B111}" type="presOf" srcId="{87E4498E-AD3E-4F18-B8D5-92DF3063174A}" destId="{0D4117F6-26A3-4007-AA8C-8F381E48250F}" srcOrd="0" destOrd="0" presId="urn:microsoft.com/office/officeart/2005/8/layout/process1"/>
    <dgm:cxn modelId="{EC722D48-664F-4738-B18B-0ED1409EC376}" type="presOf" srcId="{EF328D22-5D40-4A70-B49A-060499986DF3}" destId="{562B603F-7032-4F0E-97E6-B4161F48AB95}" srcOrd="0" destOrd="0" presId="urn:microsoft.com/office/officeart/2005/8/layout/process1"/>
    <dgm:cxn modelId="{AA903753-D934-4E45-9162-E89F4B41CEAF}" srcId="{8778C94A-45EB-4938-9A05-8FF1C7D5594D}" destId="{58C0BE7D-DC4F-4538-8E29-D7200FAA47D8}" srcOrd="1" destOrd="0" parTransId="{80FF324D-39F6-43ED-978F-88F4E4971647}" sibTransId="{B1ED87C4-E837-4D27-BD89-D26101B6B99B}"/>
    <dgm:cxn modelId="{7612E453-627E-4827-A4EF-0DB4514E2734}" srcId="{8778C94A-45EB-4938-9A05-8FF1C7D5594D}" destId="{4647BA35-983C-4FEB-9038-467A44440F8A}" srcOrd="0" destOrd="0" parTransId="{D756FD0C-4DC4-4B36-9190-10AAD2CAF515}" sibTransId="{87E4498E-AD3E-4F18-B8D5-92DF3063174A}"/>
    <dgm:cxn modelId="{8DDE85B4-3D88-423C-A932-1B90EF418D23}" type="presOf" srcId="{4647BA35-983C-4FEB-9038-467A44440F8A}" destId="{8B4D0689-4E84-449A-B591-20EB17EAD562}" srcOrd="0" destOrd="0" presId="urn:microsoft.com/office/officeart/2005/8/layout/process1"/>
    <dgm:cxn modelId="{2BC932DC-24EE-4E1E-88AA-1A9612B059F7}" type="presOf" srcId="{B1ED87C4-E837-4D27-BD89-D26101B6B99B}" destId="{9F3DFFF7-08F1-4091-9D8C-C2E283CF0F1C}" srcOrd="1" destOrd="0" presId="urn:microsoft.com/office/officeart/2005/8/layout/process1"/>
    <dgm:cxn modelId="{31197FF4-A78D-490B-A7A3-9263102B315C}" type="presOf" srcId="{87E4498E-AD3E-4F18-B8D5-92DF3063174A}" destId="{7F3930C4-1E5E-49CB-8198-3AC7317BA2B0}" srcOrd="1" destOrd="0" presId="urn:microsoft.com/office/officeart/2005/8/layout/process1"/>
    <dgm:cxn modelId="{C285BDFE-1D75-434D-ACD2-387068FCF33C}" type="presOf" srcId="{B1ED87C4-E837-4D27-BD89-D26101B6B99B}" destId="{7075E694-6567-46F9-B95E-67880628590D}" srcOrd="0" destOrd="0" presId="urn:microsoft.com/office/officeart/2005/8/layout/process1"/>
    <dgm:cxn modelId="{EB68D305-DAA4-4E81-A704-700B02908073}" type="presParOf" srcId="{1DD1E8A9-7E3F-4852-B10D-F173AEFDE761}" destId="{8B4D0689-4E84-449A-B591-20EB17EAD562}" srcOrd="0" destOrd="0" presId="urn:microsoft.com/office/officeart/2005/8/layout/process1"/>
    <dgm:cxn modelId="{4009D26A-1DBA-4439-881F-11E7CB0CD1CB}" type="presParOf" srcId="{1DD1E8A9-7E3F-4852-B10D-F173AEFDE761}" destId="{0D4117F6-26A3-4007-AA8C-8F381E48250F}" srcOrd="1" destOrd="0" presId="urn:microsoft.com/office/officeart/2005/8/layout/process1"/>
    <dgm:cxn modelId="{AEA472C5-0862-4924-923D-C864AC8CCCA7}" type="presParOf" srcId="{0D4117F6-26A3-4007-AA8C-8F381E48250F}" destId="{7F3930C4-1E5E-49CB-8198-3AC7317BA2B0}" srcOrd="0" destOrd="0" presId="urn:microsoft.com/office/officeart/2005/8/layout/process1"/>
    <dgm:cxn modelId="{8A7F865D-9337-44BC-9B34-680C5AA4A3FA}" type="presParOf" srcId="{1DD1E8A9-7E3F-4852-B10D-F173AEFDE761}" destId="{95DF2216-B404-4337-9FD9-E5E701BE978F}" srcOrd="2" destOrd="0" presId="urn:microsoft.com/office/officeart/2005/8/layout/process1"/>
    <dgm:cxn modelId="{A5D86E5B-26B6-4337-B619-93CDB61FDEEF}" type="presParOf" srcId="{1DD1E8A9-7E3F-4852-B10D-F173AEFDE761}" destId="{7075E694-6567-46F9-B95E-67880628590D}" srcOrd="3" destOrd="0" presId="urn:microsoft.com/office/officeart/2005/8/layout/process1"/>
    <dgm:cxn modelId="{95BC61AD-4954-4A47-BFDD-6B546EED1852}" type="presParOf" srcId="{7075E694-6567-46F9-B95E-67880628590D}" destId="{9F3DFFF7-08F1-4091-9D8C-C2E283CF0F1C}" srcOrd="0" destOrd="0" presId="urn:microsoft.com/office/officeart/2005/8/layout/process1"/>
    <dgm:cxn modelId="{8465591D-859E-451D-8487-930E2C4FAE4C}" type="presParOf" srcId="{1DD1E8A9-7E3F-4852-B10D-F173AEFDE761}" destId="{562B603F-7032-4F0E-97E6-B4161F48AB9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D0689-4E84-449A-B591-20EB17EAD562}">
      <dsp:nvSpPr>
        <dsp:cNvPr id="0" name=""/>
        <dsp:cNvSpPr/>
      </dsp:nvSpPr>
      <dsp:spPr>
        <a:xfrm>
          <a:off x="9242" y="0"/>
          <a:ext cx="2762398" cy="1481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We place high value on our natural environment and show strong support for local conservation initiatives.</a:t>
          </a:r>
          <a:endParaRPr lang="en-NZ" sz="1500" kern="1200" dirty="0"/>
        </a:p>
      </dsp:txBody>
      <dsp:txXfrm>
        <a:off x="52631" y="43389"/>
        <a:ext cx="2675620" cy="1394621"/>
      </dsp:txXfrm>
    </dsp:sp>
    <dsp:sp modelId="{0D4117F6-26A3-4007-AA8C-8F381E48250F}">
      <dsp:nvSpPr>
        <dsp:cNvPr id="0" name=""/>
        <dsp:cNvSpPr/>
      </dsp:nvSpPr>
      <dsp:spPr>
        <a:xfrm>
          <a:off x="3047880" y="398162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200" kern="1200"/>
        </a:p>
      </dsp:txBody>
      <dsp:txXfrm>
        <a:off x="3047880" y="535177"/>
        <a:ext cx="409940" cy="411044"/>
      </dsp:txXfrm>
    </dsp:sp>
    <dsp:sp modelId="{95DF2216-B404-4337-9FD9-E5E701BE978F}">
      <dsp:nvSpPr>
        <dsp:cNvPr id="0" name=""/>
        <dsp:cNvSpPr/>
      </dsp:nvSpPr>
      <dsp:spPr>
        <a:xfrm>
          <a:off x="3876600" y="0"/>
          <a:ext cx="2762398" cy="1481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Increasing native planting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 Strengthen pest control programs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Reduce damaging environmental practices.</a:t>
          </a:r>
          <a:endParaRPr lang="en-NZ" sz="1500" kern="1200" dirty="0"/>
        </a:p>
      </dsp:txBody>
      <dsp:txXfrm>
        <a:off x="3919989" y="43389"/>
        <a:ext cx="2675620" cy="1394621"/>
      </dsp:txXfrm>
    </dsp:sp>
    <dsp:sp modelId="{7075E694-6567-46F9-B95E-67880628590D}">
      <dsp:nvSpPr>
        <dsp:cNvPr id="0" name=""/>
        <dsp:cNvSpPr/>
      </dsp:nvSpPr>
      <dsp:spPr>
        <a:xfrm>
          <a:off x="6915239" y="398162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200" kern="1200"/>
        </a:p>
      </dsp:txBody>
      <dsp:txXfrm>
        <a:off x="6915239" y="535177"/>
        <a:ext cx="409940" cy="411044"/>
      </dsp:txXfrm>
    </dsp:sp>
    <dsp:sp modelId="{562B603F-7032-4F0E-97E6-B4161F48AB95}">
      <dsp:nvSpPr>
        <dsp:cNvPr id="0" name=""/>
        <dsp:cNvSpPr/>
      </dsp:nvSpPr>
      <dsp:spPr>
        <a:xfrm>
          <a:off x="7743958" y="0"/>
          <a:ext cx="2762398" cy="1481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We want enhanced natural spaces with diverse ecosystems and protected habitats.</a:t>
          </a:r>
          <a:endParaRPr lang="en-NZ" sz="1500" kern="1200" dirty="0"/>
        </a:p>
      </dsp:txBody>
      <dsp:txXfrm>
        <a:off x="7787347" y="43389"/>
        <a:ext cx="2675620" cy="13946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D0689-4E84-449A-B591-20EB17EAD562}">
      <dsp:nvSpPr>
        <dsp:cNvPr id="0" name=""/>
        <dsp:cNvSpPr/>
      </dsp:nvSpPr>
      <dsp:spPr>
        <a:xfrm>
          <a:off x="9049" y="0"/>
          <a:ext cx="2704720" cy="1504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 are satisfied with local air quality, though we have some concerns about the impacts of development.</a:t>
          </a:r>
          <a:endParaRPr lang="en-NZ" sz="1600" kern="1200" dirty="0"/>
        </a:p>
      </dsp:txBody>
      <dsp:txXfrm>
        <a:off x="53110" y="44061"/>
        <a:ext cx="2616598" cy="1416239"/>
      </dsp:txXfrm>
    </dsp:sp>
    <dsp:sp modelId="{0D4117F6-26A3-4007-AA8C-8F381E48250F}">
      <dsp:nvSpPr>
        <dsp:cNvPr id="0" name=""/>
        <dsp:cNvSpPr/>
      </dsp:nvSpPr>
      <dsp:spPr>
        <a:xfrm>
          <a:off x="2984242" y="416795"/>
          <a:ext cx="573400" cy="6707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300" kern="1200"/>
        </a:p>
      </dsp:txBody>
      <dsp:txXfrm>
        <a:off x="2984242" y="550949"/>
        <a:ext cx="401380" cy="402462"/>
      </dsp:txXfrm>
    </dsp:sp>
    <dsp:sp modelId="{95DF2216-B404-4337-9FD9-E5E701BE978F}">
      <dsp:nvSpPr>
        <dsp:cNvPr id="0" name=""/>
        <dsp:cNvSpPr/>
      </dsp:nvSpPr>
      <dsp:spPr>
        <a:xfrm>
          <a:off x="3795658" y="0"/>
          <a:ext cx="2704720" cy="1504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Continuing practices that support and protect good air quality.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Expanding green spaces.</a:t>
          </a:r>
          <a:endParaRPr lang="en-NZ" sz="1600" kern="1200" dirty="0"/>
        </a:p>
      </dsp:txBody>
      <dsp:txXfrm>
        <a:off x="3839719" y="44061"/>
        <a:ext cx="2616598" cy="1416239"/>
      </dsp:txXfrm>
    </dsp:sp>
    <dsp:sp modelId="{7075E694-6567-46F9-B95E-67880628590D}">
      <dsp:nvSpPr>
        <dsp:cNvPr id="0" name=""/>
        <dsp:cNvSpPr/>
      </dsp:nvSpPr>
      <dsp:spPr>
        <a:xfrm>
          <a:off x="6770851" y="416795"/>
          <a:ext cx="573400" cy="6707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300" kern="1200"/>
        </a:p>
      </dsp:txBody>
      <dsp:txXfrm>
        <a:off x="6770851" y="550949"/>
        <a:ext cx="401380" cy="402462"/>
      </dsp:txXfrm>
    </dsp:sp>
    <dsp:sp modelId="{562B603F-7032-4F0E-97E6-B4161F48AB95}">
      <dsp:nvSpPr>
        <dsp:cNvPr id="0" name=""/>
        <dsp:cNvSpPr/>
      </dsp:nvSpPr>
      <dsp:spPr>
        <a:xfrm>
          <a:off x="7582267" y="0"/>
          <a:ext cx="2704720" cy="1504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 want pristine air quality with minimal pollution. We want sustainable development practices that support this. </a:t>
          </a:r>
          <a:endParaRPr lang="en-NZ" sz="1600" kern="1200" dirty="0"/>
        </a:p>
      </dsp:txBody>
      <dsp:txXfrm>
        <a:off x="7626328" y="44061"/>
        <a:ext cx="2616598" cy="14162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D0689-4E84-449A-B591-20EB17EAD562}">
      <dsp:nvSpPr>
        <dsp:cNvPr id="0" name=""/>
        <dsp:cNvSpPr/>
      </dsp:nvSpPr>
      <dsp:spPr>
        <a:xfrm>
          <a:off x="9437" y="0"/>
          <a:ext cx="2820658" cy="1533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 are concerned about balancing development with the need for housing growth in a way that limits environmental impacts.</a:t>
          </a:r>
          <a:endParaRPr lang="en-NZ" sz="1600" kern="1200" dirty="0"/>
        </a:p>
      </dsp:txBody>
      <dsp:txXfrm>
        <a:off x="54353" y="44916"/>
        <a:ext cx="2730826" cy="1443715"/>
      </dsp:txXfrm>
    </dsp:sp>
    <dsp:sp modelId="{0D4117F6-26A3-4007-AA8C-8F381E48250F}">
      <dsp:nvSpPr>
        <dsp:cNvPr id="0" name=""/>
        <dsp:cNvSpPr/>
      </dsp:nvSpPr>
      <dsp:spPr>
        <a:xfrm>
          <a:off x="3112161" y="417011"/>
          <a:ext cx="597979" cy="699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300" kern="1200"/>
        </a:p>
      </dsp:txBody>
      <dsp:txXfrm>
        <a:off x="3112161" y="556916"/>
        <a:ext cx="418585" cy="419713"/>
      </dsp:txXfrm>
    </dsp:sp>
    <dsp:sp modelId="{95DF2216-B404-4337-9FD9-E5E701BE978F}">
      <dsp:nvSpPr>
        <dsp:cNvPr id="0" name=""/>
        <dsp:cNvSpPr/>
      </dsp:nvSpPr>
      <dsp:spPr>
        <a:xfrm>
          <a:off x="3958358" y="0"/>
          <a:ext cx="2820658" cy="1533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Implementing strategic growth plans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Enhancing green spaces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Protecting agricultural and conservation land.</a:t>
          </a:r>
          <a:endParaRPr lang="en-NZ" sz="1600" kern="1200" dirty="0"/>
        </a:p>
      </dsp:txBody>
      <dsp:txXfrm>
        <a:off x="4003274" y="44916"/>
        <a:ext cx="2730826" cy="1443715"/>
      </dsp:txXfrm>
    </dsp:sp>
    <dsp:sp modelId="{7075E694-6567-46F9-B95E-67880628590D}">
      <dsp:nvSpPr>
        <dsp:cNvPr id="0" name=""/>
        <dsp:cNvSpPr/>
      </dsp:nvSpPr>
      <dsp:spPr>
        <a:xfrm>
          <a:off x="7061083" y="417011"/>
          <a:ext cx="597979" cy="699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300" kern="1200"/>
        </a:p>
      </dsp:txBody>
      <dsp:txXfrm>
        <a:off x="7061083" y="556916"/>
        <a:ext cx="418585" cy="419713"/>
      </dsp:txXfrm>
    </dsp:sp>
    <dsp:sp modelId="{562B603F-7032-4F0E-97E6-B4161F48AB95}">
      <dsp:nvSpPr>
        <dsp:cNvPr id="0" name=""/>
        <dsp:cNvSpPr/>
      </dsp:nvSpPr>
      <dsp:spPr>
        <a:xfrm>
          <a:off x="7907280" y="0"/>
          <a:ext cx="2820658" cy="1533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 want sustainable land use that accommodates growth whilst preserving productivity and natural character.</a:t>
          </a:r>
          <a:endParaRPr lang="en-NZ" sz="1600" kern="1200" dirty="0"/>
        </a:p>
      </dsp:txBody>
      <dsp:txXfrm>
        <a:off x="7952196" y="44916"/>
        <a:ext cx="2730826" cy="14437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D0689-4E84-449A-B591-20EB17EAD562}">
      <dsp:nvSpPr>
        <dsp:cNvPr id="0" name=""/>
        <dsp:cNvSpPr/>
      </dsp:nvSpPr>
      <dsp:spPr>
        <a:xfrm>
          <a:off x="9242" y="0"/>
          <a:ext cx="2762398" cy="1571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 have a strong appreciation for our proximity to water bodies, as well as some concerns about erosion and water quality.</a:t>
          </a:r>
          <a:endParaRPr lang="en-NZ" sz="1600" kern="1200" dirty="0"/>
        </a:p>
      </dsp:txBody>
      <dsp:txXfrm>
        <a:off x="55276" y="46034"/>
        <a:ext cx="2670330" cy="1479642"/>
      </dsp:txXfrm>
    </dsp:sp>
    <dsp:sp modelId="{0D4117F6-26A3-4007-AA8C-8F381E48250F}">
      <dsp:nvSpPr>
        <dsp:cNvPr id="0" name=""/>
        <dsp:cNvSpPr/>
      </dsp:nvSpPr>
      <dsp:spPr>
        <a:xfrm>
          <a:off x="3047880" y="443317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300" kern="1200"/>
        </a:p>
      </dsp:txBody>
      <dsp:txXfrm>
        <a:off x="3047880" y="580332"/>
        <a:ext cx="409940" cy="411044"/>
      </dsp:txXfrm>
    </dsp:sp>
    <dsp:sp modelId="{95DF2216-B404-4337-9FD9-E5E701BE978F}">
      <dsp:nvSpPr>
        <dsp:cNvPr id="0" name=""/>
        <dsp:cNvSpPr/>
      </dsp:nvSpPr>
      <dsp:spPr>
        <a:xfrm>
          <a:off x="3876600" y="0"/>
          <a:ext cx="2762398" cy="1571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Improving stormwater management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Supporting coastal </a:t>
          </a:r>
          <a:r>
            <a:rPr lang="en-NZ" sz="1600" kern="1200" noProof="0" dirty="0"/>
            <a:t>defences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Enhancing water quality.</a:t>
          </a:r>
          <a:endParaRPr lang="en-NZ" sz="1600" kern="1200" dirty="0"/>
        </a:p>
      </dsp:txBody>
      <dsp:txXfrm>
        <a:off x="3922634" y="46034"/>
        <a:ext cx="2670330" cy="1479642"/>
      </dsp:txXfrm>
    </dsp:sp>
    <dsp:sp modelId="{7075E694-6567-46F9-B95E-67880628590D}">
      <dsp:nvSpPr>
        <dsp:cNvPr id="0" name=""/>
        <dsp:cNvSpPr/>
      </dsp:nvSpPr>
      <dsp:spPr>
        <a:xfrm>
          <a:off x="6915239" y="443317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300" kern="1200"/>
        </a:p>
      </dsp:txBody>
      <dsp:txXfrm>
        <a:off x="6915239" y="580332"/>
        <a:ext cx="409940" cy="411044"/>
      </dsp:txXfrm>
    </dsp:sp>
    <dsp:sp modelId="{562B603F-7032-4F0E-97E6-B4161F48AB95}">
      <dsp:nvSpPr>
        <dsp:cNvPr id="0" name=""/>
        <dsp:cNvSpPr/>
      </dsp:nvSpPr>
      <dsp:spPr>
        <a:xfrm>
          <a:off x="7743958" y="0"/>
          <a:ext cx="2762398" cy="1571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 want clean, healthy waters with effective management of water use, erosion and flooding.</a:t>
          </a:r>
          <a:endParaRPr lang="en-NZ" sz="1600" kern="1200" dirty="0"/>
        </a:p>
      </dsp:txBody>
      <dsp:txXfrm>
        <a:off x="7789992" y="46034"/>
        <a:ext cx="2670330" cy="1479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6F9D3-172F-4FF8-A29F-61A42732F13B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41D33-8D19-4449-8E92-FD76D4973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9553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36ABB-65AE-206A-1D83-11B8A49BD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C98ACC-DA6B-371F-3FED-3874638E3B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DC2DE1-7B35-3DF5-48C8-B2CA9335D6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/>
              <a:t>Legislative definition from the RMA</a:t>
            </a:r>
          </a:p>
          <a:p>
            <a:r>
              <a:rPr lang="en-NZ"/>
              <a:t>Being defined for working purposes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6063B-FEFD-040F-5D3F-D66F2F5966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41D33-8D19-4449-8E92-FD76D4973B2B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883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41D33-8D19-4449-8E92-FD76D4973B2B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8026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1D67E3-AB02-DEB7-B08A-DA8B74D025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BF8122-CF2A-442D-2E18-14A637CE1C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CFE652-D070-02A5-8B19-9D8E58B0BB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/>
              <a:t>Legislative definition from the RMA</a:t>
            </a:r>
          </a:p>
          <a:p>
            <a:r>
              <a:rPr lang="en-NZ"/>
              <a:t>Being defined for working purposes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37318-3822-164B-0D2E-D89F8B1363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41D33-8D19-4449-8E92-FD76D4973B2B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083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0B1B41-8CFE-3357-D3FF-D82704AB0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313504-A08F-ADAE-9E7D-B228DCE50A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3CE750-5471-E169-B415-450434AA38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noProof="0" dirty="0"/>
              <a:t>Options</a:t>
            </a:r>
            <a:r>
              <a:rPr lang="mi-NZ" dirty="0"/>
              <a:t> 3 and 4 – </a:t>
            </a:r>
            <a:r>
              <a:rPr lang="en-NZ" noProof="0" dirty="0"/>
              <a:t>The</a:t>
            </a:r>
            <a:r>
              <a:rPr lang="mi-NZ" dirty="0"/>
              <a:t> </a:t>
            </a:r>
            <a:r>
              <a:rPr lang="en-NZ" noProof="0" dirty="0"/>
              <a:t>phasing</a:t>
            </a:r>
            <a:r>
              <a:rPr lang="mi-NZ" dirty="0"/>
              <a:t> and </a:t>
            </a:r>
            <a:r>
              <a:rPr lang="mi-NZ" dirty="0" err="1"/>
              <a:t>scope</a:t>
            </a:r>
            <a:r>
              <a:rPr lang="mi-NZ" dirty="0"/>
              <a:t> </a:t>
            </a:r>
            <a:r>
              <a:rPr lang="mi-NZ" dirty="0" err="1"/>
              <a:t>inclusions</a:t>
            </a:r>
            <a:r>
              <a:rPr lang="mi-NZ" dirty="0"/>
              <a:t> are </a:t>
            </a:r>
            <a:r>
              <a:rPr lang="mi-NZ" dirty="0" err="1"/>
              <a:t>just</a:t>
            </a:r>
            <a:r>
              <a:rPr lang="mi-NZ" dirty="0"/>
              <a:t> </a:t>
            </a:r>
            <a:r>
              <a:rPr lang="mi-NZ" dirty="0" err="1"/>
              <a:t>ideas</a:t>
            </a:r>
            <a:r>
              <a:rPr lang="mi-NZ" dirty="0"/>
              <a:t> </a:t>
            </a:r>
            <a:r>
              <a:rPr lang="mi-NZ" dirty="0" err="1"/>
              <a:t>based</a:t>
            </a:r>
            <a:r>
              <a:rPr lang="mi-NZ" dirty="0"/>
              <a:t> on </a:t>
            </a:r>
            <a:r>
              <a:rPr lang="mi-NZ" dirty="0" err="1"/>
              <a:t>what</a:t>
            </a:r>
            <a:r>
              <a:rPr lang="mi-NZ" dirty="0"/>
              <a:t> </a:t>
            </a:r>
            <a:r>
              <a:rPr lang="mi-NZ" dirty="0" err="1"/>
              <a:t>we</a:t>
            </a:r>
            <a:r>
              <a:rPr lang="mi-NZ" dirty="0"/>
              <a:t> </a:t>
            </a:r>
            <a:r>
              <a:rPr lang="mi-NZ" dirty="0" err="1"/>
              <a:t>think</a:t>
            </a:r>
            <a:r>
              <a:rPr lang="mi-NZ" dirty="0"/>
              <a:t> </a:t>
            </a:r>
            <a:r>
              <a:rPr lang="mi-NZ" dirty="0" err="1"/>
              <a:t>would</a:t>
            </a:r>
            <a:r>
              <a:rPr lang="mi-NZ" dirty="0"/>
              <a:t> make </a:t>
            </a:r>
            <a:r>
              <a:rPr lang="mi-NZ" dirty="0" err="1"/>
              <a:t>the</a:t>
            </a:r>
            <a:r>
              <a:rPr lang="mi-NZ" dirty="0"/>
              <a:t> </a:t>
            </a:r>
            <a:r>
              <a:rPr lang="mi-NZ" dirty="0" err="1"/>
              <a:t>most</a:t>
            </a:r>
            <a:r>
              <a:rPr lang="mi-NZ" dirty="0"/>
              <a:t> </a:t>
            </a:r>
            <a:r>
              <a:rPr lang="mi-NZ" dirty="0" err="1"/>
              <a:t>sense</a:t>
            </a:r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5DB7E3-6979-DC53-2BAB-9E9266B243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41D33-8D19-4449-8E92-FD76D4973B2B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169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7CAFA-E621-5258-0DEF-375311893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3C896-FA5D-0DA2-D4DF-F31EDCEAF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EECC9-15CC-2443-9F40-2DFA5390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4CBF2-0E69-1084-A0F1-031037C73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24E8D-0E6F-FA33-778E-B438C78A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214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092D6-4C62-A241-F05E-8C663833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67BE1-5B15-CB52-576A-F7C1ED570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96DF5-2DCC-0280-1DBA-E31EB9EC6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67F51-54AA-DF30-37AB-A2A6FC83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CAB06-1788-0832-4ABE-6F24BE538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667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3E20ED-F565-CD8E-7908-9EA0D61E2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FCEB8-7393-01A9-E9EA-6F06C44BB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77D5D-FF79-5881-055A-D4DD93ED6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1586D-487D-7B8F-BC22-53FD8945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895D5-AE8A-0B05-715F-140CA192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317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545C5-0E31-AE9B-2BD7-96C929361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B8B73-592A-1684-159B-A4613A2FF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B1CF9-0776-4886-A272-ACD4C2711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455BD-0E6D-5C5C-8421-4AF017924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FB6C-B1D9-044F-F4E5-1417281FE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364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CABB9-46E5-3F09-BD84-F6059ED31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11AFE-2D78-78F6-3E55-09DEC98BE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0986A-8598-5086-A6BD-6280D486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B981F-41BA-F313-DF93-18A6E8EA6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190A9-4B5F-62DD-C885-9CA973276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618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CAAC0-C66D-E965-0EAD-41A15D76D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022AC-B682-550B-3318-6620AF6FE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114279-07A9-851F-19A8-E5FEAD1FA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E235F-1BC6-5DBD-0E70-FC46B54A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EA277-75BC-C819-AE15-8C4C259E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68115-55C6-D70C-2577-33BAEA47C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567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391B-EEED-955B-C68C-79389886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73B52-C9BD-54B6-3C07-DF359FA82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ECB5B-A42C-B45B-7846-C832D65EE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C6220A-F869-E10D-20B0-1E0EC0ABE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BD9EE2-4082-8232-62E6-D8FA0C7AA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2DD61-BAA4-5EEF-0CFB-F4BCD868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B9EFF5-2038-95C8-3082-2F28082CC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55C04C-586D-8CEE-1972-56294B4E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17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207BA-B8E0-F899-FA89-773C31A5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C5EC5C-70D2-D4CE-9CFA-8240F2879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202A8-1330-44C5-E778-624DEE1BF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9738DA-D634-A0E7-1E9D-EE91E079D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545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95AA6E-43B7-3F8F-92FB-648AA3CD9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125D83-4EA0-7598-2820-5DAA5D33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279E4-9D6D-6D36-DE44-9054F9FD0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9390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703B2-6779-494C-C189-BC1C543F5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E5884-542A-B123-A713-C0116B8F6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DE14C-25D8-F7B8-2D96-5E9B97FAEE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C542F-C1B6-3FB2-3BB2-3F381A56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DF7BE-7011-4429-69D2-A0822E5A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DED80-B499-F42B-57AF-88D8FC82C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3851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15364-1D9D-C1ED-A173-88BB4897B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19D45-40B8-B8C5-36EC-2BA28451C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9023D-24DB-7C92-451D-78B59FBD5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750F41-40E5-F13E-ACEC-636FF060E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740A5-0307-8C17-BA52-6306E016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B6DDD-FD51-9EEA-F584-2BBADF26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00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E38A38-37FE-AB64-4CDC-1AAC115B4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165E0-96E7-C4BC-86E2-E136FCC6B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69054-36A2-BFEB-070A-920448D1F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BB1DEA-7B06-450F-B507-79E6ADBDB55D}" type="datetimeFigureOut">
              <a:rPr lang="en-NZ" smtClean="0"/>
              <a:t>20/05/2025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B856E-31B7-16D4-42F2-412DC1F51D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6A9A1-1A48-67F4-30EA-B92C8DCAD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16B201-EAE7-4F23-BE62-8A5F839C94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578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7.png"/><Relationship Id="rId9" Type="http://schemas.microsoft.com/office/2007/relationships/diagramDrawing" Target="../diagrams/drawing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8.png"/><Relationship Id="rId9" Type="http://schemas.microsoft.com/office/2007/relationships/diagramDrawing" Target="../diagrams/drawing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9.png"/><Relationship Id="rId9" Type="http://schemas.microsoft.com/office/2007/relationships/diagramDrawing" Target="../diagrams/drawin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86403A-2567-989F-3105-54C3BA4AB2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" y="0"/>
            <a:ext cx="4442691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380A7F-A985-9EAA-AAE1-F3087508D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3600" y="1624088"/>
            <a:ext cx="7245928" cy="1385311"/>
          </a:xfrm>
        </p:spPr>
        <p:txBody>
          <a:bodyPr>
            <a:normAutofit fontScale="90000"/>
          </a:bodyPr>
          <a:lstStyle/>
          <a:p>
            <a:r>
              <a:rPr lang="en-NZ" b="1" dirty="0">
                <a:solidFill>
                  <a:schemeClr val="tx2"/>
                </a:solidFill>
              </a:rPr>
              <a:t>Progressing an Environment Strategy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D9318-30A4-4C2A-3AFB-58A5FD034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7091" y="3160407"/>
            <a:ext cx="9144000" cy="1655762"/>
          </a:xfrm>
        </p:spPr>
        <p:txBody>
          <a:bodyPr/>
          <a:lstStyle/>
          <a:p>
            <a:r>
              <a:rPr lang="en-NZ" b="1" dirty="0">
                <a:solidFill>
                  <a:schemeClr val="tx2"/>
                </a:solidFill>
              </a:rPr>
              <a:t>Climate and Environment Committee</a:t>
            </a:r>
          </a:p>
          <a:p>
            <a:r>
              <a:rPr lang="en-NZ" b="1" dirty="0">
                <a:solidFill>
                  <a:schemeClr val="tx2"/>
                </a:solidFill>
              </a:rPr>
              <a:t>22 May 2025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9532A61-5B7C-4F95-EEB3-DE644D6DB37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01831" y="5871118"/>
            <a:ext cx="3835260" cy="822175"/>
            <a:chOff x="201831" y="5871116"/>
            <a:chExt cx="3835260" cy="822175"/>
          </a:xfrm>
        </p:grpSpPr>
        <p:pic>
          <p:nvPicPr>
            <p:cNvPr id="4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4A0C9998-89A8-784D-6487-139A22BC989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7181" y="5871116"/>
              <a:ext cx="1549910" cy="714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E3F1A792-50A3-F964-285D-D90D353DEE9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201831" y="5934171"/>
              <a:ext cx="1953640" cy="708962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CE56193-1DA7-07AA-2E22-601595523486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2281692" y="5911275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1760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D0684-6CF0-3A85-6073-22568967F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3F60419-2275-F32A-DB11-F67C0FAA5F8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2F4AA8-A20C-D353-5878-D83971373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Air quality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D17AC71-0D74-EF66-D838-FA051212684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BEDAD2BF-F318-717D-AA91-C40DAFC6C1BA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0388C690-BB86-F13A-9821-C238EB4E082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83B7B73-E3B8-59D9-35F6-C82C2D8119D0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43F4EDAF-A012-FDD7-2064-6E65FB97F4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6420" y="7069"/>
            <a:ext cx="1076475" cy="10955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ACE4D42-B28D-B28D-0162-2954056FABC8}"/>
              </a:ext>
            </a:extLst>
          </p:cNvPr>
          <p:cNvGrpSpPr/>
          <p:nvPr/>
        </p:nvGrpSpPr>
        <p:grpSpPr>
          <a:xfrm>
            <a:off x="1016639" y="992385"/>
            <a:ext cx="10296038" cy="1836000"/>
            <a:chOff x="2213985" y="-413773"/>
            <a:chExt cx="8128000" cy="6613220"/>
          </a:xfrm>
        </p:grpSpPr>
        <p:graphicFrame>
          <p:nvGraphicFramePr>
            <p:cNvPr id="12" name="Diagram 11">
              <a:extLst>
                <a:ext uri="{FF2B5EF4-FFF2-40B4-BE49-F238E27FC236}">
                  <a16:creationId xmlns:a16="http://schemas.microsoft.com/office/drawing/2014/main" id="{22010B55-7D97-1BFA-1F14-316839923B4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45917524"/>
                </p:ext>
              </p:extLst>
            </p:nvPr>
          </p:nvGraphicFramePr>
          <p:xfrm>
            <a:off x="2213985" y="780780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DABA497-E770-DB8F-5F10-634FE5592D07}"/>
                </a:ext>
              </a:extLst>
            </p:cNvPr>
            <p:cNvSpPr txBox="1"/>
            <p:nvPr/>
          </p:nvSpPr>
          <p:spPr>
            <a:xfrm>
              <a:off x="2213985" y="-413773"/>
              <a:ext cx="1933575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Current state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757A419-61E7-D674-6F60-EADE8964BB0E}"/>
                </a:ext>
              </a:extLst>
            </p:cNvPr>
            <p:cNvSpPr txBox="1"/>
            <p:nvPr/>
          </p:nvSpPr>
          <p:spPr>
            <a:xfrm>
              <a:off x="5258664" y="-367603"/>
              <a:ext cx="20386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Shifts we need to make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4A4516B-7AA4-0E8B-A233-4D989A844843}"/>
                </a:ext>
              </a:extLst>
            </p:cNvPr>
            <p:cNvSpPr txBox="1"/>
            <p:nvPr/>
          </p:nvSpPr>
          <p:spPr>
            <a:xfrm>
              <a:off x="8140304" y="-397027"/>
              <a:ext cx="203864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Desired future state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C32DEE9-3E69-EC4B-305A-B4D56574C86A}"/>
              </a:ext>
            </a:extLst>
          </p:cNvPr>
          <p:cNvGrpSpPr/>
          <p:nvPr/>
        </p:nvGrpSpPr>
        <p:grpSpPr>
          <a:xfrm>
            <a:off x="590550" y="2828385"/>
            <a:ext cx="11528503" cy="1701807"/>
            <a:chOff x="590550" y="3039762"/>
            <a:chExt cx="11528503" cy="170180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6A31039-610E-FB24-E2C1-DA6C322A16C6}"/>
                </a:ext>
              </a:extLst>
            </p:cNvPr>
            <p:cNvGrpSpPr/>
            <p:nvPr/>
          </p:nvGrpSpPr>
          <p:grpSpPr>
            <a:xfrm>
              <a:off x="590550" y="3039762"/>
              <a:ext cx="3762375" cy="1701807"/>
              <a:chOff x="590550" y="3039762"/>
              <a:chExt cx="3762375" cy="1701807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5E1E1AC6-E8E9-C360-0CD2-61416B2EA942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1326421-AA1F-A3CB-8EE8-803DBC7C922B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Challenges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7621D8F-79D4-3CC4-9A4C-E002C1D0D067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Current regulatory requirements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E47E0E33-0147-F25E-38EF-E2A2B668F186}"/>
                  </a:ext>
                </a:extLst>
              </p:cNvPr>
              <p:cNvCxnSpPr>
                <a:cxnSpLocks/>
                <a:endCxn id="28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0E26C5E-C6D5-10E7-F928-682C19130285}"/>
                </a:ext>
              </a:extLst>
            </p:cNvPr>
            <p:cNvGrpSpPr/>
            <p:nvPr/>
          </p:nvGrpSpPr>
          <p:grpSpPr>
            <a:xfrm>
              <a:off x="4427615" y="3039762"/>
              <a:ext cx="3762375" cy="1701807"/>
              <a:chOff x="590550" y="3039762"/>
              <a:chExt cx="3762375" cy="1701807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9543D93E-5600-E5E2-13D5-BB19C849FFE1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FB69952-9D63-7959-F956-E67AB3029E5B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Current initiatives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AC0C9F7-D132-9EE9-7FA8-9E1FD5BBFADD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Gaps/areas for future work</a:t>
                </a:r>
              </a:p>
            </p:txBody>
          </p: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11D1B873-E040-BC2C-FE8A-74D0137422B2}"/>
                  </a:ext>
                </a:extLst>
              </p:cNvPr>
              <p:cNvCxnSpPr>
                <a:cxnSpLocks/>
                <a:endCxn id="24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ACDF066-BD2F-EC88-EA05-9D5B9FC417A5}"/>
                </a:ext>
              </a:extLst>
            </p:cNvPr>
            <p:cNvGrpSpPr/>
            <p:nvPr/>
          </p:nvGrpSpPr>
          <p:grpSpPr>
            <a:xfrm>
              <a:off x="8356678" y="3039762"/>
              <a:ext cx="3762375" cy="1424808"/>
              <a:chOff x="590550" y="3039762"/>
              <a:chExt cx="3762375" cy="1424808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AFD9148A-78A6-F82E-2BBF-05C45D7FD78C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773A9A1-2D36-F145-8558-9591A9CB029C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Outcomes &amp; Objectives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307C62C-AB64-C71E-9472-2A618D52B7B7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Measures</a:t>
                </a:r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58DB62DB-7CC4-9573-EE06-BC43160B0FD1}"/>
                  </a:ext>
                </a:extLst>
              </p:cNvPr>
              <p:cNvCxnSpPr>
                <a:cxnSpLocks/>
                <a:endCxn id="20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01388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7460D-C700-427D-0704-51D6FC64E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96AB07-DFF3-ACEF-FC4C-E9BF80D821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558428-9A85-2D3C-9EF7-87AEECD59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Land use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796624E-5C8A-88C6-3CC9-BC2C6F653EC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926041D1-BD2E-A50E-3329-F68163E1129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9BD53FBE-D6EE-380A-60A2-897CEF902F9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EFF2CC5-BCEE-505D-DF42-94E1B87C753F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F5E5A756-E277-7A71-ECFF-7053B0119E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1604" y="14137"/>
            <a:ext cx="828791" cy="1009791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52006BFB-7753-6FEA-A8BD-784A96F84BEE}"/>
              </a:ext>
            </a:extLst>
          </p:cNvPr>
          <p:cNvGrpSpPr/>
          <p:nvPr/>
        </p:nvGrpSpPr>
        <p:grpSpPr>
          <a:xfrm>
            <a:off x="956537" y="944565"/>
            <a:ext cx="10737376" cy="1836000"/>
            <a:chOff x="2032000" y="-349029"/>
            <a:chExt cx="8128000" cy="6487362"/>
          </a:xfrm>
        </p:grpSpPr>
        <p:graphicFrame>
          <p:nvGraphicFramePr>
            <p:cNvPr id="12" name="Diagram 11">
              <a:extLst>
                <a:ext uri="{FF2B5EF4-FFF2-40B4-BE49-F238E27FC236}">
                  <a16:creationId xmlns:a16="http://schemas.microsoft.com/office/drawing/2014/main" id="{9E511F7A-33E6-F006-CC16-3532060C712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38715366"/>
                </p:ext>
              </p:extLst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1E4CA7C-3E21-1181-E1DC-6459715F701D}"/>
                </a:ext>
              </a:extLst>
            </p:cNvPr>
            <p:cNvSpPr txBox="1"/>
            <p:nvPr/>
          </p:nvSpPr>
          <p:spPr>
            <a:xfrm>
              <a:off x="2111186" y="-322583"/>
              <a:ext cx="1933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Current state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38C09B-26D9-2082-A954-CFED69D1B6F6}"/>
                </a:ext>
              </a:extLst>
            </p:cNvPr>
            <p:cNvSpPr txBox="1"/>
            <p:nvPr/>
          </p:nvSpPr>
          <p:spPr>
            <a:xfrm>
              <a:off x="5076678" y="-349029"/>
              <a:ext cx="2038643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Shifts we need to make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F2D0D70-0D8B-0454-9A3B-CD02A635F5F0}"/>
                </a:ext>
              </a:extLst>
            </p:cNvPr>
            <p:cNvSpPr txBox="1"/>
            <p:nvPr/>
          </p:nvSpPr>
          <p:spPr>
            <a:xfrm>
              <a:off x="8032817" y="-331538"/>
              <a:ext cx="2038643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Desired future state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7561C0D-B6D1-ADCE-0186-0ADA0AD6ACED}"/>
              </a:ext>
            </a:extLst>
          </p:cNvPr>
          <p:cNvGrpSpPr/>
          <p:nvPr/>
        </p:nvGrpSpPr>
        <p:grpSpPr>
          <a:xfrm>
            <a:off x="663497" y="2780565"/>
            <a:ext cx="11528503" cy="1701807"/>
            <a:chOff x="590550" y="3039762"/>
            <a:chExt cx="11528503" cy="170180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289287E-54A6-4EDE-EFC7-42A6A0D1EA6A}"/>
                </a:ext>
              </a:extLst>
            </p:cNvPr>
            <p:cNvGrpSpPr/>
            <p:nvPr/>
          </p:nvGrpSpPr>
          <p:grpSpPr>
            <a:xfrm>
              <a:off x="590550" y="3039762"/>
              <a:ext cx="3762375" cy="1701807"/>
              <a:chOff x="590550" y="3039762"/>
              <a:chExt cx="3762375" cy="1701807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9976DF99-D1B0-F377-4C12-8364014BCFF3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1BEA952-44CC-8A4B-E66F-ABA652CA6A9E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Challenges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1BE6A29-7290-C821-1872-C491EDF5B59D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Current regulatory requirements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4B03E9F1-A845-9B3D-4F77-D5621ECA3919}"/>
                  </a:ext>
                </a:extLst>
              </p:cNvPr>
              <p:cNvCxnSpPr>
                <a:cxnSpLocks/>
                <a:endCxn id="28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A4A0CF0-F62B-5580-0F6A-AC52560E6E03}"/>
                </a:ext>
              </a:extLst>
            </p:cNvPr>
            <p:cNvGrpSpPr/>
            <p:nvPr/>
          </p:nvGrpSpPr>
          <p:grpSpPr>
            <a:xfrm>
              <a:off x="4427615" y="3039762"/>
              <a:ext cx="3762375" cy="1701807"/>
              <a:chOff x="590550" y="3039762"/>
              <a:chExt cx="3762375" cy="1701807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56CC0091-4E98-00A6-EF72-9ABE6150295B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1653D70-FA9D-10AF-F636-C06900F8F341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Current initiatives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6AC4CE6-4E21-F58C-9D40-61149D0886E0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Gaps/areas for future work</a:t>
                </a:r>
              </a:p>
            </p:txBody>
          </p: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64E31656-5925-33A7-84B2-65CD05FB3E85}"/>
                  </a:ext>
                </a:extLst>
              </p:cNvPr>
              <p:cNvCxnSpPr>
                <a:cxnSpLocks/>
                <a:endCxn id="24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6744899-64DE-84E2-8148-EF633A04C9EF}"/>
                </a:ext>
              </a:extLst>
            </p:cNvPr>
            <p:cNvGrpSpPr/>
            <p:nvPr/>
          </p:nvGrpSpPr>
          <p:grpSpPr>
            <a:xfrm>
              <a:off x="8356678" y="3039762"/>
              <a:ext cx="3762375" cy="1424808"/>
              <a:chOff x="590550" y="3039762"/>
              <a:chExt cx="3762375" cy="1424808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A8337F20-1632-DEDE-C8B9-84A76928E7F8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B81A3B1-9D4B-7701-0743-E852FC7ACF3B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Outcomes &amp; Objectives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3C26466-D565-9255-9E36-1BA881B3CFB6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Measures</a:t>
                </a:r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1C552530-113E-3E5C-2EC8-8E24BE586E0F}"/>
                  </a:ext>
                </a:extLst>
              </p:cNvPr>
              <p:cNvCxnSpPr>
                <a:cxnSpLocks/>
                <a:endCxn id="20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26841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71A23-8D0D-77C6-06B8-776D13F27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BB1854-5938-5607-1336-A6671E15BD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D9F851-0010-F7AC-22BB-74018AADF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Water/Ocean health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03C309F-AAC7-AB6F-7002-F03D03F98E2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18ED3E5D-3548-1387-899C-DEE37681405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4E3EAC22-55B8-E973-8B2D-46F37C85234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8B1078-4759-CECB-1151-AC7447186F34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BA59ADEF-B961-39EE-2D56-94BC61B2CF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2999" y="0"/>
            <a:ext cx="1086002" cy="104789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C12FDE18-F910-88FD-5827-78A7051E8D2E}"/>
              </a:ext>
            </a:extLst>
          </p:cNvPr>
          <p:cNvGrpSpPr/>
          <p:nvPr/>
        </p:nvGrpSpPr>
        <p:grpSpPr>
          <a:xfrm>
            <a:off x="838200" y="1084458"/>
            <a:ext cx="10515600" cy="1858860"/>
            <a:chOff x="2112678" y="-199681"/>
            <a:chExt cx="8128000" cy="6408653"/>
          </a:xfrm>
        </p:grpSpPr>
        <p:graphicFrame>
          <p:nvGraphicFramePr>
            <p:cNvPr id="12" name="Diagram 11">
              <a:extLst>
                <a:ext uri="{FF2B5EF4-FFF2-40B4-BE49-F238E27FC236}">
                  <a16:creationId xmlns:a16="http://schemas.microsoft.com/office/drawing/2014/main" id="{051BB814-9BDE-A33E-DA52-CEB0553599F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20212361"/>
                </p:ext>
              </p:extLst>
            </p:nvPr>
          </p:nvGraphicFramePr>
          <p:xfrm>
            <a:off x="2112678" y="790305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4032CC8-1D0E-36EF-7767-CCB80603D5FA}"/>
                </a:ext>
              </a:extLst>
            </p:cNvPr>
            <p:cNvSpPr txBox="1"/>
            <p:nvPr/>
          </p:nvSpPr>
          <p:spPr>
            <a:xfrm>
              <a:off x="2187097" y="-199681"/>
              <a:ext cx="1933574" cy="369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Current state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1E91972-4DD1-F948-8E70-3B223A0EAD25}"/>
                </a:ext>
              </a:extLst>
            </p:cNvPr>
            <p:cNvSpPr txBox="1"/>
            <p:nvPr/>
          </p:nvSpPr>
          <p:spPr>
            <a:xfrm>
              <a:off x="5157357" y="-199681"/>
              <a:ext cx="2038643" cy="646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Shifts we need to make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88C58F0-8B47-1417-D09E-F2B280B018C8}"/>
                </a:ext>
              </a:extLst>
            </p:cNvPr>
            <p:cNvSpPr txBox="1"/>
            <p:nvPr/>
          </p:nvSpPr>
          <p:spPr>
            <a:xfrm>
              <a:off x="8178961" y="-173393"/>
              <a:ext cx="2038643" cy="646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Desired future state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7710F32-4264-4649-1545-48C82442DADD}"/>
              </a:ext>
            </a:extLst>
          </p:cNvPr>
          <p:cNvGrpSpPr/>
          <p:nvPr/>
        </p:nvGrpSpPr>
        <p:grpSpPr>
          <a:xfrm>
            <a:off x="590550" y="2943318"/>
            <a:ext cx="11528503" cy="1701807"/>
            <a:chOff x="590550" y="3039762"/>
            <a:chExt cx="11528503" cy="170180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A81CA06-7BCC-AB90-FF1D-ACF4F8A65CA1}"/>
                </a:ext>
              </a:extLst>
            </p:cNvPr>
            <p:cNvGrpSpPr/>
            <p:nvPr/>
          </p:nvGrpSpPr>
          <p:grpSpPr>
            <a:xfrm>
              <a:off x="590550" y="3039762"/>
              <a:ext cx="3762375" cy="1701807"/>
              <a:chOff x="590550" y="3039762"/>
              <a:chExt cx="3762375" cy="1701807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6A4F3C7F-3269-0CE4-D11C-4387B9D93E5A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6C107E5-06CD-EC3F-0A46-77C4671DDFC0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Challenges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4C12792-CACE-4855-E189-3A49EF42AEB5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Current regulatory requirements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84958E2F-5514-D931-EC85-11CD11841188}"/>
                  </a:ext>
                </a:extLst>
              </p:cNvPr>
              <p:cNvCxnSpPr>
                <a:cxnSpLocks/>
                <a:endCxn id="28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3433599-5D4F-3A65-321E-F2FCA976BBC0}"/>
                </a:ext>
              </a:extLst>
            </p:cNvPr>
            <p:cNvGrpSpPr/>
            <p:nvPr/>
          </p:nvGrpSpPr>
          <p:grpSpPr>
            <a:xfrm>
              <a:off x="4427615" y="3039762"/>
              <a:ext cx="3762375" cy="1701807"/>
              <a:chOff x="590550" y="3039762"/>
              <a:chExt cx="3762375" cy="1701807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5A2383B2-715C-A3EF-736C-6E86203E5D74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A61C6DB-3D65-AB60-A3E6-2AA236CCADD4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Current initiatives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CA54112-118E-05F0-955B-B145A954BEBB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Gaps/areas for future work</a:t>
                </a:r>
              </a:p>
            </p:txBody>
          </p: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F0E27F93-D658-8435-7ECF-20725EDAFE1B}"/>
                  </a:ext>
                </a:extLst>
              </p:cNvPr>
              <p:cNvCxnSpPr>
                <a:cxnSpLocks/>
                <a:endCxn id="24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E3BAB52-14B8-B91C-E38A-B0BF98FD0E1B}"/>
                </a:ext>
              </a:extLst>
            </p:cNvPr>
            <p:cNvGrpSpPr/>
            <p:nvPr/>
          </p:nvGrpSpPr>
          <p:grpSpPr>
            <a:xfrm>
              <a:off x="8356678" y="3039762"/>
              <a:ext cx="3762375" cy="1424808"/>
              <a:chOff x="590550" y="3039762"/>
              <a:chExt cx="3762375" cy="1424808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87A9DF33-54A2-9276-2A0F-DA78A2B7B214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0D2B68B-C94B-7664-00A7-3B3513BA25A5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Outcomes &amp; Objectives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B893A0D-EF62-6F4D-6EC1-880BE01D41E5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Measures</a:t>
                </a:r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C10E105A-D2A8-5F2E-F843-CD8CC3D2FC12}"/>
                  </a:ext>
                </a:extLst>
              </p:cNvPr>
              <p:cNvCxnSpPr>
                <a:cxnSpLocks/>
                <a:endCxn id="20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94589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FB0886-91CE-7FA6-4287-9BF02A4EE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3F62BF-46C0-4437-EFB0-67DD839A5C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AC128-7D82-4140-DDA8-C501CC32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Circling back: areas of focus and feedback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3CD30C-03E3-4DEC-7E80-C391D348FF3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590550" y="1059751"/>
            <a:ext cx="10515600" cy="446563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tx2"/>
                </a:solidFill>
              </a:rPr>
              <a:t>Do the statements for each domain resonate? Any suggested changes (if so, why)?</a:t>
            </a:r>
          </a:p>
          <a:p>
            <a:r>
              <a:rPr lang="en-NZ" dirty="0">
                <a:solidFill>
                  <a:schemeClr val="tx2"/>
                </a:solidFill>
              </a:rPr>
              <a:t>What does “good” look like to you for the Environment, in terms of measurement/progress?</a:t>
            </a:r>
          </a:p>
          <a:p>
            <a:r>
              <a:rPr lang="en-NZ" dirty="0">
                <a:solidFill>
                  <a:schemeClr val="tx2"/>
                </a:solidFill>
              </a:rPr>
              <a:t>Are there any clear gaps we need to consider as we progress?</a:t>
            </a:r>
          </a:p>
          <a:p>
            <a:pPr marL="0" indent="0">
              <a:buNone/>
            </a:pPr>
            <a:endParaRPr lang="en-NZ" dirty="0">
              <a:solidFill>
                <a:schemeClr val="tx2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8551F96-07C1-8693-52D7-BA33F72EFCC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AA1C321F-0C47-A2F7-46EE-7D2C77A2CA9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27A0B430-3C95-CAE3-5F27-C1F215E56AA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5EA32D1-69F1-0CFA-7368-489F228CB8E0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1457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588993C-5040-F5B7-CAB8-039D249D01A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257800"/>
            <a:ext cx="12192000" cy="16002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380A7F-A985-9EAA-AAE1-F3087508D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3214" y="2043691"/>
            <a:ext cx="7048499" cy="1385311"/>
          </a:xfrm>
        </p:spPr>
        <p:txBody>
          <a:bodyPr anchor="ctr">
            <a:normAutofit fontScale="90000"/>
          </a:bodyPr>
          <a:lstStyle/>
          <a:p>
            <a:r>
              <a:rPr lang="en-NZ" b="1" dirty="0">
                <a:solidFill>
                  <a:schemeClr val="accent2">
                    <a:lumMod val="50000"/>
                  </a:schemeClr>
                </a:solidFill>
              </a:rPr>
              <a:t>Appendix 1: background material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26406F7-955A-BD34-6980-BDF0AD0DC9F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775805" y="5617260"/>
            <a:ext cx="5019033" cy="928248"/>
            <a:chOff x="6775803" y="5617260"/>
            <a:chExt cx="5019033" cy="928248"/>
          </a:xfrm>
        </p:grpSpPr>
        <p:pic>
          <p:nvPicPr>
            <p:cNvPr id="5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BE2A4648-AA2D-5B07-F303-C42F8D43909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2909" y="5617260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D59FE9D9-B730-D7E2-7A46-76B051584D8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6775803" y="5691078"/>
              <a:ext cx="2354495" cy="854430"/>
            </a:xfrm>
            <a:prstGeom prst="rect">
              <a:avLst/>
            </a:prstGeom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7D03AF1-F1D1-8BFC-62F9-D531B43FC091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421402" y="5619160"/>
              <a:ext cx="0" cy="92634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2333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716D1-E221-6D0F-ADCA-E27B49BC1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FD3FA18-EFD8-EFE7-5F63-83B303C2F731}"/>
              </a:ext>
            </a:extLst>
          </p:cNvPr>
          <p:cNvSpPr txBox="1">
            <a:spLocks/>
          </p:cNvSpPr>
          <p:nvPr/>
        </p:nvSpPr>
        <p:spPr>
          <a:xfrm>
            <a:off x="160380" y="0"/>
            <a:ext cx="11871236" cy="7794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3600" b="1" dirty="0">
                <a:solidFill>
                  <a:schemeClr val="tx2"/>
                </a:solidFill>
              </a:rPr>
              <a:t>A reminder - Scope and delivery options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1BCAAE2-506F-BA14-D2B7-4C13393FC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732888"/>
              </p:ext>
            </p:extLst>
          </p:nvPr>
        </p:nvGraphicFramePr>
        <p:xfrm>
          <a:off x="0" y="665922"/>
          <a:ext cx="12191997" cy="6307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157">
                  <a:extLst>
                    <a:ext uri="{9D8B030D-6E8A-4147-A177-3AD203B41FA5}">
                      <a16:colId xmlns:a16="http://schemas.microsoft.com/office/drawing/2014/main" val="2290678420"/>
                    </a:ext>
                  </a:extLst>
                </a:gridCol>
                <a:gridCol w="2247568">
                  <a:extLst>
                    <a:ext uri="{9D8B030D-6E8A-4147-A177-3AD203B41FA5}">
                      <a16:colId xmlns:a16="http://schemas.microsoft.com/office/drawing/2014/main" val="2688354863"/>
                    </a:ext>
                  </a:extLst>
                </a:gridCol>
                <a:gridCol w="2247568">
                  <a:extLst>
                    <a:ext uri="{9D8B030D-6E8A-4147-A177-3AD203B41FA5}">
                      <a16:colId xmlns:a16="http://schemas.microsoft.com/office/drawing/2014/main" val="1349027920"/>
                    </a:ext>
                  </a:extLst>
                </a:gridCol>
                <a:gridCol w="2247568">
                  <a:extLst>
                    <a:ext uri="{9D8B030D-6E8A-4147-A177-3AD203B41FA5}">
                      <a16:colId xmlns:a16="http://schemas.microsoft.com/office/drawing/2014/main" val="3182254467"/>
                    </a:ext>
                  </a:extLst>
                </a:gridCol>
                <a:gridCol w="2247568">
                  <a:extLst>
                    <a:ext uri="{9D8B030D-6E8A-4147-A177-3AD203B41FA5}">
                      <a16:colId xmlns:a16="http://schemas.microsoft.com/office/drawing/2014/main" val="2426621451"/>
                    </a:ext>
                  </a:extLst>
                </a:gridCol>
                <a:gridCol w="2247568">
                  <a:extLst>
                    <a:ext uri="{9D8B030D-6E8A-4147-A177-3AD203B41FA5}">
                      <a16:colId xmlns:a16="http://schemas.microsoft.com/office/drawing/2014/main" val="2500360105"/>
                    </a:ext>
                  </a:extLst>
                </a:gridCol>
              </a:tblGrid>
              <a:tr h="467866">
                <a:tc>
                  <a:txBody>
                    <a:bodyPr/>
                    <a:lstStyle/>
                    <a:p>
                      <a:endParaRPr lang="en-NZ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1 – Environment Framework (Meta-Strategy)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2 – Full Environment Strategy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3 – Full Environment Strategy (Phased)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4 – Reduced scope Environment Strategy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5 – No Strategy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481326157"/>
                  </a:ext>
                </a:extLst>
              </a:tr>
              <a:tr h="651536">
                <a:tc>
                  <a:txBody>
                    <a:bodyPr/>
                    <a:lstStyle/>
                    <a:p>
                      <a:r>
                        <a:rPr lang="en-N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Describes the environment as we understand it and council’s roles and responsibilities toward it.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Comprehensive strategy that reflects community and iwi aspirations for the environment.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Phased development of a comprehensive strategy that reflects community and iwi aspirations for the environment. </a:t>
                      </a:r>
                    </a:p>
                    <a:p>
                      <a:endParaRPr lang="en-NZ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Develops a strategy to improve biodiversity and/or air quality.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Seeks endorsement of an approach to monitoring and partnership development.</a:t>
                      </a:r>
                    </a:p>
                    <a:p>
                      <a:endParaRPr lang="en-NZ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strategy document as an output.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358535370"/>
                  </a:ext>
                </a:extLst>
              </a:tr>
              <a:tr h="1349611">
                <a:tc>
                  <a:txBody>
                    <a:bodyPr/>
                    <a:lstStyle/>
                    <a:p>
                      <a:r>
                        <a:rPr lang="en-N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Comprehensive – Land, Air, Water, Biodiversity.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Consolidates existing strategic direction </a:t>
                      </a:r>
                      <a:r>
                        <a:rPr lang="en-NZ" sz="900" b="1" i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(as opposed to developing new direction).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Outlines the roles and responsibilities of Council and other actors.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Identifies gaps and opportunities.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Improves monitoring and collaboration.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marR="0" lvl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Comprehensive – Land, Air, Water, Biodiversity.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Creates new strategic direction (noting what we already know through VK).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Identifies desired future state and changes required to get there.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Supported by comprehensive action plan.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for option 2 but delivery phased as follows:</a:t>
                      </a:r>
                    </a:p>
                    <a:p>
                      <a:pPr marL="72000" lvl="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1 – Biodiversity &amp; Air Quality.</a:t>
                      </a:r>
                    </a:p>
                    <a:p>
                      <a:pPr marL="72000" lvl="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2 – Land use.</a:t>
                      </a:r>
                    </a:p>
                    <a:p>
                      <a:pPr marL="72000" lvl="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3 – Freshwater management.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for Option 2 but scope limited to only focus on air and biodiversity.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Improved monitoring and environmental intelligence (State of the Environment report/dashboard).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Deeper collaboration through improved relationships with GWRC, iwi etc.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Prioritising</a:t>
                      </a: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response to Whaitua and preparing for upcoming reforms.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42113020"/>
                  </a:ext>
                </a:extLst>
              </a:tr>
              <a:tr h="1349611">
                <a:tc>
                  <a:txBody>
                    <a:bodyPr/>
                    <a:lstStyle/>
                    <a:p>
                      <a:r>
                        <a:rPr lang="en-N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Advantages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Allows a strategy to be completed prior to the election.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Recognises the significant amount of existing strategic direction.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Emphasis on growing partnership, monitoring and understanding.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Allows for work to continue on response to Whaitua and RMA reform.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Likely to provide most comprehensive direction and actions.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Potentially creates a more enduring framework.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Positions council proactively to respond to upcoming reforms.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mi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Provides a manageable approach to delivering elements of the strategy.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mi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Allows progress to be made while RMA reform and Whaitua are worked through.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marR="0" lvl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mi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Allows progress to be made while RMA reform and Whaitua are worked through.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NZ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Recognises the substantial amount of existing strategic direction on environmental issues.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Allows Whaitua recommendations to continue being worked on.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Recognises the continuing uncertainty posed by RMA reform.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 time and resource intensive to deliver.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581649171"/>
                  </a:ext>
                </a:extLst>
              </a:tr>
              <a:tr h="1209996">
                <a:tc>
                  <a:txBody>
                    <a:bodyPr/>
                    <a:lstStyle/>
                    <a:p>
                      <a:r>
                        <a:rPr lang="en-NZ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Disadvantages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not meet community expectations.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Places strong reliance on other actors and work already underway.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mi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achievable before the election.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Potentially duplicates existing strategic direction.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Minimal opportunities for new council investment given current financial strategy.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Significant engagement required.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Reforms may require change in direction.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Crosses the election period.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quality already a focus of the Climate Mitigation Strategy.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Biodiversity affected by upcoming RMA changes.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Minimal opportunities for new council investment given current financial strategy.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mi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Limited scope for further Council action in this area – very reliant on central and regional govt.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mi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Potentially creates a strategy with an incomplete view of the environment.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not produce added value beyond current approaches.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not give effect to the Top 10 priority.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not meet community expectations.</a:t>
                      </a:r>
                      <a:endParaRPr lang="en-NZ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59600759"/>
                  </a:ext>
                </a:extLst>
              </a:tr>
              <a:tr h="511921">
                <a:tc>
                  <a:txBody>
                    <a:bodyPr/>
                    <a:lstStyle/>
                    <a:p>
                      <a:r>
                        <a:rPr lang="en-NZ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Indicative timeframe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4-5 months</a:t>
                      </a:r>
                    </a:p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  - Aug-Sep 2025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12-15 months</a:t>
                      </a:r>
                    </a:p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 – Apr-Jun 2026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1 – Aug-Sep 2025</a:t>
                      </a:r>
                    </a:p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2 – Mar-Apr 2026</a:t>
                      </a:r>
                    </a:p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3 – Jul-Aug 2026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4-5 months</a:t>
                      </a:r>
                    </a:p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  - Aug-Sep 2025</a:t>
                      </a:r>
                    </a:p>
                    <a:p>
                      <a:endParaRPr lang="en-NZ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month</a:t>
                      </a:r>
                    </a:p>
                    <a:p>
                      <a:pPr algn="ctr"/>
                      <a:r>
                        <a:rPr lang="en-NZ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 back to CEC May 2025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27667451"/>
                  </a:ext>
                </a:extLst>
              </a:tr>
              <a:tr h="651536">
                <a:tc>
                  <a:txBody>
                    <a:bodyPr/>
                    <a:lstStyle/>
                    <a:p>
                      <a:r>
                        <a:rPr lang="en-NZ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considerations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Engagement with iwi still required and may be difficult to achieve in timeframe.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election period creates a longer timeframe as does a higher engagement requirement.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Delivering a full strategy on biodiversity and/or air quality would be challenging given the need to develop direction with iwi and community.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NZ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Significant existing direction on biodiversity in the Open Spaces Strategy and air quality in the upcoming Emission Reduction Strategy</a:t>
                      </a:r>
                      <a:r>
                        <a:rPr lang="mi-NZ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NZ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NZ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749872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036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76B69-C222-0450-DE5D-8D8ABB8C0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80244A0-9D12-CE3F-7312-4422FE581B7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5622-1D60-EB54-6986-1325C7F31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Principles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CEDD97-9826-660A-8CF1-EBA336725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059751"/>
            <a:ext cx="5505450" cy="446563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NZ" sz="2000" dirty="0">
                <a:solidFill>
                  <a:schemeClr val="tx2"/>
                </a:solidFill>
              </a:rPr>
              <a:t>Principles sit at the heart of good strategy, providing flexibility to enable effective delivery</a:t>
            </a:r>
          </a:p>
          <a:p>
            <a:r>
              <a:rPr lang="en-NZ" sz="2000" dirty="0">
                <a:solidFill>
                  <a:schemeClr val="tx2"/>
                </a:solidFill>
              </a:rPr>
              <a:t>They provide ‘guardrails’ for action and act as the criteria against which all action plan activities can be assessed, filtered, and prioritised.</a:t>
            </a:r>
          </a:p>
          <a:p>
            <a:r>
              <a:rPr lang="en-NZ" sz="2000" dirty="0">
                <a:solidFill>
                  <a:schemeClr val="tx2"/>
                </a:solidFill>
              </a:rPr>
              <a:t>In the environment context, principles are most likely to be informed by values.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We will discuss draft principles with elected members in June.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E2FC72D-C892-EB41-DD6D-2EA34CEE9AB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49100DC0-CF8F-068A-C16E-DFA4A8BE114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1473A24C-BDEB-D72C-CD7E-E30E30F2412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ECDE08D-E98E-9312-18A3-C60445E2740B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4C68768-147E-3EE7-E6D2-0710E852AEA5}"/>
              </a:ext>
            </a:extLst>
          </p:cNvPr>
          <p:cNvSpPr txBox="1"/>
          <p:nvPr/>
        </p:nvSpPr>
        <p:spPr>
          <a:xfrm>
            <a:off x="6220757" y="211127"/>
            <a:ext cx="5838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b="1" i="1" u="sng" dirty="0"/>
              <a:t>Example: Draft Emissions Reduction Strategy principles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A836E846-88E2-0E54-212B-BB7E1255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818631"/>
              </p:ext>
            </p:extLst>
          </p:nvPr>
        </p:nvGraphicFramePr>
        <p:xfrm>
          <a:off x="6220757" y="578668"/>
          <a:ext cx="5838203" cy="516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4804">
                  <a:extLst>
                    <a:ext uri="{9D8B030D-6E8A-4147-A177-3AD203B41FA5}">
                      <a16:colId xmlns:a16="http://schemas.microsoft.com/office/drawing/2014/main" val="1871183655"/>
                    </a:ext>
                  </a:extLst>
                </a:gridCol>
                <a:gridCol w="4343399">
                  <a:extLst>
                    <a:ext uri="{9D8B030D-6E8A-4147-A177-3AD203B41FA5}">
                      <a16:colId xmlns:a16="http://schemas.microsoft.com/office/drawing/2014/main" val="33228594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NZ" sz="900" b="1" i="1" noProof="0" dirty="0"/>
                        <a:t>Principles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i-NZ" sz="900" b="1" i="1"/>
                        <a:t>Because...</a:t>
                      </a:r>
                      <a:endParaRPr lang="en-NZ" sz="900" b="1" i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6155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Be </a:t>
                      </a:r>
                      <a:r>
                        <a:rPr lang="en-GB" sz="900" b="1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fiscally responsible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...the community expects the Council to use funding for climate action wisely, in ways that maintain or improve service delivery and help cut operating and debt servicing costs.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8366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Focus on </a:t>
                      </a:r>
                      <a:r>
                        <a:rPr lang="en-GB" sz="900" b="1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greatest gross emissions reduction</a:t>
                      </a: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 opportunities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…this has more co-benefits, including economic innovation, transformation and more sustainable growth, maximises the impact of limited Council resources (time, people, funding), and because relying on emissions offsetting is not a long-term solution for achieving net zero.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3763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Be </a:t>
                      </a:r>
                      <a:r>
                        <a:rPr lang="en-GB" sz="900" b="1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ambitious and ‘SMART’</a:t>
                      </a: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 when setting objectives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NZ" sz="900" i="1" noProof="0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...the urgency of climate change demands we move quickly, with purpose and aligned with the latest science, so objectives must be specific, measurable, achievable, relevant, and timebound (‘SMART’).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0568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Apply a </a:t>
                      </a:r>
                      <a:r>
                        <a:rPr lang="en-GB" sz="900" b="1" i="1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just transition </a:t>
                      </a:r>
                      <a:r>
                        <a:rPr lang="en-GB" sz="900" i="1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lens to all our actions</a:t>
                      </a:r>
                      <a:endParaRPr lang="en-NZ" sz="900" i="1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...to be sustainable, change must be fair for current and future generations and help address, not embed, existing inequalities.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1516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NZ" sz="900" b="1" i="1" noProof="0" dirty="0"/>
                        <a:t>Incorporate </a:t>
                      </a:r>
                      <a:r>
                        <a:rPr lang="mi-NZ" sz="900" b="1" i="1" noProof="0" dirty="0"/>
                        <a:t>mātauranga</a:t>
                      </a:r>
                      <a:r>
                        <a:rPr lang="en-NZ" sz="900" b="1" i="1" noProof="0" dirty="0"/>
                        <a:t> </a:t>
                      </a:r>
                      <a:r>
                        <a:rPr lang="en-NZ" sz="900" i="1" noProof="0" dirty="0"/>
                        <a:t>wherever possible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i-NZ" sz="900" i="1"/>
                        <a:t>...the knowledge of mana whenua brings a unique and holistic approach to climate action</a:t>
                      </a:r>
                      <a:endParaRPr lang="en-NZ" sz="900" i="1" err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744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Take a </a:t>
                      </a:r>
                      <a:r>
                        <a:rPr lang="en-GB" sz="900" b="1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‘systems’ approach 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...climate change is complex, interconnected and dynamic. Actions must be well designed to deliver integrated, adaptive solutions that capture multiple benefits and avoid unintended consequences.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24477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Lead</a:t>
                      </a: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 where the Council can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...we must ‘walk the talk’ and because Council’s leadership, directly and indirectly, unlocks climate action by others.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83387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Advocate</a:t>
                      </a: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 where needed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...there is much that depends on the actions of others, especially by national and regional government decision makers.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2232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Engage, consult, &amp; enable </a:t>
                      </a: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partners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...to succeed, the Council must work with, learn from and enable our iwi partners and community stakeholders, including our most vulnerable, helping leverage greater change through education and grant funding initiatives. 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021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Amplify</a:t>
                      </a: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900" b="1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not replicate </a:t>
                      </a: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the work of others 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6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i="1" dirty="0"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...the Council can’t and doesn’t need to do everything, but it can champion and promote the good work of others to accelerate positive change.</a:t>
                      </a:r>
                      <a:endParaRPr lang="en-NZ" sz="900" i="1" dirty="0"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3595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437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81548-FE53-FA88-91F2-3A3CA174A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1B5C330-723E-C60E-3DCA-7A71CD4AC6C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EA7227-B013-65CB-5888-C7534BB15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Values are particularly important in this context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271617-59B7-12DE-C9F5-D1892586E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4904785"/>
            <a:ext cx="10774965" cy="7794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We want to look across existing values frameworks, group common values and test this with iwi partners.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F867D4-7A1F-96A4-2888-7C09C39F08C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6661188B-8DDB-8615-C6C4-124B099985D9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18FEEDB1-774A-F6E2-0169-F7C89935B2D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542D30A-2262-7157-0398-6CB71F5F7239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0D8C27A-799C-0688-BAE7-49C50D4D55C2}"/>
              </a:ext>
            </a:extLst>
          </p:cNvPr>
          <p:cNvGrpSpPr/>
          <p:nvPr/>
        </p:nvGrpSpPr>
        <p:grpSpPr>
          <a:xfrm>
            <a:off x="4613591" y="891568"/>
            <a:ext cx="3292159" cy="2894010"/>
            <a:chOff x="85610" y="944565"/>
            <a:chExt cx="3292159" cy="289401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A49D54B-5CD2-D0A4-F8E8-A8C7455A6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610" y="1333410"/>
              <a:ext cx="3292159" cy="25051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00E0406-B680-99E8-C7D8-6D7B6C4A3941}"/>
                </a:ext>
              </a:extLst>
            </p:cNvPr>
            <p:cNvSpPr txBox="1"/>
            <p:nvPr/>
          </p:nvSpPr>
          <p:spPr>
            <a:xfrm>
              <a:off x="401046" y="944565"/>
              <a:ext cx="27266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100" b="1" dirty="0"/>
                <a:t>KCDC Stormwater framework 2023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C9F48D5-CF6F-505A-62D6-F5B3BB78F39B}"/>
              </a:ext>
            </a:extLst>
          </p:cNvPr>
          <p:cNvSpPr txBox="1"/>
          <p:nvPr/>
        </p:nvSpPr>
        <p:spPr>
          <a:xfrm>
            <a:off x="1085850" y="891568"/>
            <a:ext cx="27266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100" b="1" dirty="0"/>
              <a:t>KCDC Open Space Strategy 2022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69AB73E-D66F-35F0-FE38-D5DF506B50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620107"/>
              </p:ext>
            </p:extLst>
          </p:nvPr>
        </p:nvGraphicFramePr>
        <p:xfrm>
          <a:off x="173195" y="1211254"/>
          <a:ext cx="4276725" cy="3577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498">
                  <a:extLst>
                    <a:ext uri="{9D8B030D-6E8A-4147-A177-3AD203B41FA5}">
                      <a16:colId xmlns:a16="http://schemas.microsoft.com/office/drawing/2014/main" val="1230343205"/>
                    </a:ext>
                  </a:extLst>
                </a:gridCol>
                <a:gridCol w="3356227">
                  <a:extLst>
                    <a:ext uri="{9D8B030D-6E8A-4147-A177-3AD203B41FA5}">
                      <a16:colId xmlns:a16="http://schemas.microsoft.com/office/drawing/2014/main" val="1391047524"/>
                    </a:ext>
                  </a:extLst>
                </a:gridCol>
              </a:tblGrid>
              <a:tr h="280459">
                <a:tc gridSpan="2">
                  <a:txBody>
                    <a:bodyPr/>
                    <a:lstStyle/>
                    <a:p>
                      <a:pPr algn="ctr"/>
                      <a:r>
                        <a:rPr lang="en-NZ" sz="900" dirty="0">
                          <a:solidFill>
                            <a:sysClr val="windowText" lastClr="000000"/>
                          </a:solidFill>
                        </a:rPr>
                        <a:t>Kaupapa framework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415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900" dirty="0">
                          <a:solidFill>
                            <a:sysClr val="windowText" lastClr="000000"/>
                          </a:solidFill>
                        </a:rPr>
                        <a:t>Whakapapa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ysClr val="windowText" lastClr="000000"/>
                          </a:solidFill>
                        </a:rPr>
                        <a:t>our genealogy and connection to each other, past generations, future generations, and the environment</a:t>
                      </a:r>
                      <a:endParaRPr lang="en-NZ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1462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900" dirty="0">
                          <a:solidFill>
                            <a:sysClr val="windowText" lastClr="000000"/>
                          </a:solidFill>
                        </a:rPr>
                        <a:t>Wairua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ysClr val="windowText" lastClr="000000"/>
                          </a:solidFill>
                        </a:rPr>
                        <a:t>the aspect of wellbeing that reflects the connection between the mental, emotional, psychological and spiritual human conditions and the physical and non-physical aspects of the environment</a:t>
                      </a:r>
                      <a:endParaRPr lang="en-NZ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404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900" dirty="0">
                          <a:solidFill>
                            <a:sysClr val="windowText" lastClr="000000"/>
                          </a:solidFill>
                        </a:rPr>
                        <a:t>Mana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ysClr val="windowText" lastClr="000000"/>
                          </a:solidFill>
                        </a:rPr>
                        <a:t>the security and authority held by whānau, hapū and iwi because of their status as mana whenua and their Te Tiriti o Waitangi right to tino rangatiratanga of taonga. The Treaty granted local government kāwanatanga, and local government and iwi work together to achieve Treaty partnership .</a:t>
                      </a:r>
                      <a:endParaRPr lang="en-NZ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330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900" dirty="0">
                          <a:solidFill>
                            <a:sysClr val="windowText" lastClr="000000"/>
                          </a:solidFill>
                        </a:rPr>
                        <a:t>Māramatanga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ysClr val="windowText" lastClr="000000"/>
                          </a:solidFill>
                        </a:rPr>
                        <a:t>the knowledge created over generations of observation and interaction with the environment . This knowledge guides decision-making</a:t>
                      </a:r>
                      <a:endParaRPr lang="en-NZ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58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900" dirty="0">
                          <a:solidFill>
                            <a:sysClr val="windowText" lastClr="000000"/>
                          </a:solidFill>
                        </a:rPr>
                        <a:t>Te Ao Tūroa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ysClr val="windowText" lastClr="000000"/>
                          </a:solidFill>
                        </a:rPr>
                        <a:t>the world of natural order, balance and pattern that connects the elements of the environment, and the understanding that environmental components cannot be viewed in isolation</a:t>
                      </a:r>
                      <a:endParaRPr lang="en-NZ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300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900" dirty="0">
                          <a:solidFill>
                            <a:sysClr val="windowText" lastClr="000000"/>
                          </a:solidFill>
                        </a:rPr>
                        <a:t>Mauri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ysClr val="windowText" lastClr="000000"/>
                          </a:solidFill>
                        </a:rPr>
                        <a:t>the essential energy required for all life . It is a systemic quality that speaks to the quality of processes and systems as opposed to individuals . </a:t>
                      </a:r>
                      <a:endParaRPr lang="en-NZ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36762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98B14F41-6148-51C8-ED55-D17EF9AFC162}"/>
              </a:ext>
            </a:extLst>
          </p:cNvPr>
          <p:cNvGrpSpPr/>
          <p:nvPr/>
        </p:nvGrpSpPr>
        <p:grpSpPr>
          <a:xfrm>
            <a:off x="8352948" y="891568"/>
            <a:ext cx="2916873" cy="2821402"/>
            <a:chOff x="6491478" y="1306311"/>
            <a:chExt cx="2554019" cy="2434589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9E6BC19-8972-CD5B-5814-190BD8952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1478" y="1715131"/>
              <a:ext cx="2554019" cy="2025769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9C3313E-F2CE-A6BB-EF40-B65E8F5492D2}"/>
                </a:ext>
              </a:extLst>
            </p:cNvPr>
            <p:cNvSpPr txBox="1"/>
            <p:nvPr/>
          </p:nvSpPr>
          <p:spPr>
            <a:xfrm>
              <a:off x="6491478" y="1306311"/>
              <a:ext cx="255401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100" b="1" dirty="0"/>
                <a:t>Te Ātiawa climate values statement 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7404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86403A-2567-989F-3105-54C3BA4AB2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380A7F-A985-9EAA-AAE1-F3087508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The agreed 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D9318-30A4-4C2A-3AFB-58A5FD034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059751"/>
            <a:ext cx="5505450" cy="44656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NZ" dirty="0">
                <a:solidFill>
                  <a:schemeClr val="tx2"/>
                </a:solidFill>
              </a:rPr>
              <a:t>This is a top 10 priority for Council and there is a desire to make progress wherever possible.</a:t>
            </a:r>
          </a:p>
          <a:p>
            <a:r>
              <a:rPr lang="en-NZ" dirty="0">
                <a:solidFill>
                  <a:schemeClr val="tx2"/>
                </a:solidFill>
              </a:rPr>
              <a:t>Phasing and scoping options were discussed with you on 8 April.</a:t>
            </a:r>
          </a:p>
          <a:p>
            <a:r>
              <a:rPr lang="en-NZ" dirty="0">
                <a:solidFill>
                  <a:schemeClr val="tx2"/>
                </a:solidFill>
              </a:rPr>
              <a:t>The preferred approach was for an overarching strategy which: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Maps existing strategic direction to provide clarity and alignment.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Leverages what we already know about community aspirations.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Identifies gaps for future work.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Focuses on growing partnerships, expanding monitoring and understanding.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Develops an Action Plan separately (in 2026).</a:t>
            </a:r>
          </a:p>
          <a:p>
            <a:r>
              <a:rPr lang="en-NZ" dirty="0">
                <a:solidFill>
                  <a:schemeClr val="tx2"/>
                </a:solidFill>
              </a:rPr>
              <a:t>Your feedback was given to the Strategy, Operations and Finance Committee on 15 May who have endorsed a preferred development approach.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9873646-D4CD-1732-5255-6A89A419781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B881F498-B823-2203-98C8-C6CE12A03C5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C9262BE9-7100-21BB-7AA9-A7CAB28231E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572EF7D-5C0B-BA47-A458-6A89F383172B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2B42FF4-8340-6849-A796-4680BB8D1B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223632"/>
              </p:ext>
            </p:extLst>
          </p:nvPr>
        </p:nvGraphicFramePr>
        <p:xfrm>
          <a:off x="6324600" y="1059751"/>
          <a:ext cx="5611381" cy="433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091877377"/>
                    </a:ext>
                  </a:extLst>
                </a:gridCol>
                <a:gridCol w="4315981">
                  <a:extLst>
                    <a:ext uri="{9D8B030D-6E8A-4147-A177-3AD203B41FA5}">
                      <a16:colId xmlns:a16="http://schemas.microsoft.com/office/drawing/2014/main" val="3390243124"/>
                    </a:ext>
                  </a:extLst>
                </a:gridCol>
              </a:tblGrid>
              <a:tr h="372137">
                <a:tc>
                  <a:txBody>
                    <a:bodyPr/>
                    <a:lstStyle/>
                    <a:p>
                      <a:pPr algn="ctr"/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Milestone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3593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8 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Climate and Environment Committee (CEC) provide direction on revised approach </a:t>
                      </a:r>
                      <a:r>
                        <a:rPr lang="en-NZ" sz="1000" i="1" dirty="0">
                          <a:solidFill>
                            <a:sysClr val="windowText" lastClr="000000"/>
                          </a:solidFill>
                        </a:rPr>
                        <a:t>(scope and delivery options, see Appendix).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554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15 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Strategy Operations &amp; Finance Committee (SO&amp;F) endorse revised approach.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78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May – 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Iwi partner and key stakeholder engagement.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077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22 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CEC provide update and discuss initial direction.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643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10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Open Briefing – discuss draft strategy content.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4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17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Te Whakaminenga o Kāpiti - discuss draft strategy content.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522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26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Council – endorse draft strategy content and approve consultation.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708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Public consultation (dates TBC).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141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19 August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Open Briefing – discuss feedback and possible strategy revisions.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00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9 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CEC – provide feedback on final draft.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038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>
                          <a:solidFill>
                            <a:sysClr val="windowText" lastClr="000000"/>
                          </a:solidFill>
                        </a:rPr>
                        <a:t>18 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dirty="0">
                          <a:solidFill>
                            <a:sysClr val="windowText" lastClr="000000"/>
                          </a:solidFill>
                        </a:rPr>
                        <a:t>Council – strategy completion.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3583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02359AF-BDD1-CE5C-184F-496484A86A50}"/>
              </a:ext>
            </a:extLst>
          </p:cNvPr>
          <p:cNvSpPr txBox="1"/>
          <p:nvPr/>
        </p:nvSpPr>
        <p:spPr>
          <a:xfrm>
            <a:off x="6324600" y="647700"/>
            <a:ext cx="5524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i="1" u="sng" dirty="0"/>
              <a:t>Environment Strategy - Indicative development schedule</a:t>
            </a:r>
          </a:p>
        </p:txBody>
      </p:sp>
    </p:spTree>
    <p:extLst>
      <p:ext uri="{BB962C8B-B14F-4D97-AF65-F5344CB8AC3E}">
        <p14:creationId xmlns:p14="http://schemas.microsoft.com/office/powerpoint/2010/main" val="250838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35DFB7-E0B2-C07E-0A4D-6254DE5B0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F52CE75-772E-9CB5-BB0E-CA8D7601B1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B533DF-4E07-4890-2AC0-2DEE45A5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Proposed structure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6FCD0-93AE-99B2-76C1-BD66BA415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129" y="1059751"/>
            <a:ext cx="5774871" cy="4465638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NZ" sz="2000" dirty="0">
                <a:solidFill>
                  <a:schemeClr val="tx2"/>
                </a:solidFill>
              </a:rPr>
              <a:t>Keep it simple – </a:t>
            </a:r>
            <a:r>
              <a:rPr lang="en-NZ" sz="2000" b="1" dirty="0">
                <a:solidFill>
                  <a:schemeClr val="tx2"/>
                </a:solidFill>
              </a:rPr>
              <a:t>domains of focus</a:t>
            </a:r>
            <a:r>
              <a:rPr lang="en-NZ" sz="2000" dirty="0">
                <a:solidFill>
                  <a:schemeClr val="tx2"/>
                </a:solidFill>
              </a:rPr>
              <a:t>.</a:t>
            </a:r>
          </a:p>
          <a:p>
            <a:r>
              <a:rPr lang="en-NZ" sz="2000" dirty="0">
                <a:solidFill>
                  <a:schemeClr val="tx2"/>
                </a:solidFill>
              </a:rPr>
              <a:t>Medium term horizon (3-5 years).</a:t>
            </a:r>
          </a:p>
          <a:p>
            <a:r>
              <a:rPr lang="en-NZ" sz="2000" dirty="0">
                <a:solidFill>
                  <a:schemeClr val="tx2"/>
                </a:solidFill>
              </a:rPr>
              <a:t>Principles based, not prescriptive.</a:t>
            </a:r>
          </a:p>
          <a:p>
            <a:r>
              <a:rPr lang="en-NZ" sz="2000" dirty="0">
                <a:solidFill>
                  <a:schemeClr val="tx2"/>
                </a:solidFill>
              </a:rPr>
              <a:t>Future focused.</a:t>
            </a:r>
          </a:p>
          <a:p>
            <a:r>
              <a:rPr lang="en-NZ" sz="2000" dirty="0">
                <a:solidFill>
                  <a:schemeClr val="tx2"/>
                </a:solidFill>
              </a:rPr>
              <a:t>Adaptive to change.</a:t>
            </a:r>
          </a:p>
          <a:p>
            <a:r>
              <a:rPr lang="en-NZ" sz="2000" dirty="0">
                <a:solidFill>
                  <a:schemeClr val="tx2"/>
                </a:solidFill>
              </a:rPr>
              <a:t>Alignment not unanimity.</a:t>
            </a:r>
          </a:p>
          <a:p>
            <a:r>
              <a:rPr lang="en-NZ" sz="2000" dirty="0">
                <a:solidFill>
                  <a:schemeClr val="tx2"/>
                </a:solidFill>
              </a:rPr>
              <a:t>Acknowledging our role but also the roles of others.</a:t>
            </a:r>
          </a:p>
          <a:p>
            <a:r>
              <a:rPr lang="en-NZ" sz="2000" dirty="0">
                <a:solidFill>
                  <a:schemeClr val="tx2"/>
                </a:solidFill>
              </a:rPr>
              <a:t>Framed by overarching purpose, principles, outcomes and partnerships/relationships.</a:t>
            </a:r>
          </a:p>
          <a:p>
            <a:r>
              <a:rPr lang="en-NZ" sz="2000" dirty="0">
                <a:solidFill>
                  <a:schemeClr val="tx2"/>
                </a:solidFill>
              </a:rPr>
              <a:t>Specific objectives, shifts and aspirations for each domain.</a:t>
            </a:r>
          </a:p>
          <a:p>
            <a:pPr marL="0" indent="0">
              <a:buNone/>
            </a:pPr>
            <a:r>
              <a:rPr lang="en-NZ" sz="2000" b="1" i="1" dirty="0">
                <a:solidFill>
                  <a:schemeClr val="tx2"/>
                </a:solidFill>
              </a:rPr>
              <a:t>Next steps:</a:t>
            </a:r>
          </a:p>
          <a:p>
            <a:r>
              <a:rPr lang="en-NZ" sz="2000" dirty="0">
                <a:solidFill>
                  <a:schemeClr val="tx2"/>
                </a:solidFill>
              </a:rPr>
              <a:t>Discuss principles and values in June 2025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7E9D699-0842-5901-8497-54944C53492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938992A6-A548-1F98-E706-2A0E83B6364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34693935-713F-2BF1-251B-59B68DD31A7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D2BC260-A3D3-8FA4-56D8-FDF68BDF620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986C708-CDC3-98F8-DB0F-8C456D351D63}"/>
              </a:ext>
            </a:extLst>
          </p:cNvPr>
          <p:cNvGrpSpPr/>
          <p:nvPr/>
        </p:nvGrpSpPr>
        <p:grpSpPr>
          <a:xfrm>
            <a:off x="6430530" y="792056"/>
            <a:ext cx="5505451" cy="4437300"/>
            <a:chOff x="6430530" y="792056"/>
            <a:chExt cx="5505451" cy="443730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20B11F3-3CDA-5291-64C8-C45B1A328928}"/>
                </a:ext>
              </a:extLst>
            </p:cNvPr>
            <p:cNvGrpSpPr/>
            <p:nvPr/>
          </p:nvGrpSpPr>
          <p:grpSpPr>
            <a:xfrm>
              <a:off x="6430530" y="1266672"/>
              <a:ext cx="5505451" cy="3962684"/>
              <a:chOff x="838200" y="1135522"/>
              <a:chExt cx="9254906" cy="5210928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5AB59C44-D0E5-B67C-5DBB-FF55873B399F}"/>
                  </a:ext>
                </a:extLst>
              </p:cNvPr>
              <p:cNvGrpSpPr/>
              <p:nvPr/>
            </p:nvGrpSpPr>
            <p:grpSpPr>
              <a:xfrm>
                <a:off x="1883121" y="1135522"/>
                <a:ext cx="8209985" cy="5210928"/>
                <a:chOff x="1883121" y="1162681"/>
                <a:chExt cx="8209985" cy="5210928"/>
              </a:xfrm>
            </p:grpSpPr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FCF13471-732C-A0E7-6045-3F8E2FEF688C}"/>
                    </a:ext>
                  </a:extLst>
                </p:cNvPr>
                <p:cNvGrpSpPr/>
                <p:nvPr/>
              </p:nvGrpSpPr>
              <p:grpSpPr>
                <a:xfrm>
                  <a:off x="1883121" y="2170974"/>
                  <a:ext cx="8209985" cy="4202635"/>
                  <a:chOff x="1883121" y="1962752"/>
                  <a:chExt cx="8209985" cy="4202635"/>
                </a:xfrm>
              </p:grpSpPr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A898CCB3-C95B-3BB7-A8B8-6FE67B1D5459}"/>
                      </a:ext>
                    </a:extLst>
                  </p:cNvPr>
                  <p:cNvSpPr txBox="1"/>
                  <p:nvPr/>
                </p:nvSpPr>
                <p:spPr>
                  <a:xfrm>
                    <a:off x="1883121" y="5821370"/>
                    <a:ext cx="8209985" cy="344017"/>
                  </a:xfrm>
                  <a:prstGeom prst="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NZ" sz="1050" b="1"/>
                      <a:t>Owners &amp; Stakeholders</a:t>
                    </a:r>
                  </a:p>
                </p:txBody>
              </p:sp>
              <p:sp>
                <p:nvSpPr>
                  <p:cNvPr id="17" name="Arrow: Pentagon 16">
                    <a:extLst>
                      <a:ext uri="{FF2B5EF4-FFF2-40B4-BE49-F238E27FC236}">
                        <a16:creationId xmlns:a16="http://schemas.microsoft.com/office/drawing/2014/main" id="{0557F0EE-8180-0003-15BC-051B9CC735BA}"/>
                      </a:ext>
                    </a:extLst>
                  </p:cNvPr>
                  <p:cNvSpPr/>
                  <p:nvPr/>
                </p:nvSpPr>
                <p:spPr>
                  <a:xfrm>
                    <a:off x="3181539" y="2571188"/>
                    <a:ext cx="5631255" cy="570364"/>
                  </a:xfrm>
                  <a:prstGeom prst="homePlat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sz="1050"/>
                  </a:p>
                </p:txBody>
              </p:sp>
              <p:sp>
                <p:nvSpPr>
                  <p:cNvPr id="18" name="Arrow: Pentagon 17">
                    <a:extLst>
                      <a:ext uri="{FF2B5EF4-FFF2-40B4-BE49-F238E27FC236}">
                        <a16:creationId xmlns:a16="http://schemas.microsoft.com/office/drawing/2014/main" id="{D2DB64C5-25FC-9E9D-D5EB-EED64B12D8E5}"/>
                      </a:ext>
                    </a:extLst>
                  </p:cNvPr>
                  <p:cNvSpPr/>
                  <p:nvPr/>
                </p:nvSpPr>
                <p:spPr>
                  <a:xfrm>
                    <a:off x="3181538" y="4126587"/>
                    <a:ext cx="5631255" cy="570364"/>
                  </a:xfrm>
                  <a:prstGeom prst="homePlat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sz="1050" b="1"/>
                  </a:p>
                </p:txBody>
              </p:sp>
              <p:sp>
                <p:nvSpPr>
                  <p:cNvPr id="19" name="Arrow: Pentagon 18">
                    <a:extLst>
                      <a:ext uri="{FF2B5EF4-FFF2-40B4-BE49-F238E27FC236}">
                        <a16:creationId xmlns:a16="http://schemas.microsoft.com/office/drawing/2014/main" id="{B48A68F6-0DC3-211B-9001-FAB2A5A940D6}"/>
                      </a:ext>
                    </a:extLst>
                  </p:cNvPr>
                  <p:cNvSpPr/>
                  <p:nvPr/>
                </p:nvSpPr>
                <p:spPr>
                  <a:xfrm>
                    <a:off x="3181538" y="3346964"/>
                    <a:ext cx="5631255" cy="570364"/>
                  </a:xfrm>
                  <a:prstGeom prst="homePlat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NZ" sz="1050" b="1"/>
                      <a:t>High level transition pathways (aka Focus Areas, )</a:t>
                    </a:r>
                  </a:p>
                </p:txBody>
              </p:sp>
              <p:sp>
                <p:nvSpPr>
                  <p:cNvPr id="20" name="Arrow: Pentagon 19">
                    <a:extLst>
                      <a:ext uri="{FF2B5EF4-FFF2-40B4-BE49-F238E27FC236}">
                        <a16:creationId xmlns:a16="http://schemas.microsoft.com/office/drawing/2014/main" id="{93B8C1DF-7D5B-5A5B-BBD6-CFFAA00CDD27}"/>
                      </a:ext>
                    </a:extLst>
                  </p:cNvPr>
                  <p:cNvSpPr/>
                  <p:nvPr/>
                </p:nvSpPr>
                <p:spPr>
                  <a:xfrm>
                    <a:off x="3181539" y="4872177"/>
                    <a:ext cx="5631255" cy="570364"/>
                  </a:xfrm>
                  <a:prstGeom prst="homePlat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 sz="1050"/>
                  </a:p>
                </p:txBody>
              </p:sp>
              <p:grpSp>
                <p:nvGrpSpPr>
                  <p:cNvPr id="21" name="Group 20">
                    <a:extLst>
                      <a:ext uri="{FF2B5EF4-FFF2-40B4-BE49-F238E27FC236}">
                        <a16:creationId xmlns:a16="http://schemas.microsoft.com/office/drawing/2014/main" id="{75D4E4B5-52D9-DD42-AF05-0FD87E1D518F}"/>
                      </a:ext>
                    </a:extLst>
                  </p:cNvPr>
                  <p:cNvGrpSpPr/>
                  <p:nvPr/>
                </p:nvGrpSpPr>
                <p:grpSpPr>
                  <a:xfrm>
                    <a:off x="3726251" y="1962752"/>
                    <a:ext cx="4446960" cy="3718893"/>
                    <a:chOff x="3726251" y="2341112"/>
                    <a:chExt cx="4446960" cy="3340533"/>
                  </a:xfrm>
                </p:grpSpPr>
                <p:sp>
                  <p:nvSpPr>
                    <p:cNvPr id="23" name="Arrow: Pentagon 22">
                      <a:extLst>
                        <a:ext uri="{FF2B5EF4-FFF2-40B4-BE49-F238E27FC236}">
                          <a16:creationId xmlns:a16="http://schemas.microsoft.com/office/drawing/2014/main" id="{B58B56D5-9BC7-5990-4EB6-5F76A2FE1A7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2232530" y="3834835"/>
                      <a:ext cx="3340531" cy="353089"/>
                    </a:xfrm>
                    <a:prstGeom prst="homePlate">
                      <a:avLst/>
                    </a:prstGeom>
                    <a:noFill/>
                    <a:ln>
                      <a:prstDash val="lgDash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1050"/>
                    </a:p>
                  </p:txBody>
                </p:sp>
                <p:sp>
                  <p:nvSpPr>
                    <p:cNvPr id="24" name="Arrow: Pentagon 23">
                      <a:extLst>
                        <a:ext uri="{FF2B5EF4-FFF2-40B4-BE49-F238E27FC236}">
                          <a16:creationId xmlns:a16="http://schemas.microsoft.com/office/drawing/2014/main" id="{C2D44ADE-DD08-A984-0813-2478A139DDC5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3232183" y="3834833"/>
                      <a:ext cx="3340531" cy="353089"/>
                    </a:xfrm>
                    <a:prstGeom prst="homePlate">
                      <a:avLst/>
                    </a:prstGeom>
                    <a:noFill/>
                    <a:ln>
                      <a:prstDash val="lgDash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1050"/>
                    </a:p>
                  </p:txBody>
                </p:sp>
                <p:sp>
                  <p:nvSpPr>
                    <p:cNvPr id="25" name="Arrow: Pentagon 24">
                      <a:extLst>
                        <a:ext uri="{FF2B5EF4-FFF2-40B4-BE49-F238E27FC236}">
                          <a16:creationId xmlns:a16="http://schemas.microsoft.com/office/drawing/2014/main" id="{1F7D2DC1-4EC2-5C44-A33E-0C618FD9D2A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4252961" y="3834833"/>
                      <a:ext cx="3340531" cy="353089"/>
                    </a:xfrm>
                    <a:prstGeom prst="homePlate">
                      <a:avLst/>
                    </a:prstGeom>
                    <a:noFill/>
                    <a:ln>
                      <a:prstDash val="lgDash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endParaRPr lang="en-NZ" sz="1050" b="1"/>
                    </a:p>
                  </p:txBody>
                </p:sp>
                <p:sp>
                  <p:nvSpPr>
                    <p:cNvPr id="26" name="Arrow: Pentagon 25">
                      <a:extLst>
                        <a:ext uri="{FF2B5EF4-FFF2-40B4-BE49-F238E27FC236}">
                          <a16:creationId xmlns:a16="http://schemas.microsoft.com/office/drawing/2014/main" id="{3315ADE5-1C9C-D578-7467-2A28DA452FF5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333730" y="3834833"/>
                      <a:ext cx="3340531" cy="353089"/>
                    </a:xfrm>
                    <a:prstGeom prst="homePlate">
                      <a:avLst/>
                    </a:prstGeom>
                    <a:noFill/>
                    <a:ln>
                      <a:prstDash val="lgDash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1050"/>
                    </a:p>
                  </p:txBody>
                </p:sp>
                <p:sp>
                  <p:nvSpPr>
                    <p:cNvPr id="27" name="Arrow: Pentagon 26">
                      <a:extLst>
                        <a:ext uri="{FF2B5EF4-FFF2-40B4-BE49-F238E27FC236}">
                          <a16:creationId xmlns:a16="http://schemas.microsoft.com/office/drawing/2014/main" id="{98531A83-FA40-47A6-FBE4-38E1C2167DBB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326401" y="3834833"/>
                      <a:ext cx="3340531" cy="353089"/>
                    </a:xfrm>
                    <a:prstGeom prst="homePlate">
                      <a:avLst/>
                    </a:prstGeom>
                    <a:noFill/>
                    <a:ln>
                      <a:prstDash val="lgDash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 sz="1050"/>
                    </a:p>
                  </p:txBody>
                </p:sp>
              </p:grpSp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3B9D22D3-E6DC-55D5-1CE8-FC282AD8FDCD}"/>
                      </a:ext>
                    </a:extLst>
                  </p:cNvPr>
                  <p:cNvSpPr txBox="1"/>
                  <p:nvPr/>
                </p:nvSpPr>
                <p:spPr>
                  <a:xfrm>
                    <a:off x="3172485" y="2082304"/>
                    <a:ext cx="5631255" cy="34401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NZ" sz="1050" b="1"/>
                      <a:t>Principles</a:t>
                    </a:r>
                  </a:p>
                </p:txBody>
              </p:sp>
            </p:grp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A3718881-BBD4-AC19-16E2-763F829015D7}"/>
                    </a:ext>
                  </a:extLst>
                </p:cNvPr>
                <p:cNvSpPr txBox="1"/>
                <p:nvPr/>
              </p:nvSpPr>
              <p:spPr>
                <a:xfrm>
                  <a:off x="1883121" y="1162681"/>
                  <a:ext cx="8209985" cy="344017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1050" b="1" dirty="0"/>
                    <a:t>Vision Kapiti + Community Outcomes</a:t>
                  </a:r>
                </a:p>
              </p:txBody>
            </p:sp>
          </p:grpSp>
          <p:sp>
            <p:nvSpPr>
              <p:cNvPr id="11" name="Arrow: Pentagon 10">
                <a:extLst>
                  <a:ext uri="{FF2B5EF4-FFF2-40B4-BE49-F238E27FC236}">
                    <a16:creationId xmlns:a16="http://schemas.microsoft.com/office/drawing/2014/main" id="{C7E59888-07A8-3F1C-22CE-72DC3B6B080F}"/>
                  </a:ext>
                </a:extLst>
              </p:cNvPr>
              <p:cNvSpPr/>
              <p:nvPr/>
            </p:nvSpPr>
            <p:spPr>
              <a:xfrm>
                <a:off x="838200" y="1479539"/>
                <a:ext cx="832919" cy="4374110"/>
              </a:xfrm>
              <a:prstGeom prst="homePlate">
                <a:avLst>
                  <a:gd name="adj" fmla="val 19792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NZ" sz="1050" b="1" dirty="0"/>
                  <a:t>Purpose statement</a:t>
                </a:r>
              </a:p>
            </p:txBody>
          </p: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1F3230B-7012-B50B-6109-A30A4FAED47C}"/>
                </a:ext>
              </a:extLst>
            </p:cNvPr>
            <p:cNvSpPr txBox="1"/>
            <p:nvPr/>
          </p:nvSpPr>
          <p:spPr>
            <a:xfrm>
              <a:off x="6888839" y="792056"/>
              <a:ext cx="49231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i="1" u="sng" dirty="0"/>
                <a:t>Illustrative strategic framework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BD3AD22-4C72-9218-6B0A-DC92554920D9}"/>
                </a:ext>
              </a:extLst>
            </p:cNvPr>
            <p:cNvSpPr txBox="1"/>
            <p:nvPr/>
          </p:nvSpPr>
          <p:spPr>
            <a:xfrm>
              <a:off x="6994500" y="4236281"/>
              <a:ext cx="740240" cy="5078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NZ" sz="900" dirty="0"/>
                <a:t>Water / Ocean Health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D73DDD8-8064-F4E3-59EC-58BBC92064F4}"/>
                </a:ext>
              </a:extLst>
            </p:cNvPr>
            <p:cNvSpPr txBox="1"/>
            <p:nvPr/>
          </p:nvSpPr>
          <p:spPr>
            <a:xfrm>
              <a:off x="6994500" y="3673384"/>
              <a:ext cx="756854" cy="43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NZ" sz="900" dirty="0"/>
                <a:t>Land use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11E10FE-E080-FA3E-F111-2F1437904D48}"/>
                </a:ext>
              </a:extLst>
            </p:cNvPr>
            <p:cNvSpPr txBox="1"/>
            <p:nvPr/>
          </p:nvSpPr>
          <p:spPr>
            <a:xfrm>
              <a:off x="6994500" y="2515361"/>
              <a:ext cx="756854" cy="43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NZ" sz="900" dirty="0"/>
                <a:t>Air Quality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2FA3D87-F6E8-96A9-493D-E9C270277736}"/>
                </a:ext>
              </a:extLst>
            </p:cNvPr>
            <p:cNvSpPr txBox="1"/>
            <p:nvPr/>
          </p:nvSpPr>
          <p:spPr>
            <a:xfrm>
              <a:off x="6994500" y="3092488"/>
              <a:ext cx="778958" cy="43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NZ" sz="900" dirty="0"/>
                <a:t>Biodiversity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40249B9-88E7-3B2E-9DCC-A3AE3568CB63}"/>
                </a:ext>
              </a:extLst>
            </p:cNvPr>
            <p:cNvSpPr txBox="1"/>
            <p:nvPr/>
          </p:nvSpPr>
          <p:spPr>
            <a:xfrm>
              <a:off x="7075258" y="1563721"/>
              <a:ext cx="657046" cy="900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NZ" sz="1050" b="1" dirty="0"/>
                <a:t>Current State</a:t>
              </a:r>
            </a:p>
            <a:p>
              <a:r>
                <a:rPr lang="en-NZ" sz="1050" i="1" dirty="0"/>
                <a:t>Where we are</a:t>
              </a:r>
              <a:endParaRPr lang="en-NZ" sz="1050" b="1" i="1" dirty="0"/>
            </a:p>
            <a:p>
              <a:r>
                <a:rPr lang="en-NZ" sz="1050" i="1" dirty="0"/>
                <a:t>now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CF66B72-4CCE-0D02-D416-EEAD850B525D}"/>
              </a:ext>
            </a:extLst>
          </p:cNvPr>
          <p:cNvGrpSpPr/>
          <p:nvPr/>
        </p:nvGrpSpPr>
        <p:grpSpPr>
          <a:xfrm>
            <a:off x="11168977" y="1563721"/>
            <a:ext cx="822767" cy="3180391"/>
            <a:chOff x="7168519" y="1716121"/>
            <a:chExt cx="822767" cy="3180391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EAE8233-CD94-CB2C-AE20-4BE65EEF92BB}"/>
                </a:ext>
              </a:extLst>
            </p:cNvPr>
            <p:cNvSpPr txBox="1"/>
            <p:nvPr/>
          </p:nvSpPr>
          <p:spPr>
            <a:xfrm>
              <a:off x="7230094" y="4388681"/>
              <a:ext cx="753450" cy="5078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NZ" sz="900" dirty="0"/>
                <a:t>Water / Ocean Health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0CACECA-ABD7-DB80-0F0C-AAE541FEFFC2}"/>
                </a:ext>
              </a:extLst>
            </p:cNvPr>
            <p:cNvSpPr txBox="1"/>
            <p:nvPr/>
          </p:nvSpPr>
          <p:spPr>
            <a:xfrm>
              <a:off x="7237836" y="3832205"/>
              <a:ext cx="753450" cy="43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NZ" sz="900" dirty="0"/>
                <a:t>Land use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62C6B1F-B063-98EA-627D-5E783C6D8887}"/>
                </a:ext>
              </a:extLst>
            </p:cNvPr>
            <p:cNvSpPr txBox="1"/>
            <p:nvPr/>
          </p:nvSpPr>
          <p:spPr>
            <a:xfrm>
              <a:off x="7217490" y="2667761"/>
              <a:ext cx="767003" cy="43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NZ" sz="900" dirty="0"/>
                <a:t>Air Quality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8B812C6-BEA3-8A3F-E075-683A8FDE5EB4}"/>
                </a:ext>
              </a:extLst>
            </p:cNvPr>
            <p:cNvSpPr txBox="1"/>
            <p:nvPr/>
          </p:nvSpPr>
          <p:spPr>
            <a:xfrm>
              <a:off x="7224283" y="3269067"/>
              <a:ext cx="767003" cy="43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NZ" sz="900" dirty="0"/>
                <a:t>Biodiversity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59F6B2-1FB5-4F40-5E53-512E7C589A61}"/>
                </a:ext>
              </a:extLst>
            </p:cNvPr>
            <p:cNvSpPr txBox="1"/>
            <p:nvPr/>
          </p:nvSpPr>
          <p:spPr>
            <a:xfrm>
              <a:off x="7168519" y="1716121"/>
              <a:ext cx="767003" cy="900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NZ" sz="1050" b="1" dirty="0"/>
                <a:t>Future state</a:t>
              </a:r>
            </a:p>
            <a:p>
              <a:r>
                <a:rPr lang="en-NZ" sz="1050" i="1" dirty="0"/>
                <a:t>Where we want to 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9186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2C0AD-4DAB-7712-2630-174FB6E41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1CD3198-DB27-C2F6-3CFA-C5023853AE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088181-6335-108F-6015-DC0861EF6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Introducing four domains for focus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3C7331-D7FB-E25B-4CE4-939D6DB8242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252741B4-3B9E-5FCD-9D3A-1E055D82ADC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026C4909-1EA4-3D3B-E769-999092C734C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5C4120E-26D3-4B46-6CB8-5AC589016514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Subtitle 2">
            <a:extLst>
              <a:ext uri="{FF2B5EF4-FFF2-40B4-BE49-F238E27FC236}">
                <a16:creationId xmlns:a16="http://schemas.microsoft.com/office/drawing/2014/main" id="{98D57A95-D70F-9B6A-AD9C-D910A0A2AB12}"/>
              </a:ext>
            </a:extLst>
          </p:cNvPr>
          <p:cNvSpPr txBox="1">
            <a:spLocks/>
          </p:cNvSpPr>
          <p:nvPr/>
        </p:nvSpPr>
        <p:spPr>
          <a:xfrm>
            <a:off x="6027273" y="1446954"/>
            <a:ext cx="6382432" cy="198204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NZ" sz="2000" dirty="0">
                <a:solidFill>
                  <a:schemeClr val="tx2"/>
                </a:solidFill>
              </a:rPr>
              <a:t>The Environment Strategy will cover the ‘place’ elements of the Doughnut Model.</a:t>
            </a:r>
          </a:p>
          <a:p>
            <a:pPr>
              <a:lnSpc>
                <a:spcPct val="100000"/>
              </a:lnSpc>
            </a:pPr>
            <a:r>
              <a:rPr lang="en-NZ" sz="2000" dirty="0">
                <a:solidFill>
                  <a:schemeClr val="tx2"/>
                </a:solidFill>
              </a:rPr>
              <a:t>While climate is being addressed through other strategies, the linkages between climate and the environment will be acknowledged throughout.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C83BA5D-83CF-ECAB-C68A-BD896FDBA694}"/>
              </a:ext>
            </a:extLst>
          </p:cNvPr>
          <p:cNvGrpSpPr/>
          <p:nvPr/>
        </p:nvGrpSpPr>
        <p:grpSpPr>
          <a:xfrm>
            <a:off x="144690" y="1128280"/>
            <a:ext cx="5882583" cy="2017110"/>
            <a:chOff x="435069" y="1573932"/>
            <a:chExt cx="5206097" cy="201711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B9C2251-F7BD-3172-A673-96D6FA49F4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3135" y="1858099"/>
              <a:ext cx="4908031" cy="1650617"/>
            </a:xfrm>
            <a:prstGeom prst="rect">
              <a:avLst/>
            </a:prstGeom>
          </p:spPr>
        </p:pic>
        <p:pic>
          <p:nvPicPr>
            <p:cNvPr id="11" name="Graphic 10" descr="Line arrow: Counter-clockwise curve with solid fill">
              <a:extLst>
                <a:ext uri="{FF2B5EF4-FFF2-40B4-BE49-F238E27FC236}">
                  <a16:creationId xmlns:a16="http://schemas.microsoft.com/office/drawing/2014/main" id="{D664D1D8-9FC7-ADD2-6365-DB27DAD6B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8018422">
              <a:off x="435069" y="1573932"/>
              <a:ext cx="1584356" cy="1584356"/>
            </a:xfrm>
            <a:prstGeom prst="rect">
              <a:avLst/>
            </a:prstGeom>
          </p:spPr>
        </p:pic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1CD2E23-ECD2-E655-F7E4-7928C6051194}"/>
                </a:ext>
              </a:extLst>
            </p:cNvPr>
            <p:cNvSpPr/>
            <p:nvPr/>
          </p:nvSpPr>
          <p:spPr>
            <a:xfrm>
              <a:off x="1620982" y="2574951"/>
              <a:ext cx="843438" cy="1016091"/>
            </a:xfrm>
            <a:prstGeom prst="ellipse">
              <a:avLst/>
            </a:prstGeom>
            <a:noFill/>
            <a:ln w="698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0" name="Subtitle 2">
            <a:extLst>
              <a:ext uri="{FF2B5EF4-FFF2-40B4-BE49-F238E27FC236}">
                <a16:creationId xmlns:a16="http://schemas.microsoft.com/office/drawing/2014/main" id="{80704BD6-45DA-CFA7-B239-2BE50760A715}"/>
              </a:ext>
            </a:extLst>
          </p:cNvPr>
          <p:cNvSpPr txBox="1">
            <a:spLocks/>
          </p:cNvSpPr>
          <p:nvPr/>
        </p:nvSpPr>
        <p:spPr>
          <a:xfrm>
            <a:off x="308053" y="4349655"/>
            <a:ext cx="8048625" cy="128583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400" dirty="0">
                <a:solidFill>
                  <a:schemeClr val="tx2"/>
                </a:solidFill>
              </a:rPr>
              <a:t>Notes:</a:t>
            </a:r>
          </a:p>
          <a:p>
            <a:r>
              <a:rPr lang="en-NZ" sz="1400" dirty="0">
                <a:solidFill>
                  <a:schemeClr val="tx2"/>
                </a:solidFill>
              </a:rPr>
              <a:t>Council is one of several actors taking responsibility for the environment.</a:t>
            </a:r>
          </a:p>
          <a:p>
            <a:r>
              <a:rPr lang="en-NZ" sz="1400" dirty="0">
                <a:solidFill>
                  <a:schemeClr val="tx2"/>
                </a:solidFill>
              </a:rPr>
              <a:t>Government at all levels are involved as are iwi partners, business and our community.</a:t>
            </a:r>
          </a:p>
          <a:p>
            <a:r>
              <a:rPr lang="en-NZ" sz="1400" dirty="0">
                <a:solidFill>
                  <a:schemeClr val="tx2"/>
                </a:solidFill>
              </a:rPr>
              <a:t>This strategy will draw on local, regional and national direction.</a:t>
            </a:r>
          </a:p>
          <a:p>
            <a:r>
              <a:rPr lang="en-NZ" sz="1400" dirty="0">
                <a:solidFill>
                  <a:schemeClr val="tx2"/>
                </a:solidFill>
              </a:rPr>
              <a:t>Council does not have all the levers – we need to consider where we can influence and partner.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400" dirty="0">
              <a:solidFill>
                <a:schemeClr val="tx2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6E3C5FC-5005-DB0C-B0C5-812CCF6E3AC2}"/>
              </a:ext>
            </a:extLst>
          </p:cNvPr>
          <p:cNvSpPr/>
          <p:nvPr/>
        </p:nvSpPr>
        <p:spPr>
          <a:xfrm>
            <a:off x="825731" y="3145390"/>
            <a:ext cx="443345" cy="38555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9897ADB-209B-3D00-06EC-E4C95F4E3ABA}"/>
              </a:ext>
            </a:extLst>
          </p:cNvPr>
          <p:cNvSpPr/>
          <p:nvPr/>
        </p:nvSpPr>
        <p:spPr>
          <a:xfrm>
            <a:off x="2811035" y="3180664"/>
            <a:ext cx="443345" cy="38555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3668323-9630-4BBB-FC8C-B33AD9C09C99}"/>
              </a:ext>
            </a:extLst>
          </p:cNvPr>
          <p:cNvSpPr/>
          <p:nvPr/>
        </p:nvSpPr>
        <p:spPr>
          <a:xfrm>
            <a:off x="4041969" y="3175093"/>
            <a:ext cx="443345" cy="38555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6B91981-1585-A430-979B-ABF01EC34B17}"/>
              </a:ext>
            </a:extLst>
          </p:cNvPr>
          <p:cNvSpPr/>
          <p:nvPr/>
        </p:nvSpPr>
        <p:spPr>
          <a:xfrm>
            <a:off x="5167745" y="3167403"/>
            <a:ext cx="443345" cy="38555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77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243C57-3A39-AADC-C536-26B5B6D8DC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D9F89B-D390-7342-88DC-2D7BF223DD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0655F-7CE5-84CF-FC8A-A25A8757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Today: areas of focus and feedback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5B8D13-5142-6E06-8E0E-B77FDCC39D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590550" y="1059751"/>
            <a:ext cx="10515600" cy="446563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tx2"/>
                </a:solidFill>
              </a:rPr>
              <a:t>Do the statements for each domain resonate? Any suggested changes (if so, why)?</a:t>
            </a:r>
          </a:p>
          <a:p>
            <a:r>
              <a:rPr lang="en-NZ" dirty="0">
                <a:solidFill>
                  <a:schemeClr val="tx2"/>
                </a:solidFill>
              </a:rPr>
              <a:t>What does “good” look like to you for the Environment, in terms of measurement/progress?</a:t>
            </a:r>
          </a:p>
          <a:p>
            <a:r>
              <a:rPr lang="en-NZ" dirty="0">
                <a:solidFill>
                  <a:schemeClr val="tx2"/>
                </a:solidFill>
              </a:rPr>
              <a:t>Are there any clear gaps we need to consider as we progress?</a:t>
            </a:r>
          </a:p>
          <a:p>
            <a:pPr marL="0" indent="0">
              <a:buNone/>
            </a:pPr>
            <a:endParaRPr lang="en-NZ" dirty="0">
              <a:solidFill>
                <a:schemeClr val="tx2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957F1DD-A77A-ED33-6D91-83D1FEC5AD2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4311A082-059A-5A8F-7444-671F970BC56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CBFE5452-7BBD-A28F-1FB3-F38B3D70358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D59A36F-38D4-665D-BAD4-64FE5918BF8B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62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37530-E401-3C53-C478-E9C42A244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14CBAC3-4406-48C6-7638-734C3DE9D0B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586DA5-BD6E-3986-1EDD-0983B94FC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Getting into the ‘Substance’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EAD247-DD38-FAD9-4824-83B48CDC21E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590550" y="1059751"/>
            <a:ext cx="10515600" cy="446563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tx2"/>
                </a:solidFill>
              </a:rPr>
              <a:t>This strategy is about mapping relevant existing direction</a:t>
            </a:r>
          </a:p>
          <a:p>
            <a:r>
              <a:rPr lang="en-NZ" dirty="0">
                <a:solidFill>
                  <a:schemeClr val="tx2"/>
                </a:solidFill>
              </a:rPr>
              <a:t>This will be framed under the insights from Vision Kāpiti Stage One</a:t>
            </a:r>
          </a:p>
          <a:p>
            <a:pPr lvl="1"/>
            <a:r>
              <a:rPr lang="en-NZ" i="1" dirty="0">
                <a:solidFill>
                  <a:schemeClr val="tx2"/>
                </a:solidFill>
              </a:rPr>
              <a:t>Note these are still draft and will be refined in due course</a:t>
            </a:r>
          </a:p>
          <a:p>
            <a:r>
              <a:rPr lang="en-NZ" dirty="0">
                <a:solidFill>
                  <a:schemeClr val="tx2"/>
                </a:solidFill>
              </a:rPr>
              <a:t>We will outline: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The challenges we are facing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The drivers/requirements affecting our current approach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The outcomes/aspirations we are working toward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Significant initiatives/actions already in place </a:t>
            </a:r>
          </a:p>
          <a:p>
            <a:pPr lvl="1"/>
            <a:r>
              <a:rPr lang="en-NZ" dirty="0">
                <a:solidFill>
                  <a:schemeClr val="tx2"/>
                </a:solidFill>
              </a:rPr>
              <a:t>Gaps/areas for future work</a:t>
            </a:r>
          </a:p>
          <a:p>
            <a:pPr marL="0" indent="0">
              <a:buNone/>
            </a:pPr>
            <a:endParaRPr lang="en-NZ" dirty="0">
              <a:solidFill>
                <a:schemeClr val="tx2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0AECCA2-F727-AF49-11FA-9594EF3EBF1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C798DA34-2983-1FFD-29AA-53683F7B74A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72D483E0-9658-FC61-1420-8445FBBE1984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988D33E-3BED-A1F0-714B-947521CFC72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1525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62C4B1-AB5E-A43E-A454-FCA471CDC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02D5F58-BAF5-7C4E-B7CA-F3A428E6734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51284-A8C1-37E7-A7AD-89DA646DE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953" y="165102"/>
            <a:ext cx="11167897" cy="64929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Leverage existing direction </a:t>
            </a:r>
            <a:r>
              <a:rPr lang="en-NZ" sz="4000" b="1" dirty="0">
                <a:solidFill>
                  <a:schemeClr val="accent2">
                    <a:lumMod val="50000"/>
                  </a:schemeClr>
                </a:solidFill>
              </a:rPr>
              <a:t>but </a:t>
            </a:r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create some clarity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EBB2B9-2801-730B-1652-AECF800CF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9354" y="1525834"/>
            <a:ext cx="4746467" cy="3405572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NZ" sz="1800" dirty="0">
                <a:solidFill>
                  <a:schemeClr val="tx2"/>
                </a:solidFill>
              </a:rPr>
              <a:t>Our actions are already guided by existing direction and requirements.</a:t>
            </a:r>
          </a:p>
          <a:p>
            <a:r>
              <a:rPr lang="en-NZ" sz="1800" dirty="0">
                <a:solidFill>
                  <a:schemeClr val="tx2"/>
                </a:solidFill>
              </a:rPr>
              <a:t>National and regional direction is shifting – especially through RMA changes and K</a:t>
            </a:r>
            <a:r>
              <a:rPr lang="mi-NZ" sz="1800" dirty="0">
                <a:solidFill>
                  <a:schemeClr val="tx2"/>
                </a:solidFill>
              </a:rPr>
              <a:t>āpiti Whaitua</a:t>
            </a:r>
          </a:p>
          <a:p>
            <a:r>
              <a:rPr lang="en-NZ" sz="1800" dirty="0">
                <a:solidFill>
                  <a:schemeClr val="tx2"/>
                </a:solidFill>
              </a:rPr>
              <a:t>Council already has a lot in place across the four domains.</a:t>
            </a:r>
          </a:p>
          <a:p>
            <a:r>
              <a:rPr lang="en-NZ" sz="1800" dirty="0">
                <a:solidFill>
                  <a:schemeClr val="tx2"/>
                </a:solidFill>
              </a:rPr>
              <a:t>Some of this direction is dated and potentially misaligned with our current aspirations</a:t>
            </a:r>
          </a:p>
          <a:p>
            <a:r>
              <a:rPr lang="en-NZ" sz="1800" dirty="0">
                <a:solidFill>
                  <a:schemeClr val="tx2"/>
                </a:solidFill>
              </a:rPr>
              <a:t>The challenge becomes achieving clarity and strategic alignment.</a:t>
            </a:r>
          </a:p>
          <a:p>
            <a:pPr marL="0" indent="0">
              <a:buNone/>
            </a:pPr>
            <a:endParaRPr lang="en-NZ" sz="1800" dirty="0">
              <a:solidFill>
                <a:schemeClr val="tx2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34246A8-F647-55A6-F0AF-5322A072068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2E68D18A-AF67-24D7-E87B-1C258927E93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1EE07E89-89D8-CB65-82A1-6B1899AFF27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5C88EE1-957F-16CB-9C3B-BA5C77202BFB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C2F8B06-C506-8A4D-B33B-63B14C562E9A}"/>
              </a:ext>
            </a:extLst>
          </p:cNvPr>
          <p:cNvGrpSpPr/>
          <p:nvPr/>
        </p:nvGrpSpPr>
        <p:grpSpPr>
          <a:xfrm>
            <a:off x="204953" y="834724"/>
            <a:ext cx="6805447" cy="4861738"/>
            <a:chOff x="1253764" y="298398"/>
            <a:chExt cx="6636471" cy="4548928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3D93843-3B15-C999-A017-66749F96D4B4}"/>
                </a:ext>
              </a:extLst>
            </p:cNvPr>
            <p:cNvGrpSpPr/>
            <p:nvPr/>
          </p:nvGrpSpPr>
          <p:grpSpPr>
            <a:xfrm>
              <a:off x="1253765" y="298398"/>
              <a:ext cx="6636470" cy="1345809"/>
              <a:chOff x="1253765" y="298398"/>
              <a:chExt cx="6636470" cy="1345809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7686DC8-4891-E6A3-D3EB-668F3AB475A9}"/>
                  </a:ext>
                </a:extLst>
              </p:cNvPr>
              <p:cNvSpPr/>
              <p:nvPr/>
            </p:nvSpPr>
            <p:spPr>
              <a:xfrm>
                <a:off x="1253765" y="621203"/>
                <a:ext cx="6636470" cy="1023004"/>
              </a:xfrm>
              <a:prstGeom prst="rect">
                <a:avLst/>
              </a:prstGeom>
              <a:solidFill>
                <a:srgbClr val="FFFFEB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numCol="2" rtlCol="0" anchor="ctr">
                <a:normAutofit fontScale="92500" lnSpcReduction="10000"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Resource Management Act 1991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🔴🟢🔵🟤</a:t>
                </a:r>
                <a:endParaRPr lang="en-NZ" sz="10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Local Government Act 2002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🔴🟢🔵🟤</a:t>
                </a:r>
                <a:endParaRPr lang="en-NZ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Reserves Act 1977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🟢🔵</a:t>
                </a:r>
                <a:endParaRPr lang="en-NZ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Conservation Act 1987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</a:t>
                </a:r>
                <a:endParaRPr lang="en-NZ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Biosecurity Act 1993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Wildlife Act 1953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</a:t>
                </a:r>
                <a:endParaRPr lang="en-NZ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000" dirty="0"/>
                  <a:t>Wild Animal Control Act 1977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</a:t>
                </a:r>
                <a:endParaRPr lang="en-NZ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000" dirty="0"/>
                  <a:t>Marine and Coastal Area (Takutai Moana) Act 2011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</a:t>
                </a:r>
                <a:endParaRPr lang="en-US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000" dirty="0"/>
                  <a:t>Civil </a:t>
                </a:r>
                <a:r>
                  <a:rPr lang="en-US" sz="1000" dirty="0" err="1"/>
                  <a:t>Defence</a:t>
                </a:r>
                <a:r>
                  <a:rPr lang="en-US" sz="1000" dirty="0"/>
                  <a:t> Emergency Management Act 2002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🟢🔵</a:t>
                </a:r>
                <a:endParaRPr lang="en-US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National Policy Statements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🔴🟢🔵🟤</a:t>
                </a:r>
                <a:endParaRPr lang="en-NZ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000" dirty="0"/>
                  <a:t>National Environmental Standards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🔴🟢🔵🟤</a:t>
                </a:r>
                <a:endParaRPr lang="en-US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NZ Biodiversity Strategy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</a:t>
                </a:r>
                <a:endParaRPr lang="en-NZ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NZ Coastal Policy Statement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🟢🔵</a:t>
                </a:r>
                <a:endParaRPr lang="en-NZ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Waste and Resource Efficiency Strategy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🔴🟢🔵🟤</a:t>
                </a:r>
                <a:endParaRPr lang="en-NZ" sz="1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sz="1000" dirty="0"/>
                  <a:t>Wellington Conservation Management Strategy </a:t>
                </a:r>
                <a:r>
                  <a:rPr lang="mi-NZ" sz="10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</a:t>
                </a:r>
                <a:endParaRPr lang="en-US" sz="1000" dirty="0"/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9662AA62-990C-7151-F758-F7B12B773E8B}"/>
                  </a:ext>
                </a:extLst>
              </p:cNvPr>
              <p:cNvGrpSpPr/>
              <p:nvPr/>
            </p:nvGrpSpPr>
            <p:grpSpPr>
              <a:xfrm>
                <a:off x="1253765" y="298398"/>
                <a:ext cx="6636470" cy="340281"/>
                <a:chOff x="1253765" y="298398"/>
                <a:chExt cx="6636470" cy="340281"/>
              </a:xfrm>
            </p:grpSpPr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DE661AE-1705-257B-1541-218CFC22D298}"/>
                    </a:ext>
                  </a:extLst>
                </p:cNvPr>
                <p:cNvSpPr/>
                <p:nvPr/>
              </p:nvSpPr>
              <p:spPr>
                <a:xfrm>
                  <a:off x="1253765" y="298398"/>
                  <a:ext cx="6636470" cy="328089"/>
                </a:xfrm>
                <a:prstGeom prst="rect">
                  <a:avLst/>
                </a:prstGeom>
                <a:solidFill>
                  <a:schemeClr val="tx2">
                    <a:lumMod val="10000"/>
                    <a:lumOff val="90000"/>
                  </a:schemeClr>
                </a:solidFill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DA322206-16B3-C846-49B1-7E5ED44F49F9}"/>
                    </a:ext>
                  </a:extLst>
                </p:cNvPr>
                <p:cNvSpPr txBox="1"/>
                <p:nvPr/>
              </p:nvSpPr>
              <p:spPr>
                <a:xfrm>
                  <a:off x="1313470" y="330902"/>
                  <a:ext cx="21775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400" b="1"/>
                    <a:t>National direction</a:t>
                  </a:r>
                </a:p>
              </p:txBody>
            </p:sp>
          </p:grp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1231EF2-B34C-2134-E2B4-2710895961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1301" y="2455496"/>
              <a:ext cx="2" cy="14709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68C271C-C7C5-2E62-20BC-9B5DAC871DE2}"/>
                </a:ext>
              </a:extLst>
            </p:cNvPr>
            <p:cNvGrpSpPr/>
            <p:nvPr/>
          </p:nvGrpSpPr>
          <p:grpSpPr>
            <a:xfrm>
              <a:off x="1253764" y="1679068"/>
              <a:ext cx="6636470" cy="1559667"/>
              <a:chOff x="1253764" y="1679068"/>
              <a:chExt cx="6636470" cy="1559667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B9A21F61-0505-B4CA-E385-93C07DF7CAA4}"/>
                  </a:ext>
                </a:extLst>
              </p:cNvPr>
              <p:cNvGrpSpPr/>
              <p:nvPr/>
            </p:nvGrpSpPr>
            <p:grpSpPr>
              <a:xfrm>
                <a:off x="1253764" y="1885821"/>
                <a:ext cx="6636470" cy="1352914"/>
                <a:chOff x="1253764" y="2342102"/>
                <a:chExt cx="6636470" cy="1352914"/>
              </a:xfrm>
            </p:grpSpPr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3E4FF7E3-EB73-3EE8-600F-1916FADF1A85}"/>
                    </a:ext>
                  </a:extLst>
                </p:cNvPr>
                <p:cNvSpPr/>
                <p:nvPr/>
              </p:nvSpPr>
              <p:spPr>
                <a:xfrm>
                  <a:off x="1253764" y="2675589"/>
                  <a:ext cx="6636470" cy="1019427"/>
                </a:xfrm>
                <a:prstGeom prst="rect">
                  <a:avLst/>
                </a:prstGeom>
                <a:solidFill>
                  <a:srgbClr val="FFFFEB"/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numCol="2" rtlCol="0" anchor="ctr">
                  <a:normAutofit fontScale="92500" lnSpcReduction="20000"/>
                </a:bodyPr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NZ" sz="1200" dirty="0"/>
                    <a:t>Future Development Strategy 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🔴🟢🔵🟤</a:t>
                  </a:r>
                  <a:endParaRPr lang="en-NZ" sz="12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NZ" sz="1200" dirty="0"/>
                    <a:t>Regional Policy Statement 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🔴🟢🔵🟤</a:t>
                  </a:r>
                  <a:endParaRPr lang="en-NZ" sz="12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/>
                    <a:t>Natural Resources Plan 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🔴🟢🔵🟤</a:t>
                  </a:r>
                  <a:endParaRPr lang="en-US" sz="12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/>
                    <a:t>Regional Pest Management Plan 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🔴🟢</a:t>
                  </a:r>
                  <a:endParaRPr lang="en-US" sz="12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NZ" sz="1200" dirty="0"/>
                    <a:t>Waste Management and Minimisation Plan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🟢🔵🟤</a:t>
                  </a:r>
                  <a:endParaRPr lang="en-NZ" sz="12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NZ" sz="1200" dirty="0"/>
                    <a:t>Wellington Regional Erosion Control Initiative (WRECI) 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🟢🔵</a:t>
                  </a:r>
                  <a:endParaRPr lang="en-NZ" sz="12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/>
                    <a:t>Wellington Region Emergency Management Group Plan 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🟢🔵</a:t>
                  </a:r>
                  <a:endParaRPr lang="en-US" sz="12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200" dirty="0"/>
                    <a:t>Floodplain Management Plans 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🟢🔵</a:t>
                  </a:r>
                  <a:endParaRPr lang="en-US" sz="12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NZ" sz="1200" dirty="0"/>
                    <a:t>Regional Coastal Plan 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🔴🟢🔵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NZ" sz="1200" dirty="0"/>
                    <a:t>Te Whaitua o K</a:t>
                  </a:r>
                  <a:r>
                    <a:rPr lang="mi-NZ" sz="1200" dirty="0"/>
                    <a:t>āpiti </a:t>
                  </a:r>
                  <a:r>
                    <a:rPr lang="mi-NZ" sz="1200" dirty="0">
                      <a:effectLst/>
                      <a:latin typeface="Aptos" panose="020B0004020202020204" pitchFamily="34" charset="0"/>
                      <a:ea typeface="Aptos" panose="020B0004020202020204" pitchFamily="34" charset="0"/>
                      <a:cs typeface="Times New Roman" panose="02020603050405020304" pitchFamily="18" charset="0"/>
                    </a:rPr>
                    <a:t>🔴🟢🔵</a:t>
                  </a:r>
                  <a:endParaRPr lang="mi-NZ" sz="1200" dirty="0"/>
                </a:p>
              </p:txBody>
            </p:sp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97835FAD-FE00-6AD9-3B84-C32FE37175C3}"/>
                    </a:ext>
                  </a:extLst>
                </p:cNvPr>
                <p:cNvGrpSpPr/>
                <p:nvPr/>
              </p:nvGrpSpPr>
              <p:grpSpPr>
                <a:xfrm>
                  <a:off x="1253764" y="2342102"/>
                  <a:ext cx="6636469" cy="405377"/>
                  <a:chOff x="1253764" y="2342102"/>
                  <a:chExt cx="6636469" cy="405377"/>
                </a:xfrm>
              </p:grpSpPr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C8D1054D-02FC-179F-FD7E-82A4EC4F9F31}"/>
                      </a:ext>
                    </a:extLst>
                  </p:cNvPr>
                  <p:cNvSpPr/>
                  <p:nvPr/>
                </p:nvSpPr>
                <p:spPr>
                  <a:xfrm>
                    <a:off x="1253764" y="2342102"/>
                    <a:ext cx="6636469" cy="328090"/>
                  </a:xfrm>
                  <a:prstGeom prst="rect">
                    <a:avLst/>
                  </a:prstGeom>
                  <a:solidFill>
                    <a:schemeClr val="tx2">
                      <a:lumMod val="10000"/>
                      <a:lumOff val="90000"/>
                    </a:schemeClr>
                  </a:solidFill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A8E279CE-B9E0-CC4C-DDB4-53AA3D79470E}"/>
                      </a:ext>
                    </a:extLst>
                  </p:cNvPr>
                  <p:cNvSpPr txBox="1"/>
                  <p:nvPr/>
                </p:nvSpPr>
                <p:spPr>
                  <a:xfrm>
                    <a:off x="1313470" y="2439702"/>
                    <a:ext cx="217759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NZ" sz="1400" b="1"/>
                      <a:t>Regional direction</a:t>
                    </a:r>
                  </a:p>
                </p:txBody>
              </p:sp>
            </p:grpSp>
          </p:grpSp>
          <p:sp>
            <p:nvSpPr>
              <p:cNvPr id="20" name="Arrow: Down 19">
                <a:extLst>
                  <a:ext uri="{FF2B5EF4-FFF2-40B4-BE49-F238E27FC236}">
                    <a16:creationId xmlns:a16="http://schemas.microsoft.com/office/drawing/2014/main" id="{D331FB01-1757-5EF0-8E07-5D7DDE6979B7}"/>
                  </a:ext>
                </a:extLst>
              </p:cNvPr>
              <p:cNvSpPr/>
              <p:nvPr/>
            </p:nvSpPr>
            <p:spPr>
              <a:xfrm>
                <a:off x="4411744" y="1679068"/>
                <a:ext cx="320511" cy="25074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7CDD9B8C-DBD4-ADCD-AC57-A5B568069A07}"/>
                </a:ext>
              </a:extLst>
            </p:cNvPr>
            <p:cNvGrpSpPr/>
            <p:nvPr/>
          </p:nvGrpSpPr>
          <p:grpSpPr>
            <a:xfrm>
              <a:off x="1253764" y="3240965"/>
              <a:ext cx="6636470" cy="1606361"/>
              <a:chOff x="1253764" y="3240965"/>
              <a:chExt cx="6636470" cy="1606361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D07D99B-87BA-7631-780B-F73197EEF004}"/>
                  </a:ext>
                </a:extLst>
              </p:cNvPr>
              <p:cNvSpPr/>
              <p:nvPr/>
            </p:nvSpPr>
            <p:spPr>
              <a:xfrm>
                <a:off x="1253764" y="3873551"/>
                <a:ext cx="6636470" cy="973775"/>
              </a:xfrm>
              <a:prstGeom prst="rect">
                <a:avLst/>
              </a:prstGeom>
              <a:solidFill>
                <a:srgbClr val="FFFFEB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numCol="2" rtlCol="0" anchor="ctr">
                <a:normAutofit fontScale="62500" lnSpcReduction="20000"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Vision K</a:t>
                </a:r>
                <a:r>
                  <a:rPr lang="mi-NZ" dirty="0"/>
                  <a:t>āpiti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🔴🟢🔵🟤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Long-term Plan 2024-34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🔴🟢🔵🟤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District Plan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🔴🟢🔵🟤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Climate Emergency Action Framework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🟢🔵🟤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Coastal Strategy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🟢🔵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Open Space Strategy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Stormwater Management Strategy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Sustainable Water Management Strategy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🟢🔵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Infrastructure Strategy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🟢🔵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Te Tupu Pai – Growing well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Economic Development Strategy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🟢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Sustainable Transport Strategy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🟢🟤</a:t>
                </a:r>
                <a:endParaRPr lang="en-NZ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NZ" dirty="0"/>
                  <a:t>Reserve Management Plans </a:t>
                </a:r>
                <a:r>
                  <a:rPr lang="mi-NZ" sz="18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🔴🟢🔵</a:t>
                </a:r>
                <a:endParaRPr lang="en-NZ" dirty="0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2D985D1A-ABE9-C454-0E30-21AECAA06F69}"/>
                  </a:ext>
                </a:extLst>
              </p:cNvPr>
              <p:cNvGrpSpPr/>
              <p:nvPr/>
            </p:nvGrpSpPr>
            <p:grpSpPr>
              <a:xfrm>
                <a:off x="1253764" y="3543234"/>
                <a:ext cx="6636470" cy="348980"/>
                <a:chOff x="1253765" y="4524261"/>
                <a:chExt cx="6636470" cy="348980"/>
              </a:xfrm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D8B13D25-55CB-03FA-71AD-619BB2CE601D}"/>
                    </a:ext>
                  </a:extLst>
                </p:cNvPr>
                <p:cNvSpPr/>
                <p:nvPr/>
              </p:nvSpPr>
              <p:spPr>
                <a:xfrm>
                  <a:off x="1253765" y="4524261"/>
                  <a:ext cx="6636470" cy="328089"/>
                </a:xfrm>
                <a:prstGeom prst="rect">
                  <a:avLst/>
                </a:prstGeom>
                <a:solidFill>
                  <a:schemeClr val="tx2">
                    <a:lumMod val="10000"/>
                    <a:lumOff val="90000"/>
                  </a:schemeClr>
                </a:solidFill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DC4B6DD2-0284-36C3-C271-253BEE39483E}"/>
                    </a:ext>
                  </a:extLst>
                </p:cNvPr>
                <p:cNvSpPr txBox="1"/>
                <p:nvPr/>
              </p:nvSpPr>
              <p:spPr>
                <a:xfrm>
                  <a:off x="1313470" y="4565464"/>
                  <a:ext cx="21775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400" b="1"/>
                    <a:t>Local direction</a:t>
                  </a:r>
                </a:p>
              </p:txBody>
            </p:sp>
          </p:grpSp>
          <p:sp>
            <p:nvSpPr>
              <p:cNvPr id="21" name="Arrow: Down 20">
                <a:extLst>
                  <a:ext uri="{FF2B5EF4-FFF2-40B4-BE49-F238E27FC236}">
                    <a16:creationId xmlns:a16="http://schemas.microsoft.com/office/drawing/2014/main" id="{C21C47CA-843D-7EFF-BDDB-497AE81E03AF}"/>
                  </a:ext>
                </a:extLst>
              </p:cNvPr>
              <p:cNvSpPr/>
              <p:nvPr/>
            </p:nvSpPr>
            <p:spPr>
              <a:xfrm>
                <a:off x="4411744" y="3240965"/>
                <a:ext cx="320511" cy="25074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495AB911-0E8C-628B-B59F-DE8A0901B562}"/>
              </a:ext>
            </a:extLst>
          </p:cNvPr>
          <p:cNvSpPr txBox="1"/>
          <p:nvPr/>
        </p:nvSpPr>
        <p:spPr>
          <a:xfrm>
            <a:off x="6980408" y="4990830"/>
            <a:ext cx="1066800" cy="1146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i-NZ" sz="105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</a:t>
            </a:r>
            <a:r>
              <a:rPr lang="mi-NZ" sz="105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mi-NZ" sz="105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🔴Biodiversity</a:t>
            </a:r>
          </a:p>
          <a:p>
            <a:r>
              <a:rPr lang="mi-NZ" sz="105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🟢Land use</a:t>
            </a:r>
          </a:p>
          <a:p>
            <a:r>
              <a:rPr lang="mi-NZ" sz="105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🔵Water</a:t>
            </a:r>
          </a:p>
          <a:p>
            <a:r>
              <a:rPr lang="mi-NZ" sz="105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🟤Air quality</a:t>
            </a:r>
            <a:endParaRPr lang="en-NZ" sz="105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NZ" sz="1400"/>
          </a:p>
        </p:txBody>
      </p:sp>
    </p:spTree>
    <p:extLst>
      <p:ext uri="{BB962C8B-B14F-4D97-AF65-F5344CB8AC3E}">
        <p14:creationId xmlns:p14="http://schemas.microsoft.com/office/powerpoint/2010/main" val="282285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B38BD-4F51-1B87-FE93-518E441AE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1F4CFE-E99D-BDDD-BC36-2A109C8234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613D26-3FC2-0887-5602-7D2B2D5E7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5102"/>
            <a:ext cx="11980784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Vision Kāpiti – Our North Star … and voice of our community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F2F707E-132B-7ABF-717A-0284D39D817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80F2BA62-5BAC-FD10-D173-4FFA85A757D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8A34A84D-3135-C434-16BD-C0CB4219A1C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8B1780F-EE09-5906-759F-FE7CEB26EAB4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2038C4FD-1893-8FFA-0CC5-EC8F0FCA2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860450"/>
              </p:ext>
            </p:extLst>
          </p:nvPr>
        </p:nvGraphicFramePr>
        <p:xfrm>
          <a:off x="6833994" y="966435"/>
          <a:ext cx="5146790" cy="4861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245">
                  <a:extLst>
                    <a:ext uri="{9D8B030D-6E8A-4147-A177-3AD203B41FA5}">
                      <a16:colId xmlns:a16="http://schemas.microsoft.com/office/drawing/2014/main" val="2961170222"/>
                    </a:ext>
                  </a:extLst>
                </a:gridCol>
                <a:gridCol w="1403393">
                  <a:extLst>
                    <a:ext uri="{9D8B030D-6E8A-4147-A177-3AD203B41FA5}">
                      <a16:colId xmlns:a16="http://schemas.microsoft.com/office/drawing/2014/main" val="2060882682"/>
                    </a:ext>
                  </a:extLst>
                </a:gridCol>
                <a:gridCol w="1418576">
                  <a:extLst>
                    <a:ext uri="{9D8B030D-6E8A-4147-A177-3AD203B41FA5}">
                      <a16:colId xmlns:a16="http://schemas.microsoft.com/office/drawing/2014/main" val="946161126"/>
                    </a:ext>
                  </a:extLst>
                </a:gridCol>
                <a:gridCol w="1418576">
                  <a:extLst>
                    <a:ext uri="{9D8B030D-6E8A-4147-A177-3AD203B41FA5}">
                      <a16:colId xmlns:a16="http://schemas.microsoft.com/office/drawing/2014/main" val="704831290"/>
                    </a:ext>
                  </a:extLst>
                </a:gridCol>
              </a:tblGrid>
              <a:tr h="207015">
                <a:tc>
                  <a:txBody>
                    <a:bodyPr/>
                    <a:lstStyle/>
                    <a:p>
                      <a:r>
                        <a:rPr lang="mi-NZ" sz="1050" dirty="0" err="1"/>
                        <a:t>Domain</a:t>
                      </a:r>
                      <a:endParaRPr lang="en-NZ" sz="105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mi-NZ" sz="1050"/>
                        <a:t>Current state</a:t>
                      </a:r>
                      <a:endParaRPr lang="en-NZ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mi-NZ" sz="1050"/>
                        <a:t>Aspiration for 2060+</a:t>
                      </a:r>
                      <a:endParaRPr lang="en-NZ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mi-NZ" sz="1050"/>
                        <a:t>Required shifts</a:t>
                      </a:r>
                      <a:endParaRPr lang="en-NZ" sz="105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77001910"/>
                  </a:ext>
                </a:extLst>
              </a:tr>
              <a:tr h="1015170">
                <a:tc>
                  <a:txBody>
                    <a:bodyPr/>
                    <a:lstStyle/>
                    <a:p>
                      <a:r>
                        <a:rPr lang="en-NZ" sz="1050" b="1" noProof="0" dirty="0"/>
                        <a:t>Biodiversity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NZ" sz="1050" noProof="0" dirty="0"/>
                        <a:t>We place high value on our natural environment, and show strong support for local conservation initiatives.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Our community would like to see enhanced natural spaces with diverse ecosystems and protected habitats.</a:t>
                      </a:r>
                      <a:endParaRPr lang="en-NZ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Increasing native planting, strengthening pest control programs, reduce damaging environmental practices.</a:t>
                      </a:r>
                      <a:endParaRPr lang="en-NZ" sz="105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719083418"/>
                  </a:ext>
                </a:extLst>
              </a:tr>
              <a:tr h="1214188">
                <a:tc>
                  <a:txBody>
                    <a:bodyPr/>
                    <a:lstStyle/>
                    <a:p>
                      <a:r>
                        <a:rPr lang="en-NZ" sz="1050" b="1" noProof="0" dirty="0"/>
                        <a:t>Land use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We are concerned about balancing development with need for housing growth in a way that limits environmental impacts.</a:t>
                      </a:r>
                      <a:endParaRPr lang="en-NZ" sz="105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Community feedback expresses a desire for sustainable land use that accommodates growth whilst preserving productivity and natural character.</a:t>
                      </a:r>
                      <a:endParaRPr lang="en-NZ" sz="105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Implementing strategic growth plans, enhancing green spaces, protecting agricultural and conservation land.</a:t>
                      </a:r>
                      <a:endParaRPr lang="en-NZ" sz="105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746521601"/>
                  </a:ext>
                </a:extLst>
              </a:tr>
              <a:tr h="1015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1050" b="1"/>
                        <a:t>Water /Ocean Health</a:t>
                      </a:r>
                      <a:endParaRPr lang="en-NZ" sz="1050" b="1"/>
                    </a:p>
                    <a:p>
                      <a:endParaRPr lang="en-NZ" sz="1050" b="1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We have a strong appreciation for our proximity to water bodies, as well as some concerns about erosion and water quality.</a:t>
                      </a:r>
                      <a:endParaRPr lang="en-NZ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Community feedback expresses desire for clean, healthy waters with effective management of water use, erosion and flooding.</a:t>
                      </a:r>
                      <a:endParaRPr lang="en-NZ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NZ" sz="1050" noProof="0" dirty="0"/>
                        <a:t>Improving stormwater management, supporting coastal defences, enhancing water quality.</a:t>
                      </a: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489619146"/>
                  </a:ext>
                </a:extLst>
              </a:tr>
              <a:tr h="1305218">
                <a:tc>
                  <a:txBody>
                    <a:bodyPr/>
                    <a:lstStyle/>
                    <a:p>
                      <a:r>
                        <a:rPr lang="mi-NZ" sz="1050" b="1"/>
                        <a:t>Air quality</a:t>
                      </a:r>
                      <a:endParaRPr lang="en-NZ" sz="1050" b="1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We generally are satisfied with local air quality, though we have some concerns about environmental impact of development.</a:t>
                      </a:r>
                      <a:endParaRPr lang="en-NZ" sz="105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Community feedback demonstrates a desire for pristine air quality with minimal pollution and ensuring sustainable development practices that will support this. </a:t>
                      </a:r>
                      <a:endParaRPr lang="en-NZ" sz="105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Continuing practices that support and protect good air quality. Expanding green spaces.</a:t>
                      </a:r>
                      <a:endParaRPr lang="en-NZ" sz="1050" dirty="0"/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190065216"/>
                  </a:ext>
                </a:extLst>
              </a:tr>
            </a:tbl>
          </a:graphicData>
        </a:graphic>
      </p:graphicFrame>
      <p:sp>
        <p:nvSpPr>
          <p:cNvPr id="20" name="Subtitle 2">
            <a:extLst>
              <a:ext uri="{FF2B5EF4-FFF2-40B4-BE49-F238E27FC236}">
                <a16:creationId xmlns:a16="http://schemas.microsoft.com/office/drawing/2014/main" id="{058AB329-EE77-AA38-C9E4-9C1679B99746}"/>
              </a:ext>
            </a:extLst>
          </p:cNvPr>
          <p:cNvSpPr txBox="1">
            <a:spLocks/>
          </p:cNvSpPr>
          <p:nvPr/>
        </p:nvSpPr>
        <p:spPr>
          <a:xfrm>
            <a:off x="211216" y="922165"/>
            <a:ext cx="6100176" cy="45593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800" dirty="0">
                <a:solidFill>
                  <a:schemeClr val="tx2"/>
                </a:solidFill>
              </a:rPr>
              <a:t>Everything Council does should be contributing to Vision Kāpiti.</a:t>
            </a:r>
          </a:p>
          <a:p>
            <a:r>
              <a:rPr lang="en-NZ" sz="1800" dirty="0">
                <a:solidFill>
                  <a:schemeClr val="tx2"/>
                </a:solidFill>
              </a:rPr>
              <a:t>Through stage one, we heard a lot about community aspirations for the environment.</a:t>
            </a:r>
          </a:p>
          <a:p>
            <a:r>
              <a:rPr lang="en-NZ" sz="1800" dirty="0">
                <a:solidFill>
                  <a:schemeClr val="tx2"/>
                </a:solidFill>
              </a:rPr>
              <a:t>We’ve mapped the insights from these engagements to understand current state, aspirations and what’s needed to achieve them.</a:t>
            </a:r>
          </a:p>
          <a:p>
            <a:r>
              <a:rPr lang="en-NZ" sz="1800" dirty="0">
                <a:solidFill>
                  <a:schemeClr val="tx2"/>
                </a:solidFill>
              </a:rPr>
              <a:t>We propose using Vision Kāpiti to guide this strategy by:</a:t>
            </a:r>
          </a:p>
          <a:p>
            <a:pPr lvl="1"/>
            <a:r>
              <a:rPr lang="en-NZ" sz="1400" dirty="0">
                <a:solidFill>
                  <a:schemeClr val="tx2"/>
                </a:solidFill>
              </a:rPr>
              <a:t>Using the aspirations and shifts identified to frame the strategy.</a:t>
            </a:r>
          </a:p>
          <a:p>
            <a:pPr lvl="1"/>
            <a:r>
              <a:rPr lang="en-NZ" sz="1400" dirty="0">
                <a:solidFill>
                  <a:schemeClr val="tx2"/>
                </a:solidFill>
              </a:rPr>
              <a:t>Adding additional layers of detail by integrating this with existing strategic direction.</a:t>
            </a:r>
          </a:p>
          <a:p>
            <a:pPr lvl="1"/>
            <a:r>
              <a:rPr lang="en-NZ" sz="1400" dirty="0">
                <a:solidFill>
                  <a:schemeClr val="tx2"/>
                </a:solidFill>
              </a:rPr>
              <a:t>Mapping areas of work underway and identifying gaps for future work.</a:t>
            </a:r>
          </a:p>
          <a:p>
            <a:pPr lvl="1"/>
            <a:r>
              <a:rPr lang="en-NZ" sz="1400" dirty="0">
                <a:solidFill>
                  <a:schemeClr val="tx2"/>
                </a:solidFill>
              </a:rPr>
              <a:t>Identifying relevant measures to understand our current state and track progress toward our aspirations.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069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7B665-EBA3-35C6-8A80-14A22377B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BA43046-C6D7-6152-F515-EAE837A1BEC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57877"/>
            <a:ext cx="12192000" cy="10001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E2BC83-FCB9-35C2-0BE3-7A4810354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165102"/>
            <a:ext cx="10515600" cy="779463"/>
          </a:xfrm>
        </p:spPr>
        <p:txBody>
          <a:bodyPr>
            <a:normAutofit/>
          </a:bodyPr>
          <a:lstStyle/>
          <a:p>
            <a:r>
              <a:rPr lang="en-NZ" sz="3600" b="1" dirty="0">
                <a:solidFill>
                  <a:schemeClr val="accent2">
                    <a:lumMod val="50000"/>
                  </a:schemeClr>
                </a:solidFill>
              </a:rPr>
              <a:t>Biodiversity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CB72E51-6260-C58A-5FED-411462B4723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305968" y="5917299"/>
            <a:ext cx="4630013" cy="881279"/>
            <a:chOff x="7305966" y="5917297"/>
            <a:chExt cx="4630013" cy="881279"/>
          </a:xfrm>
        </p:grpSpPr>
        <p:pic>
          <p:nvPicPr>
            <p:cNvPr id="6" name="Picture 2" descr="A black and white logo&#10;&#10;Description automatically generated">
              <a:extLst>
                <a:ext uri="{FF2B5EF4-FFF2-40B4-BE49-F238E27FC236}">
                  <a16:creationId xmlns:a16="http://schemas.microsoft.com/office/drawing/2014/main" id="{518E3BEA-AEAC-0418-1E88-A7ED3F6CBBF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4052" y="5917297"/>
              <a:ext cx="1911927" cy="8812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A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6A95B6F0-C23E-B017-12A2-B1A3B352E75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41" t="33845" r="23163" b="36830"/>
            <a:stretch/>
          </p:blipFill>
          <p:spPr>
            <a:xfrm>
              <a:off x="7305966" y="5977403"/>
              <a:ext cx="2101421" cy="762591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E7760E3-895F-9602-C06C-5C7AE0659A9A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698491" y="5957457"/>
              <a:ext cx="0" cy="78201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DF08512E-62FC-D12B-E81D-42B4C56700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6341" y="82738"/>
            <a:ext cx="1019317" cy="1105054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ABBFE031-1A22-38BE-DF08-41EBD10B524A}"/>
              </a:ext>
            </a:extLst>
          </p:cNvPr>
          <p:cNvGrpSpPr/>
          <p:nvPr/>
        </p:nvGrpSpPr>
        <p:grpSpPr>
          <a:xfrm>
            <a:off x="981625" y="1187792"/>
            <a:ext cx="10515600" cy="1851970"/>
            <a:chOff x="3343275" y="-500793"/>
            <a:chExt cx="8128000" cy="6774143"/>
          </a:xfrm>
        </p:grpSpPr>
        <p:graphicFrame>
          <p:nvGraphicFramePr>
            <p:cNvPr id="11" name="Diagram 10">
              <a:extLst>
                <a:ext uri="{FF2B5EF4-FFF2-40B4-BE49-F238E27FC236}">
                  <a16:creationId xmlns:a16="http://schemas.microsoft.com/office/drawing/2014/main" id="{9000C7CD-3B4D-5518-D2FB-CACD370E5E9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04558612"/>
                </p:ext>
              </p:extLst>
            </p:nvPr>
          </p:nvGraphicFramePr>
          <p:xfrm>
            <a:off x="3343275" y="854683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77E0749-CC43-2E6D-BD29-F0E931822C34}"/>
                </a:ext>
              </a:extLst>
            </p:cNvPr>
            <p:cNvSpPr txBox="1"/>
            <p:nvPr/>
          </p:nvSpPr>
          <p:spPr>
            <a:xfrm>
              <a:off x="3343275" y="-254637"/>
              <a:ext cx="1933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Current state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E465DF3-8818-3251-B095-17F7A134B140}"/>
                </a:ext>
              </a:extLst>
            </p:cNvPr>
            <p:cNvSpPr txBox="1"/>
            <p:nvPr/>
          </p:nvSpPr>
          <p:spPr>
            <a:xfrm>
              <a:off x="6387954" y="-393140"/>
              <a:ext cx="2038643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Shifts we need to make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33E0788-DD76-71EC-5FF4-35E5478437A7}"/>
                </a:ext>
              </a:extLst>
            </p:cNvPr>
            <p:cNvSpPr txBox="1"/>
            <p:nvPr/>
          </p:nvSpPr>
          <p:spPr>
            <a:xfrm>
              <a:off x="9313271" y="-500793"/>
              <a:ext cx="2038643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Desired future state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FC01916-DB34-67D0-B013-BA42DEE882DA}"/>
              </a:ext>
            </a:extLst>
          </p:cNvPr>
          <p:cNvGrpSpPr/>
          <p:nvPr/>
        </p:nvGrpSpPr>
        <p:grpSpPr>
          <a:xfrm>
            <a:off x="590550" y="3039762"/>
            <a:ext cx="11528503" cy="1701807"/>
            <a:chOff x="590550" y="3039762"/>
            <a:chExt cx="11528503" cy="1701807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596C371-FBF8-CC45-F971-F39CA286CE93}"/>
                </a:ext>
              </a:extLst>
            </p:cNvPr>
            <p:cNvGrpSpPr/>
            <p:nvPr/>
          </p:nvGrpSpPr>
          <p:grpSpPr>
            <a:xfrm>
              <a:off x="590550" y="3039762"/>
              <a:ext cx="3762375" cy="1701807"/>
              <a:chOff x="590550" y="3039762"/>
              <a:chExt cx="3762375" cy="1701807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352B0A4E-51AB-A383-38E0-39CE82F52788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64FC23A-0C9C-E1AF-598C-2FB1F44D91EB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Challenges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666A41B-0E53-A0C0-B85F-5A749D3CC627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Current regulatory requirements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CE746AD5-3452-9A12-18CE-380EC2AF135E}"/>
                  </a:ext>
                </a:extLst>
              </p:cNvPr>
              <p:cNvCxnSpPr>
                <a:cxnSpLocks/>
                <a:endCxn id="17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BA02D1B-42ED-001D-B3E9-0CC34EEA3B06}"/>
                </a:ext>
              </a:extLst>
            </p:cNvPr>
            <p:cNvGrpSpPr/>
            <p:nvPr/>
          </p:nvGrpSpPr>
          <p:grpSpPr>
            <a:xfrm>
              <a:off x="4427615" y="3039762"/>
              <a:ext cx="3762375" cy="1701807"/>
              <a:chOff x="590550" y="3039762"/>
              <a:chExt cx="3762375" cy="1701807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D9B758D6-5D19-B04F-CC04-5FA071DA768E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40D22D8-D712-D025-3FF4-C4F5669019F1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Current initiatives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F5EEE1A-67F6-2072-6C02-EC696B7A7192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Gaps/areas for future work</a:t>
                </a:r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1487C3DE-C273-471D-C2B2-61EF0183AC47}"/>
                  </a:ext>
                </a:extLst>
              </p:cNvPr>
              <p:cNvCxnSpPr>
                <a:cxnSpLocks/>
                <a:endCxn id="25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16323E5-B6E9-3C90-64D3-90EC093F5261}"/>
                </a:ext>
              </a:extLst>
            </p:cNvPr>
            <p:cNvGrpSpPr/>
            <p:nvPr/>
          </p:nvGrpSpPr>
          <p:grpSpPr>
            <a:xfrm>
              <a:off x="8356678" y="3039762"/>
              <a:ext cx="3762375" cy="1424808"/>
              <a:chOff x="590550" y="3039762"/>
              <a:chExt cx="3762375" cy="1424808"/>
            </a:xfrm>
          </p:grpSpPr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EC9B6F8A-3970-CCF9-3A2B-46AB9B7DAE0A}"/>
                  </a:ext>
                </a:extLst>
              </p:cNvPr>
              <p:cNvCxnSpPr/>
              <p:nvPr/>
            </p:nvCxnSpPr>
            <p:spPr>
              <a:xfrm flipH="1">
                <a:off x="1333500" y="3039762"/>
                <a:ext cx="1019175" cy="7321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79B4A4F-A02A-6121-AD1F-645EB49F85CA}"/>
                  </a:ext>
                </a:extLst>
              </p:cNvPr>
              <p:cNvSpPr txBox="1"/>
              <p:nvPr/>
            </p:nvSpPr>
            <p:spPr>
              <a:xfrm>
                <a:off x="590550" y="3818239"/>
                <a:ext cx="1428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Outcomes &amp; Objectives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5EB1B33-5AF1-6AD3-4511-DAC2B65E8F16}"/>
                  </a:ext>
                </a:extLst>
              </p:cNvPr>
              <p:cNvSpPr txBox="1"/>
              <p:nvPr/>
            </p:nvSpPr>
            <p:spPr>
              <a:xfrm>
                <a:off x="2787863" y="3818239"/>
                <a:ext cx="15650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i="1" dirty="0"/>
                  <a:t>Measures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22A3DDEC-596B-26EC-DB30-9A879C5304C1}"/>
                  </a:ext>
                </a:extLst>
              </p:cNvPr>
              <p:cNvCxnSpPr>
                <a:cxnSpLocks/>
                <a:endCxn id="30" idx="0"/>
              </p:cNvCxnSpPr>
              <p:nvPr/>
            </p:nvCxnSpPr>
            <p:spPr>
              <a:xfrm>
                <a:off x="2352675" y="3039762"/>
                <a:ext cx="1217719" cy="778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37672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&amp;G">
      <a:dk1>
        <a:sysClr val="windowText" lastClr="000000"/>
      </a:dk1>
      <a:lt1>
        <a:sysClr val="window" lastClr="FFFFFF"/>
      </a:lt1>
      <a:dk2>
        <a:srgbClr val="003B64"/>
      </a:dk2>
      <a:lt2>
        <a:srgbClr val="E8E8E8"/>
      </a:lt2>
      <a:accent1>
        <a:srgbClr val="009FE3"/>
      </a:accent1>
      <a:accent2>
        <a:srgbClr val="0075BF"/>
      </a:accent2>
      <a:accent3>
        <a:srgbClr val="A4B332"/>
      </a:accent3>
      <a:accent4>
        <a:srgbClr val="E1DD00"/>
      </a:accent4>
      <a:accent5>
        <a:srgbClr val="9ECFE7"/>
      </a:accent5>
      <a:accent6>
        <a:srgbClr val="F18F1E"/>
      </a:accent6>
      <a:hlink>
        <a:srgbClr val="0075BF"/>
      </a:hlink>
      <a:folHlink>
        <a:srgbClr val="009FE3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raft PowerPoint template" id="{C43C6755-1FE3-4D88-BEAD-9A25A91F0F6A}" vid="{2DA7DCD5-5BA6-420D-8DAB-08D8EA2A2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activity xmlns="f37e0360-3b46-4e73-9940-567cdfdcdeea">NA</Subactivity>
    <BusinessValue xmlns="f37e0360-3b46-4e73-9940-567cdfdcdeea" xsi:nil="true"/>
    <PRADateDisposal xmlns="f37e0360-3b46-4e73-9940-567cdfdcdeea" xsi:nil="true"/>
    <KeyWords xmlns="f37e0360-3b46-4e73-9940-567cdfdcdeea" xsi:nil="true"/>
    <SecurityClassification xmlns="f37e0360-3b46-4e73-9940-567cdfdcdeea" xsi:nil="true"/>
    <InternalOnly xmlns="f37e0360-3b46-4e73-9940-567cdfdcdeea">false</InternalOnly>
    <PRADate3 xmlns="f37e0360-3b46-4e73-9940-567cdfdcdeea" xsi:nil="true"/>
    <PRAText5 xmlns="f37e0360-3b46-4e73-9940-567cdfdcdeea" xsi:nil="true"/>
    <Level2 xmlns="f37e0360-3b46-4e73-9940-567cdfdcdeea" xsi:nil="true"/>
    <Activity xmlns="f37e0360-3b46-4e73-9940-567cdfdcdeea">Strategic Issues and Initiatives</Activity>
    <AggregationStatus xmlns="f37e0360-3b46-4e73-9940-567cdfdcdeea">Normal</AggregationStatus>
    <Comments xmlns="f37e0360-3b46-4e73-9940-567cdfdcdeea" xsi:nil="true"/>
    <CategoryValue xmlns="f37e0360-3b46-4e73-9940-567cdfdcdeea">NA</CategoryValue>
    <PRADate2 xmlns="f37e0360-3b46-4e73-9940-567cdfdcdeea" xsi:nil="true"/>
    <Case xmlns="f37e0360-3b46-4e73-9940-567cdfdcdeea">Strategies in Development</Case>
    <PRAText1 xmlns="f37e0360-3b46-4e73-9940-567cdfdcdeea" xsi:nil="true"/>
    <PRAText4 xmlns="f37e0360-3b46-4e73-9940-567cdfdcdeea" xsi:nil="true"/>
    <Level3 xmlns="f37e0360-3b46-4e73-9940-567cdfdcdeea" xsi:nil="true"/>
    <Team xmlns="f37e0360-3b46-4e73-9940-567cdfdcdeea">Strategy and Growth</Team>
    <Project xmlns="f37e0360-3b46-4e73-9940-567cdfdcdeea">NA</Project>
    <FunctionGroup xmlns="f37e0360-3b46-4e73-9940-567cdfdcdeea">Policy and Planning</FunctionGroup>
    <Function xmlns="f37e0360-3b46-4e73-9940-567cdfdcdeea">Council Policies and Strategies</Function>
    <RelatedPeople xmlns="f37e0360-3b46-4e73-9940-567cdfdcdeea">
      <UserInfo>
        <DisplayName/>
        <AccountId xsi:nil="true"/>
        <AccountType/>
      </UserInfo>
    </RelatedPeople>
    <AggregationNarrative xmlns="f37e0360-3b46-4e73-9940-567cdfdcdeea" xsi:nil="true"/>
    <Channel xmlns="f37e0360-3b46-4e73-9940-567cdfdcdeea">NA</Channel>
    <PRAType xmlns="f37e0360-3b46-4e73-9940-567cdfdcdeea">Doc</PRAType>
    <PRADate1 xmlns="f37e0360-3b46-4e73-9940-567cdfdcdeea" xsi:nil="true"/>
    <DocumentType xmlns="f37e0360-3b46-4e73-9940-567cdfdcdeea" xsi:nil="true"/>
    <PRAText3 xmlns="f37e0360-3b46-4e73-9940-567cdfdcdeea" xsi:nil="true"/>
    <Year xmlns="f37e0360-3b46-4e73-9940-567cdfdcdeea" xsi:nil="true"/>
    <Narrative xmlns="f37e0360-3b46-4e73-9940-567cdfdcdeea" xsi:nil="true"/>
    <CategoryName xmlns="f37e0360-3b46-4e73-9940-567cdfdcdeea">NA</CategoryName>
    <PRADateTrigger xmlns="f37e0360-3b46-4e73-9940-567cdfdcdeea" xsi:nil="true"/>
    <PRAText2 xmlns="f37e0360-3b46-4e73-9940-567cdfdcdeea" xsi:nil="true"/>
    <ServiceRequestNumber xmlns="f37e0360-3b46-4e73-9940-567cdfdcdeea" xsi:nil="true"/>
    <Received xmlns="f37e0360-3b46-4e73-9940-567cdfdcdeea" xsi:nil="true"/>
    <Sent xmlns="f37e0360-3b46-4e73-9940-567cdfdcdeea" xsi:nil="true"/>
    <ILFrom xmlns="f37e0360-3b46-4e73-9940-567cdfdcdeea" xsi:nil="true"/>
    <To xmlns="f37e0360-3b46-4e73-9940-567cdfdcdeea" xsi:nil="true"/>
    <HarmonieUIHidden xmlns="f37e0360-3b46-4e73-9940-567cdfdcdeea" xsi:nil="true"/>
    <MailPreviewData xmlns="f37e0360-3b46-4e73-9940-567cdfdcdeea" xsi:nil="true"/>
    <FilePath xmlns="f37e0360-3b46-4e73-9940-567cdfdcdeea" xsi:nil="true"/>
    <FolderPath xmlns="f37e0360-3b46-4e73-9940-567cdfdcdeea" xsi:nil="true"/>
    <OriginalSubject xmlns="f37e0360-3b46-4e73-9940-567cdfdcdee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32B93429FD5649A5CB4001832FD225" ma:contentTypeVersion="53" ma:contentTypeDescription="Create a new document." ma:contentTypeScope="" ma:versionID="2421adbc6d7722b3b57ef850ce0e470a">
  <xsd:schema xmlns:xsd="http://www.w3.org/2001/XMLSchema" xmlns:xs="http://www.w3.org/2001/XMLSchema" xmlns:p="http://schemas.microsoft.com/office/2006/metadata/properties" xmlns:ns2="f37e0360-3b46-4e73-9940-567cdfdcdeea" targetNamespace="http://schemas.microsoft.com/office/2006/metadata/properties" ma:root="true" ma:fieldsID="fd4b486e13fe77abc419cd5d0f8475d0" ns2:_="">
    <xsd:import namespace="f37e0360-3b46-4e73-9940-567cdfdcdeea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unctionGroup" minOccurs="0"/>
                <xsd:element ref="ns2:Function" minOccurs="0"/>
                <xsd:element ref="ns2:Activity" minOccurs="0"/>
                <xsd:element ref="ns2:Subactivity" minOccurs="0"/>
                <xsd:element ref="ns2:Case" minOccurs="0"/>
                <xsd:element ref="ns2:Project" minOccurs="0"/>
                <xsd:element ref="ns2:CategoryName" minOccurs="0"/>
                <xsd:element ref="ns2:CategoryValue" minOccurs="0"/>
                <xsd:element ref="ns2:BusinessValue" minOccurs="0"/>
                <xsd:element ref="ns2:Narrative" minOccurs="0"/>
                <xsd:element ref="ns2:RelatedPeople" minOccurs="0"/>
                <xsd:element ref="ns2:PRAType" minOccurs="0"/>
                <xsd:element ref="ns2:PRADate1" minOccurs="0"/>
                <xsd:element ref="ns2:PRADate2" minOccurs="0"/>
                <xsd:element ref="ns2:PRADate3" minOccurs="0"/>
                <xsd:element ref="ns2:PRADateDisposal" minOccurs="0"/>
                <xsd:element ref="ns2:PRADateTrigger" minOccurs="0"/>
                <xsd:element ref="ns2:PRAText1" minOccurs="0"/>
                <xsd:element ref="ns2:PRAText2" minOccurs="0"/>
                <xsd:element ref="ns2:PRAText3" minOccurs="0"/>
                <xsd:element ref="ns2:PRAText4" minOccurs="0"/>
                <xsd:element ref="ns2:PRAText5" minOccurs="0"/>
                <xsd:element ref="ns2:AggregationStatus" minOccurs="0"/>
                <xsd:element ref="ns2:To" minOccurs="0"/>
                <xsd:element ref="ns2:Sent" minOccurs="0"/>
                <xsd:element ref="ns2:OriginalSubject" minOccurs="0"/>
                <xsd:element ref="ns2:SecurityClassification" minOccurs="0"/>
                <xsd:element ref="ns2:KeyWords" minOccurs="0"/>
                <xsd:element ref="ns2:Received" minOccurs="0"/>
                <xsd:element ref="ns2:HarmonieUIHidden" minOccurs="0"/>
                <xsd:element ref="ns2:MailPreviewData" minOccurs="0"/>
                <xsd:element ref="ns2:AggregationNarrative" minOccurs="0"/>
                <xsd:element ref="ns2:Team" minOccurs="0"/>
                <xsd:element ref="ns2:Channel" minOccurs="0"/>
                <xsd:element ref="ns2:Level2" minOccurs="0"/>
                <xsd:element ref="ns2:Level3" minOccurs="0"/>
                <xsd:element ref="ns2:Year" minOccurs="0"/>
                <xsd:element ref="ns2:ILFrom" minOccurs="0"/>
                <xsd:element ref="ns2:Comments" minOccurs="0"/>
                <xsd:element ref="ns2:ServiceRequestNumber" minOccurs="0"/>
                <xsd:element ref="ns2:InternalOnly" minOccurs="0"/>
                <xsd:element ref="ns2:FilePath" minOccurs="0"/>
                <xsd:element ref="ns2:FolderPath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e0360-3b46-4e73-9940-567cdfdcdeea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format="Dropdown" ma:internalName="DocumentTyp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FunctionGroup" ma:index="9" nillable="true" ma:displayName="Function Group" ma:default="Corporate Support" ma:internalName="FunctionGroup">
      <xsd:simpleType>
        <xsd:restriction base="dms:Text">
          <xsd:maxLength value="255"/>
        </xsd:restriction>
      </xsd:simpleType>
    </xsd:element>
    <xsd:element name="Function" ma:index="10" nillable="true" ma:displayName="Function" ma:default="Business Unit Management" ma:internalName="Function">
      <xsd:simpleType>
        <xsd:restriction base="dms:Text">
          <xsd:maxLength value="255"/>
        </xsd:restriction>
      </xsd:simpleType>
    </xsd:element>
    <xsd:element name="Activity" ma:index="11" nillable="true" ma:displayName="Activity" ma:default="NA" ma:internalName="Activity">
      <xsd:simpleType>
        <xsd:restriction base="dms:Text">
          <xsd:maxLength value="255"/>
        </xsd:restriction>
      </xsd:simpleType>
    </xsd:element>
    <xsd:element name="Subactivity" ma:index="12" nillable="true" ma:displayName="Subactivity" ma:default="NA" ma:internalName="Subactivity">
      <xsd:simpleType>
        <xsd:restriction base="dms:Text">
          <xsd:maxLength value="255"/>
        </xsd:restriction>
      </xsd:simpleType>
    </xsd:element>
    <xsd:element name="Case" ma:index="13" nillable="true" ma:displayName="Case" ma:default="NA" ma:internalName="Case">
      <xsd:simpleType>
        <xsd:restriction base="dms:Text">
          <xsd:maxLength value="255"/>
        </xsd:restriction>
      </xsd:simpleType>
    </xsd:element>
    <xsd:element name="Project" ma:index="14" nillable="true" ma:displayName="Project" ma:default="NA" ma:internalName="Project">
      <xsd:simpleType>
        <xsd:restriction base="dms:Text">
          <xsd:maxLength value="255"/>
        </xsd:restriction>
      </xsd:simpleType>
    </xsd:element>
    <xsd:element name="CategoryName" ma:index="15" nillable="true" ma:displayName="Category 1" ma:default="NA" ma:internalName="CategoryName">
      <xsd:simpleType>
        <xsd:restriction base="dms:Text">
          <xsd:maxLength value="255"/>
        </xsd:restriction>
      </xsd:simpleType>
    </xsd:element>
    <xsd:element name="CategoryValue" ma:index="16" nillable="true" ma:displayName="Category 2" ma:default="NA" ma:internalName="CategoryValue">
      <xsd:simpleType>
        <xsd:restriction base="dms:Text">
          <xsd:maxLength value="255"/>
        </xsd:restriction>
      </xsd:simpleType>
    </xsd:element>
    <xsd:element name="BusinessValue" ma:index="17" nillable="true" ma:displayName="Business Value" ma:internalName="BusinessValue">
      <xsd:simpleType>
        <xsd:restriction base="dms:Text">
          <xsd:maxLength value="255"/>
        </xsd:restriction>
      </xsd:simpleType>
    </xsd:element>
    <xsd:element name="Narrative" ma:index="18" nillable="true" ma:displayName="Narrative" ma:internalName="Narrative">
      <xsd:simpleType>
        <xsd:restriction base="dms:Note">
          <xsd:maxLength value="255"/>
        </xsd:restriction>
      </xsd:simpleType>
    </xsd:element>
    <xsd:element name="RelatedPeople" ma:index="19" nillable="true" ma:displayName="Related People" ma:list="UserInfo" ma:SharePointGroup="0" ma:internalName="RelatedPeopl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AType" ma:index="20" nillable="true" ma:displayName="PRA Type" ma:default="Doc" ma:internalName="PRAType">
      <xsd:simpleType>
        <xsd:restriction base="dms:Text">
          <xsd:maxLength value="255"/>
        </xsd:restriction>
      </xsd:simpleType>
    </xsd:element>
    <xsd:element name="PRADate1" ma:index="21" nillable="true" ma:displayName="PRA Date 1" ma:format="DateOnly" ma:internalName="PRADate1">
      <xsd:simpleType>
        <xsd:restriction base="dms:DateTime"/>
      </xsd:simpleType>
    </xsd:element>
    <xsd:element name="PRADate2" ma:index="22" nillable="true" ma:displayName="PRA Date 2" ma:format="DateOnly" ma:internalName="PRADate2">
      <xsd:simpleType>
        <xsd:restriction base="dms:DateTime"/>
      </xsd:simpleType>
    </xsd:element>
    <xsd:element name="PRADate3" ma:index="23" nillable="true" ma:displayName="PRA Date 3" ma:format="DateOnly" ma:internalName="PRADate3">
      <xsd:simpleType>
        <xsd:restriction base="dms:DateTime"/>
      </xsd:simpleType>
    </xsd:element>
    <xsd:element name="PRADateDisposal" ma:index="24" nillable="true" ma:displayName="PRA Date Disposal" ma:format="DateOnly" ma:internalName="PRADateDisposal">
      <xsd:simpleType>
        <xsd:restriction base="dms:DateTime"/>
      </xsd:simpleType>
    </xsd:element>
    <xsd:element name="PRADateTrigger" ma:index="25" nillable="true" ma:displayName="PRA Date Trigger" ma:format="DateOnly" ma:internalName="PRADateTrigger">
      <xsd:simpleType>
        <xsd:restriction base="dms:DateTime"/>
      </xsd:simpleType>
    </xsd:element>
    <xsd:element name="PRAText1" ma:index="26" nillable="true" ma:displayName="PRA Text 1" ma:internalName="PRAText1">
      <xsd:simpleType>
        <xsd:restriction base="dms:Text">
          <xsd:maxLength value="255"/>
        </xsd:restriction>
      </xsd:simpleType>
    </xsd:element>
    <xsd:element name="PRAText2" ma:index="27" nillable="true" ma:displayName="PRA Text 2" ma:internalName="PRAText2">
      <xsd:simpleType>
        <xsd:restriction base="dms:Text">
          <xsd:maxLength value="255"/>
        </xsd:restriction>
      </xsd:simpleType>
    </xsd:element>
    <xsd:element name="PRAText3" ma:index="28" nillable="true" ma:displayName="PRA Text 3" ma:internalName="PRAText3">
      <xsd:simpleType>
        <xsd:restriction base="dms:Text">
          <xsd:maxLength value="255"/>
        </xsd:restriction>
      </xsd:simpleType>
    </xsd:element>
    <xsd:element name="PRAText4" ma:index="29" nillable="true" ma:displayName="PRA Text 4" ma:internalName="PRAText4">
      <xsd:simpleType>
        <xsd:restriction base="dms:Text">
          <xsd:maxLength value="255"/>
        </xsd:restriction>
      </xsd:simpleType>
    </xsd:element>
    <xsd:element name="PRAText5" ma:index="30" nillable="true" ma:displayName="PRA Text 5" ma:internalName="PRAText5">
      <xsd:simpleType>
        <xsd:restriction base="dms:Text">
          <xsd:maxLength value="255"/>
        </xsd:restriction>
      </xsd:simpleType>
    </xsd:element>
    <xsd:element name="AggregationStatus" ma:index="31" nillable="true" ma:displayName="Aggregation Status" ma:default="Normal" ma:format="Dropdown" ma:internalName="AggregationStatus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To" ma:index="32" nillable="true" ma:displayName="To" ma:internalName="To">
      <xsd:simpleType>
        <xsd:restriction base="dms:Text">
          <xsd:maxLength value="255"/>
        </xsd:restriction>
      </xsd:simpleType>
    </xsd:element>
    <xsd:element name="Sent" ma:index="33" nillable="true" ma:displayName="Sent" ma:format="DateTime" ma:internalName="Sent">
      <xsd:simpleType>
        <xsd:restriction base="dms:DateTime"/>
      </xsd:simpleType>
    </xsd:element>
    <xsd:element name="OriginalSubject" ma:index="34" nillable="true" ma:displayName="Original Subject" ma:internalName="OriginalSubject">
      <xsd:simpleType>
        <xsd:restriction base="dms:Text">
          <xsd:maxLength value="255"/>
        </xsd:restriction>
      </xsd:simpleType>
    </xsd:element>
    <xsd:element name="SecurityClassification" ma:index="35" nillable="true" ma:displayName="Security Classification" ma:format="Dropdown" ma:internalName="SecurityClassification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  <xsd:element name="KeyWords" ma:index="36" nillable="true" ma:displayName="Key Words" ma:internalName="KeyWords">
      <xsd:simpleType>
        <xsd:restriction base="dms:Note">
          <xsd:maxLength value="255"/>
        </xsd:restriction>
      </xsd:simpleType>
    </xsd:element>
    <xsd:element name="Received" ma:index="37" nillable="true" ma:displayName="Received" ma:format="DateOnly" ma:internalName="Received">
      <xsd:simpleType>
        <xsd:restriction base="dms:DateTime"/>
      </xsd:simpleType>
    </xsd:element>
    <xsd:element name="HarmonieUIHidden" ma:index="38" nillable="true" ma:displayName="HarmonieUIHidden" ma:internalName="HarmonieUIHidden">
      <xsd:simpleType>
        <xsd:restriction base="dms:Text">
          <xsd:maxLength value="255"/>
        </xsd:restriction>
      </xsd:simpleType>
    </xsd:element>
    <xsd:element name="MailPreviewData" ma:index="39" nillable="true" ma:displayName="MailPreviewData" ma:internalName="MailPreviewData">
      <xsd:simpleType>
        <xsd:restriction base="dms:Note"/>
      </xsd:simpleType>
    </xsd:element>
    <xsd:element name="AggregationNarrative" ma:index="40" nillable="true" ma:displayName="Aggregation Narrative" ma:internalName="AggregationNarrative">
      <xsd:simpleType>
        <xsd:restriction base="dms:Text">
          <xsd:maxLength value="255"/>
        </xsd:restriction>
      </xsd:simpleType>
    </xsd:element>
    <xsd:element name="Team" ma:index="41" nillable="true" ma:displayName="Team" ma:default="Democracy Services" ma:internalName="Team">
      <xsd:simpleType>
        <xsd:restriction base="dms:Text">
          <xsd:maxLength value="255"/>
        </xsd:restriction>
      </xsd:simpleType>
    </xsd:element>
    <xsd:element name="Channel" ma:index="42" nillable="true" ma:displayName="Channel" ma:default="NA" ma:internalName="Channel">
      <xsd:simpleType>
        <xsd:restriction base="dms:Text">
          <xsd:maxLength value="255"/>
        </xsd:restriction>
      </xsd:simpleType>
    </xsd:element>
    <xsd:element name="Level2" ma:index="44" nillable="true" ma:displayName="Level2" ma:internalName="Level2">
      <xsd:simpleType>
        <xsd:restriction base="dms:Text">
          <xsd:maxLength value="255"/>
        </xsd:restriction>
      </xsd:simpleType>
    </xsd:element>
    <xsd:element name="Level3" ma:index="45" nillable="true" ma:displayName="Level3" ma:internalName="Level3">
      <xsd:simpleType>
        <xsd:restriction base="dms:Text">
          <xsd:maxLength value="255"/>
        </xsd:restriction>
      </xsd:simpleType>
    </xsd:element>
    <xsd:element name="Year" ma:index="46" nillable="true" ma:displayName="Year" ma:internalName="Year">
      <xsd:simpleType>
        <xsd:restriction base="dms:Text">
          <xsd:maxLength value="255"/>
        </xsd:restriction>
      </xsd:simpleType>
    </xsd:element>
    <xsd:element name="ILFrom" ma:index="47" nillable="true" ma:displayName="From" ma:internalName="ILFrom">
      <xsd:simpleType>
        <xsd:restriction base="dms:Text">
          <xsd:maxLength value="255"/>
        </xsd:restriction>
      </xsd:simpleType>
    </xsd:element>
    <xsd:element name="Comments" ma:index="48" nillable="true" ma:displayName="Comments" ma:internalName="Comments">
      <xsd:simpleType>
        <xsd:restriction base="dms:Note">
          <xsd:maxLength value="255"/>
        </xsd:restriction>
      </xsd:simpleType>
    </xsd:element>
    <xsd:element name="ServiceRequestNumber" ma:index="49" nillable="true" ma:displayName="Service Request Number" ma:internalName="ServiceRequestNumber">
      <xsd:simpleType>
        <xsd:restriction base="dms:Text">
          <xsd:maxLength value="255"/>
        </xsd:restriction>
      </xsd:simpleType>
    </xsd:element>
    <xsd:element name="InternalOnly" ma:index="50" nillable="true" ma:displayName="Internal Only" ma:default="0" ma:internalName="InternalOnly">
      <xsd:simpleType>
        <xsd:restriction base="dms:Boolean"/>
      </xsd:simpleType>
    </xsd:element>
    <xsd:element name="FilePath" ma:index="51" nillable="true" ma:displayName="FilePath" ma:internalName="FilePath">
      <xsd:simpleType>
        <xsd:restriction base="dms:Text">
          <xsd:maxLength value="255"/>
        </xsd:restriction>
      </xsd:simpleType>
    </xsd:element>
    <xsd:element name="FolderPath" ma:index="52" nillable="true" ma:displayName="FolderPath" ma:internalName="FolderPath">
      <xsd:simpleType>
        <xsd:restriction base="dms:Text">
          <xsd:maxLength value="255"/>
        </xsd:restriction>
      </xsd:simpleType>
    </xsd:element>
    <xsd:element name="MediaServiceMetadata" ma:index="5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5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5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5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5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6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43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AF39C-0B6D-49C4-95EC-8923D66BD4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52C00E-BAB4-4640-A349-E791CE489E31}">
  <ds:schemaRefs>
    <ds:schemaRef ds:uri="http://schemas.microsoft.com/office/2006/metadata/properties"/>
    <ds:schemaRef ds:uri="44f1fc5f-b325-4eee-aff1-f819b799bcaf"/>
    <ds:schemaRef ds:uri="1c41c21a-8bf1-4913-85c3-cb7fd845528b"/>
    <ds:schemaRef ds:uri="http://purl.org/dc/elements/1.1/"/>
    <ds:schemaRef ds:uri="http://schemas.openxmlformats.org/package/2006/metadata/core-properties"/>
    <ds:schemaRef ds:uri="725c79e5-42ce-4aa0-ac78-b6418001f0d2"/>
    <ds:schemaRef ds:uri="http://purl.org/dc/terms/"/>
    <ds:schemaRef ds:uri="http://purl.org/dc/dcmitype/"/>
    <ds:schemaRef ds:uri="c91a514c-9034-4fa3-897a-8352025b26ed"/>
    <ds:schemaRef ds:uri="5bd205ad-2945-4b0f-982a-48f644879018"/>
    <ds:schemaRef ds:uri="15ffb055-6eb4-45a1-bc20-bf2ac0d420da"/>
    <ds:schemaRef ds:uri="55bcd593-d4c7-4359-a33f-8fe16413171d"/>
    <ds:schemaRef ds:uri="381fdc19-f15d-467a-966c-d71857fcddc8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4f9c820c-e7e2-444d-97ee-45f2b3485c1d"/>
  </ds:schemaRefs>
</ds:datastoreItem>
</file>

<file path=customXml/itemProps3.xml><?xml version="1.0" encoding="utf-8"?>
<ds:datastoreItem xmlns:ds="http://schemas.openxmlformats.org/officeDocument/2006/customXml" ds:itemID="{DE3DFC28-C73B-4C34-A5AA-0D304EDF99C1}"/>
</file>

<file path=docProps/app.xml><?xml version="1.0" encoding="utf-8"?>
<Properties xmlns="http://schemas.openxmlformats.org/officeDocument/2006/extended-properties" xmlns:vt="http://schemas.openxmlformats.org/officeDocument/2006/docPropsVTypes">
  <Template>Strategy and Growth PowerPoint template</Template>
  <TotalTime>6742</TotalTime>
  <Words>2998</Words>
  <Application>Microsoft Office PowerPoint</Application>
  <PresentationFormat>Widescreen</PresentationFormat>
  <Paragraphs>377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Office Theme</vt:lpstr>
      <vt:lpstr>Progressing an Environment Strategy</vt:lpstr>
      <vt:lpstr>The agreed approach</vt:lpstr>
      <vt:lpstr>Proposed structure</vt:lpstr>
      <vt:lpstr>Introducing four domains for focus</vt:lpstr>
      <vt:lpstr>Today: areas of focus and feedback</vt:lpstr>
      <vt:lpstr>Getting into the ‘Substance’</vt:lpstr>
      <vt:lpstr>Leverage existing direction but create some clarity </vt:lpstr>
      <vt:lpstr>Vision Kāpiti – Our North Star … and voice of our community</vt:lpstr>
      <vt:lpstr>Biodiversity</vt:lpstr>
      <vt:lpstr>Air quality</vt:lpstr>
      <vt:lpstr>Land use</vt:lpstr>
      <vt:lpstr>Water/Ocean health</vt:lpstr>
      <vt:lpstr>Circling back: areas of focus and feedback</vt:lpstr>
      <vt:lpstr>Appendix 1: background material</vt:lpstr>
      <vt:lpstr>PowerPoint Presentation</vt:lpstr>
      <vt:lpstr>Principles</vt:lpstr>
      <vt:lpstr>Values are particularly important in this context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20250522 CEC Presentation -  Progressing an Environment Strategy (GM approved)</dc:title>
  <dc:creator>Matthew Adamson</dc:creator>
  <cp:lastModifiedBy>Kris Pervan</cp:lastModifiedBy>
  <cp:revision>4</cp:revision>
  <cp:lastPrinted>2024-09-05T00:33:01Z</cp:lastPrinted>
  <dcterms:created xsi:type="dcterms:W3CDTF">2025-03-25T02:51:46Z</dcterms:created>
  <dcterms:modified xsi:type="dcterms:W3CDTF">2025-05-20T06:44:52Z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0x0101004D32B93429FD5649A5CB4001832FD225</vt:lpwstr>
  </property>
  <property fmtid="{D5CDD505-2E9C-101B-9397-08002B2CF9AE}" pid="3" name="MediaServiceImageTags">
    <vt:lpwstr/>
  </property>
  <property fmtid="{D5CDD505-2E9C-101B-9397-08002B2CF9AE}" pid="4" name="Property">
    <vt:lpwstr/>
  </property>
  <property fmtid="{D5CDD505-2E9C-101B-9397-08002B2CF9AE}" pid="5" name="Order">
    <vt:r8>44300</vt:r8>
  </property>
</Properties>
</file>