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8.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ppt/revisionInfo.xml" ContentType="application/vnd.ms-powerpoint.revisioninfo+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60" r:id="rId3"/>
    <p:sldId id="276" r:id="rId4"/>
    <p:sldId id="264" r:id="rId5"/>
    <p:sldId id="272" r:id="rId6"/>
    <p:sldId id="265" r:id="rId7"/>
    <p:sldId id="268" r:id="rId8"/>
    <p:sldId id="273" r:id="rId9"/>
    <p:sldId id="269" r:id="rId10"/>
    <p:sldId id="275" r:id="rId11"/>
    <p:sldId id="283" r:id="rId12"/>
    <p:sldId id="284" r:id="rId13"/>
    <p:sldId id="277" r:id="rId14"/>
    <p:sldId id="278" r:id="rId15"/>
    <p:sldId id="279" r:id="rId16"/>
    <p:sldId id="281" r:id="rId17"/>
    <p:sldId id="282" r:id="rId18"/>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FE608C-7FBC-4094-9435-937DB740C5D8}" v="1" dt="2024-11-01T01:28:53.26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3" autoAdjust="0"/>
    <p:restoredTop sz="94660"/>
  </p:normalViewPr>
  <p:slideViewPr>
    <p:cSldViewPr snapToGrid="0">
      <p:cViewPr varScale="1">
        <p:scale>
          <a:sx n="114" d="100"/>
          <a:sy n="114" d="100"/>
        </p:scale>
        <p:origin x="30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DCFA9C3-4B6B-421D-9CDF-7BCB2E97D644}" type="datetimeFigureOut">
              <a:rPr lang="en-NZ" smtClean="0"/>
              <a:t>4/11/2024</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B246ED5-6DEE-4D1E-94B7-4192B464940E}" type="slidenum">
              <a:rPr lang="en-NZ" smtClean="0"/>
              <a:t>‹#›</a:t>
            </a:fld>
            <a:endParaRPr lang="en-NZ" dirty="0"/>
          </a:p>
        </p:txBody>
      </p:sp>
    </p:spTree>
    <p:extLst>
      <p:ext uri="{BB962C8B-B14F-4D97-AF65-F5344CB8AC3E}">
        <p14:creationId xmlns:p14="http://schemas.microsoft.com/office/powerpoint/2010/main" val="2007086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DCFA9C3-4B6B-421D-9CDF-7BCB2E97D644}" type="datetimeFigureOut">
              <a:rPr lang="en-NZ" smtClean="0"/>
              <a:t>4/11/2024</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B246ED5-6DEE-4D1E-94B7-4192B464940E}" type="slidenum">
              <a:rPr lang="en-NZ" smtClean="0"/>
              <a:t>‹#›</a:t>
            </a:fld>
            <a:endParaRPr lang="en-NZ" dirty="0"/>
          </a:p>
        </p:txBody>
      </p:sp>
    </p:spTree>
    <p:extLst>
      <p:ext uri="{BB962C8B-B14F-4D97-AF65-F5344CB8AC3E}">
        <p14:creationId xmlns:p14="http://schemas.microsoft.com/office/powerpoint/2010/main" val="3006224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DCFA9C3-4B6B-421D-9CDF-7BCB2E97D644}" type="datetimeFigureOut">
              <a:rPr lang="en-NZ" smtClean="0"/>
              <a:t>4/11/2024</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B246ED5-6DEE-4D1E-94B7-4192B464940E}" type="slidenum">
              <a:rPr lang="en-NZ" smtClean="0"/>
              <a:t>‹#›</a:t>
            </a:fld>
            <a:endParaRPr lang="en-NZ"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886656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DCFA9C3-4B6B-421D-9CDF-7BCB2E97D644}" type="datetimeFigureOut">
              <a:rPr lang="en-NZ" smtClean="0"/>
              <a:t>4/11/2024</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B246ED5-6DEE-4D1E-94B7-4192B464940E}" type="slidenum">
              <a:rPr lang="en-NZ" smtClean="0"/>
              <a:t>‹#›</a:t>
            </a:fld>
            <a:endParaRPr lang="en-NZ" dirty="0"/>
          </a:p>
        </p:txBody>
      </p:sp>
    </p:spTree>
    <p:extLst>
      <p:ext uri="{BB962C8B-B14F-4D97-AF65-F5344CB8AC3E}">
        <p14:creationId xmlns:p14="http://schemas.microsoft.com/office/powerpoint/2010/main" val="30414710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DCFA9C3-4B6B-421D-9CDF-7BCB2E97D644}" type="datetimeFigureOut">
              <a:rPr lang="en-NZ" smtClean="0"/>
              <a:t>4/11/2024</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B246ED5-6DEE-4D1E-94B7-4192B464940E}" type="slidenum">
              <a:rPr lang="en-NZ" smtClean="0"/>
              <a:t>‹#›</a:t>
            </a:fld>
            <a:endParaRPr lang="en-NZ"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305341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DCFA9C3-4B6B-421D-9CDF-7BCB2E97D644}" type="datetimeFigureOut">
              <a:rPr lang="en-NZ" smtClean="0"/>
              <a:t>4/11/2024</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B246ED5-6DEE-4D1E-94B7-4192B464940E}" type="slidenum">
              <a:rPr lang="en-NZ" smtClean="0"/>
              <a:t>‹#›</a:t>
            </a:fld>
            <a:endParaRPr lang="en-NZ" dirty="0"/>
          </a:p>
        </p:txBody>
      </p:sp>
    </p:spTree>
    <p:extLst>
      <p:ext uri="{BB962C8B-B14F-4D97-AF65-F5344CB8AC3E}">
        <p14:creationId xmlns:p14="http://schemas.microsoft.com/office/powerpoint/2010/main" val="23285955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CFA9C3-4B6B-421D-9CDF-7BCB2E97D644}" type="datetimeFigureOut">
              <a:rPr lang="en-NZ" smtClean="0"/>
              <a:t>4/11/2024</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B246ED5-6DEE-4D1E-94B7-4192B464940E}" type="slidenum">
              <a:rPr lang="en-NZ" smtClean="0"/>
              <a:t>‹#›</a:t>
            </a:fld>
            <a:endParaRPr lang="en-NZ" dirty="0"/>
          </a:p>
        </p:txBody>
      </p:sp>
    </p:spTree>
    <p:extLst>
      <p:ext uri="{BB962C8B-B14F-4D97-AF65-F5344CB8AC3E}">
        <p14:creationId xmlns:p14="http://schemas.microsoft.com/office/powerpoint/2010/main" val="19340723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CFA9C3-4B6B-421D-9CDF-7BCB2E97D644}" type="datetimeFigureOut">
              <a:rPr lang="en-NZ" smtClean="0"/>
              <a:t>4/11/2024</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B246ED5-6DEE-4D1E-94B7-4192B464940E}" type="slidenum">
              <a:rPr lang="en-NZ" smtClean="0"/>
              <a:t>‹#›</a:t>
            </a:fld>
            <a:endParaRPr lang="en-NZ" dirty="0"/>
          </a:p>
        </p:txBody>
      </p:sp>
    </p:spTree>
    <p:extLst>
      <p:ext uri="{BB962C8B-B14F-4D97-AF65-F5344CB8AC3E}">
        <p14:creationId xmlns:p14="http://schemas.microsoft.com/office/powerpoint/2010/main" val="682664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CFA9C3-4B6B-421D-9CDF-7BCB2E97D644}" type="datetimeFigureOut">
              <a:rPr lang="en-NZ" smtClean="0"/>
              <a:t>4/11/2024</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B246ED5-6DEE-4D1E-94B7-4192B464940E}" type="slidenum">
              <a:rPr lang="en-NZ" smtClean="0"/>
              <a:t>‹#›</a:t>
            </a:fld>
            <a:endParaRPr lang="en-NZ" dirty="0"/>
          </a:p>
        </p:txBody>
      </p:sp>
    </p:spTree>
    <p:extLst>
      <p:ext uri="{BB962C8B-B14F-4D97-AF65-F5344CB8AC3E}">
        <p14:creationId xmlns:p14="http://schemas.microsoft.com/office/powerpoint/2010/main" val="3626710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DCFA9C3-4B6B-421D-9CDF-7BCB2E97D644}" type="datetimeFigureOut">
              <a:rPr lang="en-NZ" smtClean="0"/>
              <a:t>4/11/2024</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B246ED5-6DEE-4D1E-94B7-4192B464940E}" type="slidenum">
              <a:rPr lang="en-NZ" smtClean="0"/>
              <a:t>‹#›</a:t>
            </a:fld>
            <a:endParaRPr lang="en-NZ" dirty="0"/>
          </a:p>
        </p:txBody>
      </p:sp>
    </p:spTree>
    <p:extLst>
      <p:ext uri="{BB962C8B-B14F-4D97-AF65-F5344CB8AC3E}">
        <p14:creationId xmlns:p14="http://schemas.microsoft.com/office/powerpoint/2010/main" val="2674487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DCFA9C3-4B6B-421D-9CDF-7BCB2E97D644}" type="datetimeFigureOut">
              <a:rPr lang="en-NZ" smtClean="0"/>
              <a:t>4/11/2024</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2B246ED5-6DEE-4D1E-94B7-4192B464940E}" type="slidenum">
              <a:rPr lang="en-NZ" smtClean="0"/>
              <a:t>‹#›</a:t>
            </a:fld>
            <a:endParaRPr lang="en-NZ" dirty="0"/>
          </a:p>
        </p:txBody>
      </p:sp>
    </p:spTree>
    <p:extLst>
      <p:ext uri="{BB962C8B-B14F-4D97-AF65-F5344CB8AC3E}">
        <p14:creationId xmlns:p14="http://schemas.microsoft.com/office/powerpoint/2010/main" val="3324591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DCFA9C3-4B6B-421D-9CDF-7BCB2E97D644}" type="datetimeFigureOut">
              <a:rPr lang="en-NZ" smtClean="0"/>
              <a:t>4/11/2024</a:t>
            </a:fld>
            <a:endParaRPr lang="en-NZ" dirty="0"/>
          </a:p>
        </p:txBody>
      </p:sp>
      <p:sp>
        <p:nvSpPr>
          <p:cNvPr id="8" name="Footer Placeholder 7"/>
          <p:cNvSpPr>
            <a:spLocks noGrp="1"/>
          </p:cNvSpPr>
          <p:nvPr>
            <p:ph type="ftr" sz="quarter" idx="11"/>
          </p:nvPr>
        </p:nvSpPr>
        <p:spPr/>
        <p:txBody>
          <a:bodyPr/>
          <a:lstStyle/>
          <a:p>
            <a:endParaRPr lang="en-NZ" dirty="0"/>
          </a:p>
        </p:txBody>
      </p:sp>
      <p:sp>
        <p:nvSpPr>
          <p:cNvPr id="9" name="Slide Number Placeholder 8"/>
          <p:cNvSpPr>
            <a:spLocks noGrp="1"/>
          </p:cNvSpPr>
          <p:nvPr>
            <p:ph type="sldNum" sz="quarter" idx="12"/>
          </p:nvPr>
        </p:nvSpPr>
        <p:spPr/>
        <p:txBody>
          <a:bodyPr/>
          <a:lstStyle/>
          <a:p>
            <a:fld id="{2B246ED5-6DEE-4D1E-94B7-4192B464940E}" type="slidenum">
              <a:rPr lang="en-NZ" smtClean="0"/>
              <a:t>‹#›</a:t>
            </a:fld>
            <a:endParaRPr lang="en-NZ" dirty="0"/>
          </a:p>
        </p:txBody>
      </p:sp>
    </p:spTree>
    <p:extLst>
      <p:ext uri="{BB962C8B-B14F-4D97-AF65-F5344CB8AC3E}">
        <p14:creationId xmlns:p14="http://schemas.microsoft.com/office/powerpoint/2010/main" val="2679421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DCFA9C3-4B6B-421D-9CDF-7BCB2E97D644}" type="datetimeFigureOut">
              <a:rPr lang="en-NZ" smtClean="0"/>
              <a:t>4/11/2024</a:t>
            </a:fld>
            <a:endParaRPr lang="en-NZ" dirty="0"/>
          </a:p>
        </p:txBody>
      </p:sp>
      <p:sp>
        <p:nvSpPr>
          <p:cNvPr id="4" name="Footer Placeholder 3"/>
          <p:cNvSpPr>
            <a:spLocks noGrp="1"/>
          </p:cNvSpPr>
          <p:nvPr>
            <p:ph type="ftr" sz="quarter" idx="11"/>
          </p:nvPr>
        </p:nvSpPr>
        <p:spPr/>
        <p:txBody>
          <a:bodyPr/>
          <a:lstStyle/>
          <a:p>
            <a:endParaRPr lang="en-NZ" dirty="0"/>
          </a:p>
        </p:txBody>
      </p:sp>
      <p:sp>
        <p:nvSpPr>
          <p:cNvPr id="5" name="Slide Number Placeholder 4"/>
          <p:cNvSpPr>
            <a:spLocks noGrp="1"/>
          </p:cNvSpPr>
          <p:nvPr>
            <p:ph type="sldNum" sz="quarter" idx="12"/>
          </p:nvPr>
        </p:nvSpPr>
        <p:spPr/>
        <p:txBody>
          <a:bodyPr/>
          <a:lstStyle/>
          <a:p>
            <a:fld id="{2B246ED5-6DEE-4D1E-94B7-4192B464940E}" type="slidenum">
              <a:rPr lang="en-NZ" smtClean="0"/>
              <a:t>‹#›</a:t>
            </a:fld>
            <a:endParaRPr lang="en-NZ" dirty="0"/>
          </a:p>
        </p:txBody>
      </p:sp>
    </p:spTree>
    <p:extLst>
      <p:ext uri="{BB962C8B-B14F-4D97-AF65-F5344CB8AC3E}">
        <p14:creationId xmlns:p14="http://schemas.microsoft.com/office/powerpoint/2010/main" val="2631658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CFA9C3-4B6B-421D-9CDF-7BCB2E97D644}" type="datetimeFigureOut">
              <a:rPr lang="en-NZ" smtClean="0"/>
              <a:t>4/11/2024</a:t>
            </a:fld>
            <a:endParaRPr lang="en-NZ" dirty="0"/>
          </a:p>
        </p:txBody>
      </p:sp>
      <p:sp>
        <p:nvSpPr>
          <p:cNvPr id="3" name="Footer Placeholder 2"/>
          <p:cNvSpPr>
            <a:spLocks noGrp="1"/>
          </p:cNvSpPr>
          <p:nvPr>
            <p:ph type="ftr" sz="quarter" idx="11"/>
          </p:nvPr>
        </p:nvSpPr>
        <p:spPr/>
        <p:txBody>
          <a:bodyPr/>
          <a:lstStyle/>
          <a:p>
            <a:endParaRPr lang="en-NZ" dirty="0"/>
          </a:p>
        </p:txBody>
      </p:sp>
      <p:sp>
        <p:nvSpPr>
          <p:cNvPr id="4" name="Slide Number Placeholder 3"/>
          <p:cNvSpPr>
            <a:spLocks noGrp="1"/>
          </p:cNvSpPr>
          <p:nvPr>
            <p:ph type="sldNum" sz="quarter" idx="12"/>
          </p:nvPr>
        </p:nvSpPr>
        <p:spPr/>
        <p:txBody>
          <a:bodyPr/>
          <a:lstStyle/>
          <a:p>
            <a:fld id="{2B246ED5-6DEE-4D1E-94B7-4192B464940E}" type="slidenum">
              <a:rPr lang="en-NZ" smtClean="0"/>
              <a:t>‹#›</a:t>
            </a:fld>
            <a:endParaRPr lang="en-NZ" dirty="0"/>
          </a:p>
        </p:txBody>
      </p:sp>
    </p:spTree>
    <p:extLst>
      <p:ext uri="{BB962C8B-B14F-4D97-AF65-F5344CB8AC3E}">
        <p14:creationId xmlns:p14="http://schemas.microsoft.com/office/powerpoint/2010/main" val="1098777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DCFA9C3-4B6B-421D-9CDF-7BCB2E97D644}" type="datetimeFigureOut">
              <a:rPr lang="en-NZ" smtClean="0"/>
              <a:t>4/11/2024</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2B246ED5-6DEE-4D1E-94B7-4192B464940E}" type="slidenum">
              <a:rPr lang="en-NZ" smtClean="0"/>
              <a:t>‹#›</a:t>
            </a:fld>
            <a:endParaRPr lang="en-NZ" dirty="0"/>
          </a:p>
        </p:txBody>
      </p:sp>
    </p:spTree>
    <p:extLst>
      <p:ext uri="{BB962C8B-B14F-4D97-AF65-F5344CB8AC3E}">
        <p14:creationId xmlns:p14="http://schemas.microsoft.com/office/powerpoint/2010/main" val="1571650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2B246ED5-6DEE-4D1E-94B7-4192B464940E}" type="slidenum">
              <a:rPr lang="en-NZ" smtClean="0"/>
              <a:t>‹#›</a:t>
            </a:fld>
            <a:endParaRPr lang="en-NZ" dirty="0"/>
          </a:p>
        </p:txBody>
      </p:sp>
      <p:sp>
        <p:nvSpPr>
          <p:cNvPr id="5" name="Date Placeholder 4"/>
          <p:cNvSpPr>
            <a:spLocks noGrp="1"/>
          </p:cNvSpPr>
          <p:nvPr>
            <p:ph type="dt" sz="half" idx="10"/>
          </p:nvPr>
        </p:nvSpPr>
        <p:spPr/>
        <p:txBody>
          <a:bodyPr/>
          <a:lstStyle/>
          <a:p>
            <a:fld id="{6DCFA9C3-4B6B-421D-9CDF-7BCB2E97D644}" type="datetimeFigureOut">
              <a:rPr lang="en-NZ" smtClean="0"/>
              <a:t>4/11/2024</a:t>
            </a:fld>
            <a:endParaRPr lang="en-NZ" dirty="0"/>
          </a:p>
        </p:txBody>
      </p:sp>
    </p:spTree>
    <p:extLst>
      <p:ext uri="{BB962C8B-B14F-4D97-AF65-F5344CB8AC3E}">
        <p14:creationId xmlns:p14="http://schemas.microsoft.com/office/powerpoint/2010/main" val="3350117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DCFA9C3-4B6B-421D-9CDF-7BCB2E97D644}" type="datetimeFigureOut">
              <a:rPr lang="en-NZ" smtClean="0"/>
              <a:t>4/11/2024</a:t>
            </a:fld>
            <a:endParaRPr lang="en-NZ"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NZ"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B246ED5-6DEE-4D1E-94B7-4192B464940E}" type="slidenum">
              <a:rPr lang="en-NZ" smtClean="0"/>
              <a:t>‹#›</a:t>
            </a:fld>
            <a:endParaRPr lang="en-NZ" dirty="0"/>
          </a:p>
        </p:txBody>
      </p:sp>
    </p:spTree>
    <p:extLst>
      <p:ext uri="{BB962C8B-B14F-4D97-AF65-F5344CB8AC3E}">
        <p14:creationId xmlns:p14="http://schemas.microsoft.com/office/powerpoint/2010/main" val="3686365135"/>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8E911-0AC3-8570-4B46-48F57DDD3E8C}"/>
              </a:ext>
            </a:extLst>
          </p:cNvPr>
          <p:cNvSpPr>
            <a:spLocks noGrp="1"/>
          </p:cNvSpPr>
          <p:nvPr>
            <p:ph type="ctrTitle"/>
          </p:nvPr>
        </p:nvSpPr>
        <p:spPr>
          <a:xfrm>
            <a:off x="1755228" y="326697"/>
            <a:ext cx="9144000" cy="2387600"/>
          </a:xfrm>
        </p:spPr>
        <p:txBody>
          <a:bodyPr>
            <a:noAutofit/>
          </a:bodyPr>
          <a:lstStyle/>
          <a:p>
            <a:r>
              <a:rPr lang="en-NZ" sz="4400" dirty="0">
                <a:solidFill>
                  <a:srgbClr val="FF0000"/>
                </a:solidFill>
              </a:rPr>
              <a:t>Presentation to KCDC Social Sustainability Committee:</a:t>
            </a:r>
            <a:br>
              <a:rPr lang="en-NZ" sz="4400" dirty="0">
                <a:solidFill>
                  <a:srgbClr val="FF0000"/>
                </a:solidFill>
              </a:rPr>
            </a:br>
            <a:r>
              <a:rPr lang="en-NZ" sz="4400" dirty="0">
                <a:solidFill>
                  <a:srgbClr val="FF0000"/>
                </a:solidFill>
              </a:rPr>
              <a:t>Next Steps towards a Polyclinic</a:t>
            </a:r>
          </a:p>
        </p:txBody>
      </p:sp>
      <p:sp>
        <p:nvSpPr>
          <p:cNvPr id="3" name="Subtitle 2">
            <a:extLst>
              <a:ext uri="{FF2B5EF4-FFF2-40B4-BE49-F238E27FC236}">
                <a16:creationId xmlns:a16="http://schemas.microsoft.com/office/drawing/2014/main" id="{422C24FD-B5F3-944A-E4D5-53C541F549DE}"/>
              </a:ext>
            </a:extLst>
          </p:cNvPr>
          <p:cNvSpPr>
            <a:spLocks noGrp="1"/>
          </p:cNvSpPr>
          <p:nvPr>
            <p:ph type="subTitle" idx="1"/>
          </p:nvPr>
        </p:nvSpPr>
        <p:spPr>
          <a:xfrm>
            <a:off x="1524000" y="2955217"/>
            <a:ext cx="9144000" cy="1655762"/>
          </a:xfrm>
        </p:spPr>
        <p:txBody>
          <a:bodyPr>
            <a:normAutofit/>
          </a:bodyPr>
          <a:lstStyle/>
          <a:p>
            <a:r>
              <a:rPr lang="en-NZ" dirty="0"/>
              <a:t>Ian Powell</a:t>
            </a:r>
          </a:p>
          <a:p>
            <a:r>
              <a:rPr lang="en-US" kern="0" dirty="0">
                <a:effectLst/>
                <a:ea typeface="Calibri" panose="020F0502020204030204" pitchFamily="34" charset="0"/>
              </a:rPr>
              <a:t>Kāpiti</a:t>
            </a:r>
            <a:r>
              <a:rPr lang="en-NZ" dirty="0"/>
              <a:t> Health Advisory Group</a:t>
            </a:r>
          </a:p>
          <a:p>
            <a:r>
              <a:rPr lang="en-NZ" dirty="0"/>
              <a:t>5 November 2024</a:t>
            </a:r>
          </a:p>
          <a:p>
            <a:endParaRPr lang="en-NZ" dirty="0"/>
          </a:p>
        </p:txBody>
      </p:sp>
      <p:pic>
        <p:nvPicPr>
          <p:cNvPr id="4" name="image1.png">
            <a:extLst>
              <a:ext uri="{FF2B5EF4-FFF2-40B4-BE49-F238E27FC236}">
                <a16:creationId xmlns:a16="http://schemas.microsoft.com/office/drawing/2014/main" id="{C7364332-7CE7-EF2A-AA96-017FB0606D65}"/>
              </a:ext>
            </a:extLst>
          </p:cNvPr>
          <p:cNvPicPr/>
          <p:nvPr/>
        </p:nvPicPr>
        <p:blipFill>
          <a:blip r:embed="rId2"/>
          <a:stretch>
            <a:fillRect/>
          </a:stretch>
        </p:blipFill>
        <p:spPr>
          <a:xfrm>
            <a:off x="2291255" y="4417856"/>
            <a:ext cx="8288033" cy="2113447"/>
          </a:xfrm>
          <a:prstGeom prst="rect">
            <a:avLst/>
          </a:prstGeom>
        </p:spPr>
      </p:pic>
    </p:spTree>
    <p:extLst>
      <p:ext uri="{BB962C8B-B14F-4D97-AF65-F5344CB8AC3E}">
        <p14:creationId xmlns:p14="http://schemas.microsoft.com/office/powerpoint/2010/main" val="23125089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7EF5D8-9AF0-408C-99CE-2CA153E156CA}"/>
              </a:ext>
            </a:extLst>
          </p:cNvPr>
          <p:cNvSpPr>
            <a:spLocks noGrp="1"/>
          </p:cNvSpPr>
          <p:nvPr>
            <p:ph type="title"/>
          </p:nvPr>
        </p:nvSpPr>
        <p:spPr/>
        <p:txBody>
          <a:bodyPr>
            <a:normAutofit fontScale="90000"/>
          </a:bodyPr>
          <a:lstStyle/>
          <a:p>
            <a:pPr algn="ctr"/>
            <a:r>
              <a:rPr lang="en-NZ" dirty="0">
                <a:solidFill>
                  <a:srgbClr val="00B0F0"/>
                </a:solidFill>
              </a:rPr>
              <a:t>Percentage Comparisons of Total &amp; Kapiti only Referral Sources, Wellington ED 2023</a:t>
            </a:r>
            <a:endParaRPr lang="en-NZ" dirty="0"/>
          </a:p>
        </p:txBody>
      </p:sp>
      <p:graphicFrame>
        <p:nvGraphicFramePr>
          <p:cNvPr id="6" name="Content Placeholder 5">
            <a:extLst>
              <a:ext uri="{FF2B5EF4-FFF2-40B4-BE49-F238E27FC236}">
                <a16:creationId xmlns:a16="http://schemas.microsoft.com/office/drawing/2014/main" id="{0532AA6F-C944-983C-5288-CC9037E56C48}"/>
              </a:ext>
            </a:extLst>
          </p:cNvPr>
          <p:cNvGraphicFramePr>
            <a:graphicFrameLocks noGrp="1"/>
          </p:cNvGraphicFramePr>
          <p:nvPr>
            <p:ph idx="1"/>
            <p:extLst>
              <p:ext uri="{D42A27DB-BD31-4B8C-83A1-F6EECF244321}">
                <p14:modId xmlns:p14="http://schemas.microsoft.com/office/powerpoint/2010/main" val="143736613"/>
              </p:ext>
            </p:extLst>
          </p:nvPr>
        </p:nvGraphicFramePr>
        <p:xfrm>
          <a:off x="514739" y="1836640"/>
          <a:ext cx="11162520" cy="2203008"/>
        </p:xfrm>
        <a:graphic>
          <a:graphicData uri="http://schemas.openxmlformats.org/drawingml/2006/table">
            <a:tbl>
              <a:tblPr firstRow="1" bandRow="1">
                <a:tableStyleId>{5C22544A-7EE6-4342-B048-85BDC9FD1C3A}</a:tableStyleId>
              </a:tblPr>
              <a:tblGrid>
                <a:gridCol w="3720840">
                  <a:extLst>
                    <a:ext uri="{9D8B030D-6E8A-4147-A177-3AD203B41FA5}">
                      <a16:colId xmlns:a16="http://schemas.microsoft.com/office/drawing/2014/main" val="584894578"/>
                    </a:ext>
                  </a:extLst>
                </a:gridCol>
                <a:gridCol w="3720840">
                  <a:extLst>
                    <a:ext uri="{9D8B030D-6E8A-4147-A177-3AD203B41FA5}">
                      <a16:colId xmlns:a16="http://schemas.microsoft.com/office/drawing/2014/main" val="3944690253"/>
                    </a:ext>
                  </a:extLst>
                </a:gridCol>
                <a:gridCol w="3720840">
                  <a:extLst>
                    <a:ext uri="{9D8B030D-6E8A-4147-A177-3AD203B41FA5}">
                      <a16:colId xmlns:a16="http://schemas.microsoft.com/office/drawing/2014/main" val="3592624766"/>
                    </a:ext>
                  </a:extLst>
                </a:gridCol>
              </a:tblGrid>
              <a:tr h="367168">
                <a:tc>
                  <a:txBody>
                    <a:bodyPr/>
                    <a:lstStyle/>
                    <a:p>
                      <a:pPr algn="ctr"/>
                      <a:r>
                        <a:rPr lang="en-NZ" sz="1800" dirty="0"/>
                        <a:t>Referral Source</a:t>
                      </a:r>
                    </a:p>
                  </a:txBody>
                  <a:tcPr marL="97066" marR="97066" marT="45267" marB="45267"/>
                </a:tc>
                <a:tc>
                  <a:txBody>
                    <a:bodyPr/>
                    <a:lstStyle/>
                    <a:p>
                      <a:pPr algn="ctr"/>
                      <a:r>
                        <a:rPr lang="en-NZ" sz="1800" dirty="0"/>
                        <a:t>Total</a:t>
                      </a:r>
                    </a:p>
                  </a:txBody>
                  <a:tcPr marL="97066" marR="97066" marT="45267" marB="45267"/>
                </a:tc>
                <a:tc>
                  <a:txBody>
                    <a:bodyPr/>
                    <a:lstStyle/>
                    <a:p>
                      <a:pPr algn="ctr"/>
                      <a:r>
                        <a:rPr lang="en-NZ" sz="1800" dirty="0"/>
                        <a:t>Kapiti only</a:t>
                      </a:r>
                    </a:p>
                  </a:txBody>
                  <a:tcPr marL="97066" marR="97066" marT="45267" marB="45267"/>
                </a:tc>
                <a:extLst>
                  <a:ext uri="{0D108BD9-81ED-4DB2-BD59-A6C34878D82A}">
                    <a16:rowId xmlns:a16="http://schemas.microsoft.com/office/drawing/2014/main" val="2630888624"/>
                  </a:ext>
                </a:extLst>
              </a:tr>
              <a:tr h="367168">
                <a:tc>
                  <a:txBody>
                    <a:bodyPr/>
                    <a:lstStyle/>
                    <a:p>
                      <a:pPr algn="l"/>
                      <a:r>
                        <a:rPr lang="en-NZ" sz="1800" dirty="0"/>
                        <a:t>GP</a:t>
                      </a:r>
                    </a:p>
                  </a:txBody>
                  <a:tcPr marL="97066" marR="97066" marT="45267" marB="45267"/>
                </a:tc>
                <a:tc>
                  <a:txBody>
                    <a:bodyPr/>
                    <a:lstStyle/>
                    <a:p>
                      <a:pPr algn="ctr"/>
                      <a:r>
                        <a:rPr lang="en-NZ" sz="1800" dirty="0"/>
                        <a:t>8%</a:t>
                      </a:r>
                    </a:p>
                  </a:txBody>
                  <a:tcPr marL="97066" marR="97066" marT="45267" marB="45267"/>
                </a:tc>
                <a:tc>
                  <a:txBody>
                    <a:bodyPr/>
                    <a:lstStyle/>
                    <a:p>
                      <a:pPr algn="ctr"/>
                      <a:r>
                        <a:rPr lang="en-NZ" sz="1800" dirty="0"/>
                        <a:t>11%</a:t>
                      </a:r>
                    </a:p>
                  </a:txBody>
                  <a:tcPr marL="97066" marR="97066" marT="45267" marB="45267"/>
                </a:tc>
                <a:extLst>
                  <a:ext uri="{0D108BD9-81ED-4DB2-BD59-A6C34878D82A}">
                    <a16:rowId xmlns:a16="http://schemas.microsoft.com/office/drawing/2014/main" val="3834605209"/>
                  </a:ext>
                </a:extLst>
              </a:tr>
              <a:tr h="367168">
                <a:tc>
                  <a:txBody>
                    <a:bodyPr/>
                    <a:lstStyle/>
                    <a:p>
                      <a:pPr algn="l"/>
                      <a:r>
                        <a:rPr lang="en-NZ" sz="1800" dirty="0"/>
                        <a:t>Kenepuru A&amp;M</a:t>
                      </a:r>
                    </a:p>
                  </a:txBody>
                  <a:tcPr marL="97066" marR="97066" marT="45267" marB="45267"/>
                </a:tc>
                <a:tc>
                  <a:txBody>
                    <a:bodyPr/>
                    <a:lstStyle/>
                    <a:p>
                      <a:pPr algn="ctr"/>
                      <a:r>
                        <a:rPr lang="en-NZ" sz="1800" dirty="0"/>
                        <a:t>2%</a:t>
                      </a:r>
                    </a:p>
                  </a:txBody>
                  <a:tcPr marL="97066" marR="97066" marT="45267" marB="45267"/>
                </a:tc>
                <a:tc>
                  <a:txBody>
                    <a:bodyPr/>
                    <a:lstStyle/>
                    <a:p>
                      <a:pPr algn="ctr"/>
                      <a:r>
                        <a:rPr lang="en-NZ" sz="1800" dirty="0"/>
                        <a:t>1%</a:t>
                      </a:r>
                    </a:p>
                  </a:txBody>
                  <a:tcPr marL="97066" marR="97066" marT="45267" marB="45267"/>
                </a:tc>
                <a:extLst>
                  <a:ext uri="{0D108BD9-81ED-4DB2-BD59-A6C34878D82A}">
                    <a16:rowId xmlns:a16="http://schemas.microsoft.com/office/drawing/2014/main" val="3766744735"/>
                  </a:ext>
                </a:extLst>
              </a:tr>
              <a:tr h="367168">
                <a:tc>
                  <a:txBody>
                    <a:bodyPr/>
                    <a:lstStyle/>
                    <a:p>
                      <a:pPr algn="l"/>
                      <a:r>
                        <a:rPr lang="en-NZ" sz="1800" dirty="0"/>
                        <a:t>Self-referral</a:t>
                      </a:r>
                    </a:p>
                  </a:txBody>
                  <a:tcPr marL="97066" marR="97066" marT="45267" marB="45267"/>
                </a:tc>
                <a:tc>
                  <a:txBody>
                    <a:bodyPr/>
                    <a:lstStyle/>
                    <a:p>
                      <a:pPr algn="ctr"/>
                      <a:r>
                        <a:rPr lang="en-NZ" sz="1800" dirty="0">
                          <a:solidFill>
                            <a:srgbClr val="FF0000"/>
                          </a:solidFill>
                        </a:rPr>
                        <a:t>52%</a:t>
                      </a:r>
                    </a:p>
                  </a:txBody>
                  <a:tcPr marL="97066" marR="97066" marT="45267" marB="45267"/>
                </a:tc>
                <a:tc>
                  <a:txBody>
                    <a:bodyPr/>
                    <a:lstStyle/>
                    <a:p>
                      <a:pPr algn="ctr"/>
                      <a:r>
                        <a:rPr lang="en-NZ" sz="1800" dirty="0">
                          <a:solidFill>
                            <a:srgbClr val="FF0000"/>
                          </a:solidFill>
                        </a:rPr>
                        <a:t>27%</a:t>
                      </a:r>
                    </a:p>
                  </a:txBody>
                  <a:tcPr marL="97066" marR="97066" marT="45267" marB="45267"/>
                </a:tc>
                <a:extLst>
                  <a:ext uri="{0D108BD9-81ED-4DB2-BD59-A6C34878D82A}">
                    <a16:rowId xmlns:a16="http://schemas.microsoft.com/office/drawing/2014/main" val="4266684003"/>
                  </a:ext>
                </a:extLst>
              </a:tr>
              <a:tr h="367168">
                <a:tc>
                  <a:txBody>
                    <a:bodyPr/>
                    <a:lstStyle/>
                    <a:p>
                      <a:pPr algn="l"/>
                      <a:r>
                        <a:rPr lang="en-NZ" sz="1800" dirty="0"/>
                        <a:t>Outside agency</a:t>
                      </a:r>
                    </a:p>
                  </a:txBody>
                  <a:tcPr marL="97066" marR="97066" marT="45267" marB="45267"/>
                </a:tc>
                <a:tc>
                  <a:txBody>
                    <a:bodyPr/>
                    <a:lstStyle/>
                    <a:p>
                      <a:pPr algn="ctr"/>
                      <a:r>
                        <a:rPr lang="en-NZ" sz="1800" dirty="0">
                          <a:solidFill>
                            <a:srgbClr val="FF0000"/>
                          </a:solidFill>
                        </a:rPr>
                        <a:t>32%</a:t>
                      </a:r>
                    </a:p>
                  </a:txBody>
                  <a:tcPr marL="97066" marR="97066" marT="45267" marB="45267"/>
                </a:tc>
                <a:tc>
                  <a:txBody>
                    <a:bodyPr/>
                    <a:lstStyle/>
                    <a:p>
                      <a:pPr algn="ctr"/>
                      <a:r>
                        <a:rPr lang="en-NZ" sz="1800" dirty="0">
                          <a:solidFill>
                            <a:srgbClr val="FF0000"/>
                          </a:solidFill>
                        </a:rPr>
                        <a:t>60%</a:t>
                      </a:r>
                    </a:p>
                  </a:txBody>
                  <a:tcPr marL="97066" marR="97066" marT="45267" marB="45267"/>
                </a:tc>
                <a:extLst>
                  <a:ext uri="{0D108BD9-81ED-4DB2-BD59-A6C34878D82A}">
                    <a16:rowId xmlns:a16="http://schemas.microsoft.com/office/drawing/2014/main" val="2950897250"/>
                  </a:ext>
                </a:extLst>
              </a:tr>
              <a:tr h="367168">
                <a:tc>
                  <a:txBody>
                    <a:bodyPr/>
                    <a:lstStyle/>
                    <a:p>
                      <a:pPr algn="l"/>
                      <a:r>
                        <a:rPr lang="en-NZ" sz="1800" dirty="0"/>
                        <a:t>Other</a:t>
                      </a:r>
                    </a:p>
                  </a:txBody>
                  <a:tcPr marL="97066" marR="97066" marT="45267" marB="45267"/>
                </a:tc>
                <a:tc>
                  <a:txBody>
                    <a:bodyPr/>
                    <a:lstStyle/>
                    <a:p>
                      <a:pPr algn="ctr"/>
                      <a:r>
                        <a:rPr lang="en-NZ" sz="1800" dirty="0"/>
                        <a:t>2%</a:t>
                      </a:r>
                    </a:p>
                  </a:txBody>
                  <a:tcPr marL="97066" marR="97066" marT="45267" marB="45267"/>
                </a:tc>
                <a:tc>
                  <a:txBody>
                    <a:bodyPr/>
                    <a:lstStyle/>
                    <a:p>
                      <a:pPr algn="ctr"/>
                      <a:r>
                        <a:rPr lang="en-NZ" sz="1800" dirty="0"/>
                        <a:t>2%</a:t>
                      </a:r>
                    </a:p>
                  </a:txBody>
                  <a:tcPr marL="97066" marR="97066" marT="45267" marB="45267"/>
                </a:tc>
                <a:extLst>
                  <a:ext uri="{0D108BD9-81ED-4DB2-BD59-A6C34878D82A}">
                    <a16:rowId xmlns:a16="http://schemas.microsoft.com/office/drawing/2014/main" val="689262903"/>
                  </a:ext>
                </a:extLst>
              </a:tr>
            </a:tbl>
          </a:graphicData>
        </a:graphic>
      </p:graphicFrame>
    </p:spTree>
    <p:extLst>
      <p:ext uri="{BB962C8B-B14F-4D97-AF65-F5344CB8AC3E}">
        <p14:creationId xmlns:p14="http://schemas.microsoft.com/office/powerpoint/2010/main" val="3288744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F7E5A-484A-0165-15D8-5C2980DCF8B4}"/>
              </a:ext>
            </a:extLst>
          </p:cNvPr>
          <p:cNvSpPr>
            <a:spLocks noGrp="1"/>
          </p:cNvSpPr>
          <p:nvPr>
            <p:ph type="title"/>
          </p:nvPr>
        </p:nvSpPr>
        <p:spPr/>
        <p:txBody>
          <a:bodyPr/>
          <a:lstStyle/>
          <a:p>
            <a:r>
              <a:rPr lang="en-NZ" dirty="0"/>
              <a:t>Kapiti Relative to Other Urban Areas</a:t>
            </a:r>
          </a:p>
        </p:txBody>
      </p:sp>
      <p:sp>
        <p:nvSpPr>
          <p:cNvPr id="3" name="Content Placeholder 2">
            <a:extLst>
              <a:ext uri="{FF2B5EF4-FFF2-40B4-BE49-F238E27FC236}">
                <a16:creationId xmlns:a16="http://schemas.microsoft.com/office/drawing/2014/main" id="{3886173A-FC09-17B9-0468-94296C750DE5}"/>
              </a:ext>
            </a:extLst>
          </p:cNvPr>
          <p:cNvSpPr>
            <a:spLocks noGrp="1"/>
          </p:cNvSpPr>
          <p:nvPr>
            <p:ph idx="1"/>
          </p:nvPr>
        </p:nvSpPr>
        <p:spPr/>
        <p:txBody>
          <a:bodyPr>
            <a:normAutofit/>
          </a:bodyPr>
          <a:lstStyle/>
          <a:p>
            <a:r>
              <a:rPr lang="en-NZ" sz="2400" dirty="0"/>
              <a:t>Taken as a whole, Kapiti is 15</a:t>
            </a:r>
            <a:r>
              <a:rPr lang="en-NZ" sz="2400" baseline="30000" dirty="0"/>
              <a:t>th</a:t>
            </a:r>
            <a:r>
              <a:rPr lang="en-NZ" sz="2400" dirty="0"/>
              <a:t> largest urban area in New Zealand with 55,000 people</a:t>
            </a:r>
          </a:p>
          <a:p>
            <a:endParaRPr lang="en-NZ" sz="2400" dirty="0"/>
          </a:p>
          <a:p>
            <a:r>
              <a:rPr lang="en-NZ" sz="2400" dirty="0"/>
              <a:t>It is ahead of Hastings, Invercargill, Whanganui, Gisborne, Blenheim etc</a:t>
            </a:r>
          </a:p>
          <a:p>
            <a:endParaRPr lang="en-NZ" sz="2400" dirty="0"/>
          </a:p>
          <a:p>
            <a:r>
              <a:rPr lang="en-NZ" sz="2400" dirty="0"/>
              <a:t>It is the only area with a hospital almost an hour’s drive away</a:t>
            </a:r>
          </a:p>
        </p:txBody>
      </p:sp>
    </p:spTree>
    <p:extLst>
      <p:ext uri="{BB962C8B-B14F-4D97-AF65-F5344CB8AC3E}">
        <p14:creationId xmlns:p14="http://schemas.microsoft.com/office/powerpoint/2010/main" val="13911499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B43353E-30E5-68A8-B97F-865F35F19F77}"/>
              </a:ext>
            </a:extLst>
          </p:cNvPr>
          <p:cNvGraphicFramePr>
            <a:graphicFrameLocks noGrp="1"/>
          </p:cNvGraphicFramePr>
          <p:nvPr/>
        </p:nvGraphicFramePr>
        <p:xfrm>
          <a:off x="1200800" y="753034"/>
          <a:ext cx="7835624" cy="5703943"/>
        </p:xfrm>
        <a:graphic>
          <a:graphicData uri="http://schemas.openxmlformats.org/drawingml/2006/table">
            <a:tbl>
              <a:tblPr firstRow="1" firstCol="1" bandRow="1">
                <a:tableStyleId>{5C22544A-7EE6-4342-B048-85BDC9FD1C3A}</a:tableStyleId>
              </a:tblPr>
              <a:tblGrid>
                <a:gridCol w="1856708">
                  <a:extLst>
                    <a:ext uri="{9D8B030D-6E8A-4147-A177-3AD203B41FA5}">
                      <a16:colId xmlns:a16="http://schemas.microsoft.com/office/drawing/2014/main" val="2564420041"/>
                    </a:ext>
                  </a:extLst>
                </a:gridCol>
                <a:gridCol w="1856708">
                  <a:extLst>
                    <a:ext uri="{9D8B030D-6E8A-4147-A177-3AD203B41FA5}">
                      <a16:colId xmlns:a16="http://schemas.microsoft.com/office/drawing/2014/main" val="4219751560"/>
                    </a:ext>
                  </a:extLst>
                </a:gridCol>
                <a:gridCol w="1856708">
                  <a:extLst>
                    <a:ext uri="{9D8B030D-6E8A-4147-A177-3AD203B41FA5}">
                      <a16:colId xmlns:a16="http://schemas.microsoft.com/office/drawing/2014/main" val="3258880587"/>
                    </a:ext>
                  </a:extLst>
                </a:gridCol>
                <a:gridCol w="2265500">
                  <a:extLst>
                    <a:ext uri="{9D8B030D-6E8A-4147-A177-3AD203B41FA5}">
                      <a16:colId xmlns:a16="http://schemas.microsoft.com/office/drawing/2014/main" val="3103789841"/>
                    </a:ext>
                  </a:extLst>
                </a:gridCol>
              </a:tblGrid>
              <a:tr h="605031">
                <a:tc>
                  <a:txBody>
                    <a:bodyPr/>
                    <a:lstStyle/>
                    <a:p>
                      <a:pPr algn="ctr">
                        <a:lnSpc>
                          <a:spcPct val="115000"/>
                        </a:lnSpc>
                        <a:spcBef>
                          <a:spcPts val="600"/>
                        </a:spcBef>
                        <a:spcAft>
                          <a:spcPts val="600"/>
                        </a:spcAft>
                      </a:pPr>
                      <a:r>
                        <a:rPr lang="en-NZ" sz="800" kern="100">
                          <a:effectLst/>
                        </a:rPr>
                        <a:t>City</a:t>
                      </a:r>
                      <a:endParaRPr lang="en-NZ" sz="900" kern="100" dirty="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gn="ctr">
                        <a:lnSpc>
                          <a:spcPct val="115000"/>
                        </a:lnSpc>
                        <a:spcBef>
                          <a:spcPts val="600"/>
                        </a:spcBef>
                        <a:spcAft>
                          <a:spcPts val="600"/>
                        </a:spcAft>
                      </a:pPr>
                      <a:r>
                        <a:rPr lang="en-NZ" sz="800" kern="100">
                          <a:effectLst/>
                        </a:rPr>
                        <a:t>Estimated  Population June 2023</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gn="ctr">
                        <a:lnSpc>
                          <a:spcPct val="115000"/>
                        </a:lnSpc>
                        <a:spcBef>
                          <a:spcPts val="600"/>
                        </a:spcBef>
                        <a:spcAft>
                          <a:spcPts val="600"/>
                        </a:spcAft>
                      </a:pPr>
                      <a:r>
                        <a:rPr lang="en-NZ" sz="800" kern="100">
                          <a:effectLst/>
                        </a:rPr>
                        <a:t>Nearest Hospital</a:t>
                      </a:r>
                      <a:endParaRPr lang="en-NZ" sz="900" kern="100" dirty="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gn="ctr">
                        <a:lnSpc>
                          <a:spcPct val="115000"/>
                        </a:lnSpc>
                        <a:spcBef>
                          <a:spcPts val="600"/>
                        </a:spcBef>
                        <a:spcAft>
                          <a:spcPts val="600"/>
                        </a:spcAft>
                      </a:pPr>
                      <a:r>
                        <a:rPr lang="en-NZ" sz="800" kern="100">
                          <a:effectLst/>
                        </a:rPr>
                        <a:t>Distance</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extLst>
                  <a:ext uri="{0D108BD9-81ED-4DB2-BD59-A6C34878D82A}">
                    <a16:rowId xmlns:a16="http://schemas.microsoft.com/office/drawing/2014/main" val="1265719717"/>
                  </a:ext>
                </a:extLst>
              </a:tr>
              <a:tr h="193856">
                <a:tc>
                  <a:txBody>
                    <a:bodyPr/>
                    <a:lstStyle/>
                    <a:p>
                      <a:pPr>
                        <a:lnSpc>
                          <a:spcPct val="115000"/>
                        </a:lnSpc>
                        <a:spcBef>
                          <a:spcPts val="600"/>
                        </a:spcBef>
                        <a:spcAft>
                          <a:spcPts val="600"/>
                        </a:spcAft>
                      </a:pPr>
                      <a:r>
                        <a:rPr lang="en-NZ" sz="800" kern="100">
                          <a:effectLst/>
                        </a:rPr>
                        <a:t>Auckland</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gn="ctr">
                        <a:lnSpc>
                          <a:spcPct val="115000"/>
                        </a:lnSpc>
                        <a:spcBef>
                          <a:spcPts val="600"/>
                        </a:spcBef>
                        <a:spcAft>
                          <a:spcPts val="600"/>
                        </a:spcAft>
                      </a:pPr>
                      <a:r>
                        <a:rPr lang="en-NZ" sz="800" kern="100">
                          <a:effectLst/>
                        </a:rPr>
                        <a:t>1,478,800</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nSpc>
                          <a:spcPct val="115000"/>
                        </a:lnSpc>
                        <a:spcBef>
                          <a:spcPts val="600"/>
                        </a:spcBef>
                        <a:spcAft>
                          <a:spcPts val="600"/>
                        </a:spcAft>
                      </a:pPr>
                      <a:r>
                        <a:rPr lang="en-NZ" sz="800" kern="100">
                          <a:effectLst/>
                        </a:rPr>
                        <a:t>6 Major Hospitals</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nSpc>
                          <a:spcPct val="115000"/>
                        </a:lnSpc>
                        <a:spcBef>
                          <a:spcPts val="600"/>
                        </a:spcBef>
                        <a:spcAft>
                          <a:spcPts val="600"/>
                        </a:spcAft>
                      </a:pPr>
                      <a:r>
                        <a:rPr lang="en-NZ" sz="800" kern="100">
                          <a:effectLst/>
                        </a:rPr>
                        <a:t>Across Auckland</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extLst>
                  <a:ext uri="{0D108BD9-81ED-4DB2-BD59-A6C34878D82A}">
                    <a16:rowId xmlns:a16="http://schemas.microsoft.com/office/drawing/2014/main" val="745796978"/>
                  </a:ext>
                </a:extLst>
              </a:tr>
              <a:tr h="193856">
                <a:tc>
                  <a:txBody>
                    <a:bodyPr/>
                    <a:lstStyle/>
                    <a:p>
                      <a:pPr>
                        <a:lnSpc>
                          <a:spcPct val="115000"/>
                        </a:lnSpc>
                        <a:spcBef>
                          <a:spcPts val="600"/>
                        </a:spcBef>
                        <a:spcAft>
                          <a:spcPts val="600"/>
                        </a:spcAft>
                      </a:pPr>
                      <a:r>
                        <a:rPr lang="en-NZ" sz="800" kern="100">
                          <a:effectLst/>
                        </a:rPr>
                        <a:t>Christchurch</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gn="ctr">
                        <a:lnSpc>
                          <a:spcPct val="115000"/>
                        </a:lnSpc>
                        <a:spcBef>
                          <a:spcPts val="600"/>
                        </a:spcBef>
                        <a:spcAft>
                          <a:spcPts val="600"/>
                        </a:spcAft>
                      </a:pPr>
                      <a:r>
                        <a:rPr lang="en-NZ" sz="800" kern="100">
                          <a:effectLst/>
                        </a:rPr>
                        <a:t>384,800</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nSpc>
                          <a:spcPct val="115000"/>
                        </a:lnSpc>
                        <a:spcBef>
                          <a:spcPts val="600"/>
                        </a:spcBef>
                        <a:spcAft>
                          <a:spcPts val="600"/>
                        </a:spcAft>
                      </a:pPr>
                      <a:r>
                        <a:rPr lang="en-NZ" sz="800" kern="100">
                          <a:effectLst/>
                        </a:rPr>
                        <a:t>Christchurch</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nSpc>
                          <a:spcPct val="115000"/>
                        </a:lnSpc>
                        <a:spcBef>
                          <a:spcPts val="600"/>
                        </a:spcBef>
                        <a:spcAft>
                          <a:spcPts val="600"/>
                        </a:spcAft>
                      </a:pPr>
                      <a:r>
                        <a:rPr lang="en-NZ" sz="800" kern="100">
                          <a:effectLst/>
                        </a:rPr>
                        <a:t>In Christchurch</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extLst>
                  <a:ext uri="{0D108BD9-81ED-4DB2-BD59-A6C34878D82A}">
                    <a16:rowId xmlns:a16="http://schemas.microsoft.com/office/drawing/2014/main" val="2391103510"/>
                  </a:ext>
                </a:extLst>
              </a:tr>
              <a:tr h="193856">
                <a:tc>
                  <a:txBody>
                    <a:bodyPr/>
                    <a:lstStyle/>
                    <a:p>
                      <a:pPr>
                        <a:lnSpc>
                          <a:spcPct val="115000"/>
                        </a:lnSpc>
                        <a:spcBef>
                          <a:spcPts val="600"/>
                        </a:spcBef>
                        <a:spcAft>
                          <a:spcPts val="600"/>
                        </a:spcAft>
                      </a:pPr>
                      <a:r>
                        <a:rPr lang="en-NZ" sz="800" kern="100">
                          <a:effectLst/>
                        </a:rPr>
                        <a:t>Wellington</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gn="ctr">
                        <a:lnSpc>
                          <a:spcPct val="115000"/>
                        </a:lnSpc>
                        <a:spcBef>
                          <a:spcPts val="600"/>
                        </a:spcBef>
                        <a:spcAft>
                          <a:spcPts val="600"/>
                        </a:spcAft>
                      </a:pPr>
                      <a:r>
                        <a:rPr lang="en-NZ" sz="800" kern="100">
                          <a:effectLst/>
                        </a:rPr>
                        <a:t>215,200</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nSpc>
                          <a:spcPct val="115000"/>
                        </a:lnSpc>
                        <a:spcBef>
                          <a:spcPts val="600"/>
                        </a:spcBef>
                        <a:spcAft>
                          <a:spcPts val="600"/>
                        </a:spcAft>
                      </a:pPr>
                      <a:r>
                        <a:rPr lang="en-NZ" sz="800" kern="100">
                          <a:effectLst/>
                        </a:rPr>
                        <a:t>Wellington Regional</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nSpc>
                          <a:spcPct val="115000"/>
                        </a:lnSpc>
                        <a:spcBef>
                          <a:spcPts val="600"/>
                        </a:spcBef>
                        <a:spcAft>
                          <a:spcPts val="600"/>
                        </a:spcAft>
                      </a:pPr>
                      <a:r>
                        <a:rPr lang="en-NZ" sz="800" kern="100">
                          <a:effectLst/>
                        </a:rPr>
                        <a:t>In Wellington</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extLst>
                  <a:ext uri="{0D108BD9-81ED-4DB2-BD59-A6C34878D82A}">
                    <a16:rowId xmlns:a16="http://schemas.microsoft.com/office/drawing/2014/main" val="908582582"/>
                  </a:ext>
                </a:extLst>
              </a:tr>
              <a:tr h="193856">
                <a:tc>
                  <a:txBody>
                    <a:bodyPr/>
                    <a:lstStyle/>
                    <a:p>
                      <a:pPr>
                        <a:lnSpc>
                          <a:spcPct val="115000"/>
                        </a:lnSpc>
                        <a:spcBef>
                          <a:spcPts val="600"/>
                        </a:spcBef>
                        <a:spcAft>
                          <a:spcPts val="600"/>
                        </a:spcAft>
                      </a:pPr>
                      <a:r>
                        <a:rPr lang="en-NZ" sz="800" kern="100">
                          <a:effectLst/>
                        </a:rPr>
                        <a:t>Hamilton</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gn="ctr">
                        <a:lnSpc>
                          <a:spcPct val="115000"/>
                        </a:lnSpc>
                        <a:spcBef>
                          <a:spcPts val="600"/>
                        </a:spcBef>
                        <a:spcAft>
                          <a:spcPts val="600"/>
                        </a:spcAft>
                      </a:pPr>
                      <a:r>
                        <a:rPr lang="en-NZ" sz="800" kern="100">
                          <a:effectLst/>
                        </a:rPr>
                        <a:t>185,300</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nSpc>
                          <a:spcPct val="115000"/>
                        </a:lnSpc>
                        <a:spcBef>
                          <a:spcPts val="600"/>
                        </a:spcBef>
                        <a:spcAft>
                          <a:spcPts val="600"/>
                        </a:spcAft>
                      </a:pPr>
                      <a:r>
                        <a:rPr lang="en-NZ" sz="800" kern="100">
                          <a:effectLst/>
                        </a:rPr>
                        <a:t>Waikato </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nSpc>
                          <a:spcPct val="115000"/>
                        </a:lnSpc>
                        <a:spcBef>
                          <a:spcPts val="600"/>
                        </a:spcBef>
                        <a:spcAft>
                          <a:spcPts val="600"/>
                        </a:spcAft>
                      </a:pPr>
                      <a:r>
                        <a:rPr lang="en-NZ" sz="800" kern="100">
                          <a:effectLst/>
                        </a:rPr>
                        <a:t>In Hamilton</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extLst>
                  <a:ext uri="{0D108BD9-81ED-4DB2-BD59-A6C34878D82A}">
                    <a16:rowId xmlns:a16="http://schemas.microsoft.com/office/drawing/2014/main" val="1709602327"/>
                  </a:ext>
                </a:extLst>
              </a:tr>
              <a:tr h="193856">
                <a:tc>
                  <a:txBody>
                    <a:bodyPr/>
                    <a:lstStyle/>
                    <a:p>
                      <a:pPr>
                        <a:lnSpc>
                          <a:spcPct val="115000"/>
                        </a:lnSpc>
                        <a:spcBef>
                          <a:spcPts val="600"/>
                        </a:spcBef>
                        <a:spcAft>
                          <a:spcPts val="600"/>
                        </a:spcAft>
                      </a:pPr>
                      <a:r>
                        <a:rPr lang="en-NZ" sz="800" kern="100">
                          <a:effectLst/>
                        </a:rPr>
                        <a:t>Tauranga</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gn="ctr">
                        <a:lnSpc>
                          <a:spcPct val="115000"/>
                        </a:lnSpc>
                        <a:spcBef>
                          <a:spcPts val="600"/>
                        </a:spcBef>
                        <a:spcAft>
                          <a:spcPts val="600"/>
                        </a:spcAft>
                      </a:pPr>
                      <a:r>
                        <a:rPr lang="en-NZ" sz="800" kern="100">
                          <a:effectLst/>
                        </a:rPr>
                        <a:t>161,800</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nSpc>
                          <a:spcPct val="115000"/>
                        </a:lnSpc>
                        <a:spcBef>
                          <a:spcPts val="600"/>
                        </a:spcBef>
                        <a:spcAft>
                          <a:spcPts val="600"/>
                        </a:spcAft>
                      </a:pPr>
                      <a:r>
                        <a:rPr lang="en-NZ" sz="800" kern="100">
                          <a:effectLst/>
                        </a:rPr>
                        <a:t>Tauranga </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nSpc>
                          <a:spcPct val="115000"/>
                        </a:lnSpc>
                        <a:spcBef>
                          <a:spcPts val="600"/>
                        </a:spcBef>
                        <a:spcAft>
                          <a:spcPts val="600"/>
                        </a:spcAft>
                      </a:pPr>
                      <a:r>
                        <a:rPr lang="en-NZ" sz="800" kern="100">
                          <a:effectLst/>
                        </a:rPr>
                        <a:t>In Hamilton</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extLst>
                  <a:ext uri="{0D108BD9-81ED-4DB2-BD59-A6C34878D82A}">
                    <a16:rowId xmlns:a16="http://schemas.microsoft.com/office/drawing/2014/main" val="2421419276"/>
                  </a:ext>
                </a:extLst>
              </a:tr>
              <a:tr h="193856">
                <a:tc>
                  <a:txBody>
                    <a:bodyPr/>
                    <a:lstStyle/>
                    <a:p>
                      <a:pPr>
                        <a:lnSpc>
                          <a:spcPct val="115000"/>
                        </a:lnSpc>
                        <a:spcBef>
                          <a:spcPts val="600"/>
                        </a:spcBef>
                        <a:spcAft>
                          <a:spcPts val="600"/>
                        </a:spcAft>
                      </a:pPr>
                      <a:r>
                        <a:rPr lang="en-NZ" sz="800" kern="100">
                          <a:effectLst/>
                        </a:rPr>
                        <a:t>Lower Hutt</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gn="ctr">
                        <a:lnSpc>
                          <a:spcPct val="115000"/>
                        </a:lnSpc>
                        <a:spcBef>
                          <a:spcPts val="600"/>
                        </a:spcBef>
                        <a:spcAft>
                          <a:spcPts val="600"/>
                        </a:spcAft>
                      </a:pPr>
                      <a:r>
                        <a:rPr lang="en-NZ" sz="800" kern="100">
                          <a:effectLst/>
                        </a:rPr>
                        <a:t>113,000</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nSpc>
                          <a:spcPct val="115000"/>
                        </a:lnSpc>
                        <a:spcBef>
                          <a:spcPts val="600"/>
                        </a:spcBef>
                        <a:spcAft>
                          <a:spcPts val="600"/>
                        </a:spcAft>
                      </a:pPr>
                      <a:r>
                        <a:rPr lang="en-NZ" sz="800" kern="100">
                          <a:effectLst/>
                        </a:rPr>
                        <a:t>Lower Hutt </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nSpc>
                          <a:spcPct val="115000"/>
                        </a:lnSpc>
                        <a:spcBef>
                          <a:spcPts val="600"/>
                        </a:spcBef>
                        <a:spcAft>
                          <a:spcPts val="600"/>
                        </a:spcAft>
                      </a:pPr>
                      <a:r>
                        <a:rPr lang="en-NZ" sz="800" kern="100">
                          <a:effectLst/>
                        </a:rPr>
                        <a:t>In Lower Hutt</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extLst>
                  <a:ext uri="{0D108BD9-81ED-4DB2-BD59-A6C34878D82A}">
                    <a16:rowId xmlns:a16="http://schemas.microsoft.com/office/drawing/2014/main" val="1080220605"/>
                  </a:ext>
                </a:extLst>
              </a:tr>
              <a:tr h="193856">
                <a:tc>
                  <a:txBody>
                    <a:bodyPr/>
                    <a:lstStyle/>
                    <a:p>
                      <a:pPr>
                        <a:lnSpc>
                          <a:spcPct val="115000"/>
                        </a:lnSpc>
                        <a:spcBef>
                          <a:spcPts val="600"/>
                        </a:spcBef>
                        <a:spcAft>
                          <a:spcPts val="600"/>
                        </a:spcAft>
                      </a:pPr>
                      <a:r>
                        <a:rPr lang="en-NZ" sz="800" kern="100">
                          <a:effectLst/>
                        </a:rPr>
                        <a:t>Dunedin</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gn="ctr">
                        <a:lnSpc>
                          <a:spcPct val="115000"/>
                        </a:lnSpc>
                        <a:spcBef>
                          <a:spcPts val="600"/>
                        </a:spcBef>
                        <a:spcAft>
                          <a:spcPts val="600"/>
                        </a:spcAft>
                      </a:pPr>
                      <a:r>
                        <a:rPr lang="en-NZ" sz="800" kern="100">
                          <a:effectLst/>
                        </a:rPr>
                        <a:t>106,200</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nSpc>
                          <a:spcPct val="115000"/>
                        </a:lnSpc>
                        <a:spcBef>
                          <a:spcPts val="600"/>
                        </a:spcBef>
                        <a:spcAft>
                          <a:spcPts val="600"/>
                        </a:spcAft>
                      </a:pPr>
                      <a:r>
                        <a:rPr lang="en-NZ" sz="800" kern="100">
                          <a:effectLst/>
                        </a:rPr>
                        <a:t>Dunedin</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nSpc>
                          <a:spcPct val="115000"/>
                        </a:lnSpc>
                        <a:spcBef>
                          <a:spcPts val="600"/>
                        </a:spcBef>
                        <a:spcAft>
                          <a:spcPts val="600"/>
                        </a:spcAft>
                      </a:pPr>
                      <a:r>
                        <a:rPr lang="en-NZ" sz="800" kern="100">
                          <a:effectLst/>
                        </a:rPr>
                        <a:t>In Dunedin</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extLst>
                  <a:ext uri="{0D108BD9-81ED-4DB2-BD59-A6C34878D82A}">
                    <a16:rowId xmlns:a16="http://schemas.microsoft.com/office/drawing/2014/main" val="3866251973"/>
                  </a:ext>
                </a:extLst>
              </a:tr>
              <a:tr h="193856">
                <a:tc>
                  <a:txBody>
                    <a:bodyPr/>
                    <a:lstStyle/>
                    <a:p>
                      <a:pPr>
                        <a:lnSpc>
                          <a:spcPct val="115000"/>
                        </a:lnSpc>
                        <a:spcBef>
                          <a:spcPts val="600"/>
                        </a:spcBef>
                        <a:spcAft>
                          <a:spcPts val="600"/>
                        </a:spcAft>
                      </a:pPr>
                      <a:r>
                        <a:rPr lang="en-NZ" sz="800" kern="100">
                          <a:effectLst/>
                        </a:rPr>
                        <a:t>Palmerston North </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gn="ctr">
                        <a:lnSpc>
                          <a:spcPct val="115000"/>
                        </a:lnSpc>
                        <a:spcBef>
                          <a:spcPts val="600"/>
                        </a:spcBef>
                        <a:spcAft>
                          <a:spcPts val="600"/>
                        </a:spcAft>
                      </a:pPr>
                      <a:r>
                        <a:rPr lang="en-NZ" sz="800" kern="100">
                          <a:effectLst/>
                        </a:rPr>
                        <a:t>82,500</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nSpc>
                          <a:spcPct val="115000"/>
                        </a:lnSpc>
                        <a:spcBef>
                          <a:spcPts val="600"/>
                        </a:spcBef>
                        <a:spcAft>
                          <a:spcPts val="600"/>
                        </a:spcAft>
                      </a:pPr>
                      <a:r>
                        <a:rPr lang="en-NZ" sz="800" kern="100">
                          <a:effectLst/>
                        </a:rPr>
                        <a:t>Palmerston North </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nSpc>
                          <a:spcPct val="115000"/>
                        </a:lnSpc>
                        <a:spcBef>
                          <a:spcPts val="600"/>
                        </a:spcBef>
                        <a:spcAft>
                          <a:spcPts val="600"/>
                        </a:spcAft>
                      </a:pPr>
                      <a:r>
                        <a:rPr lang="en-NZ" sz="800" kern="100">
                          <a:effectLst/>
                        </a:rPr>
                        <a:t>In Palmerston North</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extLst>
                  <a:ext uri="{0D108BD9-81ED-4DB2-BD59-A6C34878D82A}">
                    <a16:rowId xmlns:a16="http://schemas.microsoft.com/office/drawing/2014/main" val="69433310"/>
                  </a:ext>
                </a:extLst>
              </a:tr>
              <a:tr h="399443">
                <a:tc>
                  <a:txBody>
                    <a:bodyPr/>
                    <a:lstStyle/>
                    <a:p>
                      <a:pPr>
                        <a:lnSpc>
                          <a:spcPct val="115000"/>
                        </a:lnSpc>
                        <a:spcBef>
                          <a:spcPts val="600"/>
                        </a:spcBef>
                        <a:spcAft>
                          <a:spcPts val="600"/>
                        </a:spcAft>
                      </a:pPr>
                      <a:r>
                        <a:rPr lang="en-NZ" sz="800" kern="100">
                          <a:effectLst/>
                        </a:rPr>
                        <a:t>Nelson/Richmond</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gn="ctr">
                        <a:lnSpc>
                          <a:spcPct val="115000"/>
                        </a:lnSpc>
                        <a:spcBef>
                          <a:spcPts val="600"/>
                        </a:spcBef>
                        <a:spcAft>
                          <a:spcPts val="600"/>
                        </a:spcAft>
                      </a:pPr>
                      <a:r>
                        <a:rPr lang="en-NZ" sz="800" kern="100">
                          <a:effectLst/>
                        </a:rPr>
                        <a:t>71,100</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nSpc>
                          <a:spcPct val="115000"/>
                        </a:lnSpc>
                        <a:spcBef>
                          <a:spcPts val="600"/>
                        </a:spcBef>
                        <a:spcAft>
                          <a:spcPts val="600"/>
                        </a:spcAft>
                      </a:pPr>
                      <a:r>
                        <a:rPr lang="en-NZ" sz="800" kern="100">
                          <a:effectLst/>
                        </a:rPr>
                        <a:t>Nelson</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nSpc>
                          <a:spcPct val="115000"/>
                        </a:lnSpc>
                        <a:spcBef>
                          <a:spcPts val="600"/>
                        </a:spcBef>
                        <a:spcAft>
                          <a:spcPts val="600"/>
                        </a:spcAft>
                      </a:pPr>
                      <a:r>
                        <a:rPr lang="en-NZ" sz="800" kern="100">
                          <a:effectLst/>
                        </a:rPr>
                        <a:t>In Nelson (7.5 km to Richmond)</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extLst>
                  <a:ext uri="{0D108BD9-81ED-4DB2-BD59-A6C34878D82A}">
                    <a16:rowId xmlns:a16="http://schemas.microsoft.com/office/drawing/2014/main" val="2360710569"/>
                  </a:ext>
                </a:extLst>
              </a:tr>
              <a:tr h="399443">
                <a:tc>
                  <a:txBody>
                    <a:bodyPr/>
                    <a:lstStyle/>
                    <a:p>
                      <a:pPr>
                        <a:lnSpc>
                          <a:spcPct val="115000"/>
                        </a:lnSpc>
                        <a:spcBef>
                          <a:spcPts val="600"/>
                        </a:spcBef>
                        <a:spcAft>
                          <a:spcPts val="600"/>
                        </a:spcAft>
                      </a:pPr>
                      <a:r>
                        <a:rPr lang="en-NZ" sz="800" kern="100">
                          <a:effectLst/>
                        </a:rPr>
                        <a:t>Napier</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gn="ctr">
                        <a:lnSpc>
                          <a:spcPct val="115000"/>
                        </a:lnSpc>
                        <a:spcBef>
                          <a:spcPts val="600"/>
                        </a:spcBef>
                        <a:spcAft>
                          <a:spcPts val="600"/>
                        </a:spcAft>
                      </a:pPr>
                      <a:r>
                        <a:rPr lang="en-NZ" sz="800" kern="100">
                          <a:effectLst/>
                        </a:rPr>
                        <a:t>67,500</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nSpc>
                          <a:spcPct val="115000"/>
                        </a:lnSpc>
                        <a:spcBef>
                          <a:spcPts val="600"/>
                        </a:spcBef>
                        <a:spcAft>
                          <a:spcPts val="600"/>
                        </a:spcAft>
                      </a:pPr>
                      <a:r>
                        <a:rPr lang="en-NZ" sz="800" kern="100">
                          <a:effectLst/>
                        </a:rPr>
                        <a:t>Hawkes Bay Fallen Soldiers Memorial</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nSpc>
                          <a:spcPct val="115000"/>
                        </a:lnSpc>
                        <a:spcBef>
                          <a:spcPts val="600"/>
                        </a:spcBef>
                        <a:spcAft>
                          <a:spcPts val="600"/>
                        </a:spcAft>
                      </a:pPr>
                      <a:r>
                        <a:rPr lang="en-NZ" sz="800" kern="100">
                          <a:effectLst/>
                        </a:rPr>
                        <a:t>Hastings 20 kms</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extLst>
                  <a:ext uri="{0D108BD9-81ED-4DB2-BD59-A6C34878D82A}">
                    <a16:rowId xmlns:a16="http://schemas.microsoft.com/office/drawing/2014/main" val="3997338166"/>
                  </a:ext>
                </a:extLst>
              </a:tr>
              <a:tr h="193856">
                <a:tc>
                  <a:txBody>
                    <a:bodyPr/>
                    <a:lstStyle/>
                    <a:p>
                      <a:pPr>
                        <a:lnSpc>
                          <a:spcPct val="115000"/>
                        </a:lnSpc>
                        <a:spcBef>
                          <a:spcPts val="600"/>
                        </a:spcBef>
                        <a:spcAft>
                          <a:spcPts val="600"/>
                        </a:spcAft>
                      </a:pPr>
                      <a:r>
                        <a:rPr lang="en-NZ" sz="800" kern="100">
                          <a:effectLst/>
                        </a:rPr>
                        <a:t>Hibiscus Coast</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gn="ctr">
                        <a:lnSpc>
                          <a:spcPct val="115000"/>
                        </a:lnSpc>
                        <a:spcBef>
                          <a:spcPts val="600"/>
                        </a:spcBef>
                        <a:spcAft>
                          <a:spcPts val="600"/>
                        </a:spcAft>
                      </a:pPr>
                      <a:r>
                        <a:rPr lang="en-NZ" sz="800" kern="100">
                          <a:effectLst/>
                        </a:rPr>
                        <a:t>64,660</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nSpc>
                          <a:spcPct val="115000"/>
                        </a:lnSpc>
                        <a:spcBef>
                          <a:spcPts val="600"/>
                        </a:spcBef>
                        <a:spcAft>
                          <a:spcPts val="600"/>
                        </a:spcAft>
                      </a:pPr>
                      <a:r>
                        <a:rPr lang="en-NZ" sz="800" kern="100">
                          <a:effectLst/>
                        </a:rPr>
                        <a:t>North Shore </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nSpc>
                          <a:spcPct val="115000"/>
                        </a:lnSpc>
                        <a:spcBef>
                          <a:spcPts val="600"/>
                        </a:spcBef>
                        <a:spcAft>
                          <a:spcPts val="600"/>
                        </a:spcAft>
                      </a:pPr>
                      <a:r>
                        <a:rPr lang="en-NZ" sz="800" kern="100">
                          <a:effectLst/>
                        </a:rPr>
                        <a:t>26 km</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extLst>
                  <a:ext uri="{0D108BD9-81ED-4DB2-BD59-A6C34878D82A}">
                    <a16:rowId xmlns:a16="http://schemas.microsoft.com/office/drawing/2014/main" val="426133436"/>
                  </a:ext>
                </a:extLst>
              </a:tr>
              <a:tr h="605031">
                <a:tc>
                  <a:txBody>
                    <a:bodyPr/>
                    <a:lstStyle/>
                    <a:p>
                      <a:pPr>
                        <a:lnSpc>
                          <a:spcPct val="115000"/>
                        </a:lnSpc>
                        <a:spcBef>
                          <a:spcPts val="600"/>
                        </a:spcBef>
                        <a:spcAft>
                          <a:spcPts val="600"/>
                        </a:spcAft>
                      </a:pPr>
                      <a:r>
                        <a:rPr lang="en-NZ" sz="800" kern="100" dirty="0">
                          <a:effectLst/>
                        </a:rPr>
                        <a:t>Porirua</a:t>
                      </a:r>
                      <a:endParaRPr lang="en-NZ" sz="900" kern="100" dirty="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gn="ctr">
                        <a:lnSpc>
                          <a:spcPct val="115000"/>
                        </a:lnSpc>
                        <a:spcBef>
                          <a:spcPts val="600"/>
                        </a:spcBef>
                        <a:spcAft>
                          <a:spcPts val="600"/>
                        </a:spcAft>
                      </a:pPr>
                      <a:r>
                        <a:rPr lang="en-NZ" sz="800" kern="100">
                          <a:effectLst/>
                        </a:rPr>
                        <a:t>60,900</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nSpc>
                          <a:spcPct val="115000"/>
                        </a:lnSpc>
                        <a:spcBef>
                          <a:spcPts val="600"/>
                        </a:spcBef>
                        <a:spcAft>
                          <a:spcPts val="600"/>
                        </a:spcAft>
                      </a:pPr>
                      <a:r>
                        <a:rPr lang="en-NZ" sz="800" kern="100" dirty="0">
                          <a:effectLst/>
                        </a:rPr>
                        <a:t>Wellington (also </a:t>
                      </a:r>
                      <a:r>
                        <a:rPr lang="en-NZ" sz="800" kern="100" dirty="0" err="1">
                          <a:effectLst/>
                        </a:rPr>
                        <a:t>Kenepuru</a:t>
                      </a:r>
                      <a:r>
                        <a:rPr lang="en-NZ" sz="800" kern="100" dirty="0">
                          <a:effectLst/>
                        </a:rPr>
                        <a:t> Urgent care in Porirua)</a:t>
                      </a:r>
                      <a:endParaRPr lang="en-NZ" sz="900" kern="100" dirty="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nSpc>
                          <a:spcPct val="115000"/>
                        </a:lnSpc>
                        <a:spcBef>
                          <a:spcPts val="600"/>
                        </a:spcBef>
                        <a:spcAft>
                          <a:spcPts val="600"/>
                        </a:spcAft>
                      </a:pPr>
                      <a:r>
                        <a:rPr lang="en-NZ" sz="800" kern="100">
                          <a:effectLst/>
                        </a:rPr>
                        <a:t>22 km</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extLst>
                  <a:ext uri="{0D108BD9-81ED-4DB2-BD59-A6C34878D82A}">
                    <a16:rowId xmlns:a16="http://schemas.microsoft.com/office/drawing/2014/main" val="635810582"/>
                  </a:ext>
                </a:extLst>
              </a:tr>
              <a:tr h="193856">
                <a:tc>
                  <a:txBody>
                    <a:bodyPr/>
                    <a:lstStyle/>
                    <a:p>
                      <a:pPr>
                        <a:lnSpc>
                          <a:spcPct val="115000"/>
                        </a:lnSpc>
                        <a:spcBef>
                          <a:spcPts val="600"/>
                        </a:spcBef>
                        <a:spcAft>
                          <a:spcPts val="600"/>
                        </a:spcAft>
                      </a:pPr>
                      <a:r>
                        <a:rPr lang="en-NZ" sz="800" kern="100">
                          <a:effectLst/>
                        </a:rPr>
                        <a:t>New Plymouth</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gn="ctr">
                        <a:lnSpc>
                          <a:spcPct val="115000"/>
                        </a:lnSpc>
                        <a:spcBef>
                          <a:spcPts val="600"/>
                        </a:spcBef>
                        <a:spcAft>
                          <a:spcPts val="600"/>
                        </a:spcAft>
                      </a:pPr>
                      <a:r>
                        <a:rPr lang="en-NZ" sz="800" kern="100">
                          <a:effectLst/>
                        </a:rPr>
                        <a:t>59,600</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nSpc>
                          <a:spcPct val="115000"/>
                        </a:lnSpc>
                        <a:spcBef>
                          <a:spcPts val="600"/>
                        </a:spcBef>
                        <a:spcAft>
                          <a:spcPts val="600"/>
                        </a:spcAft>
                      </a:pPr>
                      <a:r>
                        <a:rPr lang="en-NZ" sz="800" kern="100">
                          <a:effectLst/>
                        </a:rPr>
                        <a:t>Taranaki </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nSpc>
                          <a:spcPct val="115000"/>
                        </a:lnSpc>
                        <a:spcBef>
                          <a:spcPts val="600"/>
                        </a:spcBef>
                        <a:spcAft>
                          <a:spcPts val="600"/>
                        </a:spcAft>
                      </a:pPr>
                      <a:r>
                        <a:rPr lang="en-NZ" sz="800" kern="100">
                          <a:effectLst/>
                        </a:rPr>
                        <a:t>In New Plymouth</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extLst>
                  <a:ext uri="{0D108BD9-81ED-4DB2-BD59-A6C34878D82A}">
                    <a16:rowId xmlns:a16="http://schemas.microsoft.com/office/drawing/2014/main" val="2933544806"/>
                  </a:ext>
                </a:extLst>
              </a:tr>
              <a:tr h="193856">
                <a:tc>
                  <a:txBody>
                    <a:bodyPr/>
                    <a:lstStyle/>
                    <a:p>
                      <a:pPr>
                        <a:lnSpc>
                          <a:spcPct val="115000"/>
                        </a:lnSpc>
                        <a:spcBef>
                          <a:spcPts val="600"/>
                        </a:spcBef>
                        <a:spcAft>
                          <a:spcPts val="600"/>
                        </a:spcAft>
                      </a:pPr>
                      <a:r>
                        <a:rPr lang="en-NZ" sz="800" kern="100">
                          <a:effectLst/>
                        </a:rPr>
                        <a:t>Rotorua</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gn="ctr">
                        <a:lnSpc>
                          <a:spcPct val="115000"/>
                        </a:lnSpc>
                        <a:spcBef>
                          <a:spcPts val="600"/>
                        </a:spcBef>
                        <a:spcAft>
                          <a:spcPts val="600"/>
                        </a:spcAft>
                      </a:pPr>
                      <a:r>
                        <a:rPr lang="en-NZ" sz="800" kern="100">
                          <a:effectLst/>
                        </a:rPr>
                        <a:t>58,900</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nSpc>
                          <a:spcPct val="115000"/>
                        </a:lnSpc>
                        <a:spcBef>
                          <a:spcPts val="600"/>
                        </a:spcBef>
                        <a:spcAft>
                          <a:spcPts val="600"/>
                        </a:spcAft>
                      </a:pPr>
                      <a:r>
                        <a:rPr lang="en-NZ" sz="800" kern="100">
                          <a:effectLst/>
                        </a:rPr>
                        <a:t>Rotorua</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nSpc>
                          <a:spcPct val="115000"/>
                        </a:lnSpc>
                        <a:spcBef>
                          <a:spcPts val="600"/>
                        </a:spcBef>
                        <a:spcAft>
                          <a:spcPts val="600"/>
                        </a:spcAft>
                      </a:pPr>
                      <a:r>
                        <a:rPr lang="en-NZ" sz="800" kern="100">
                          <a:effectLst/>
                        </a:rPr>
                        <a:t>In Rotorua</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extLst>
                  <a:ext uri="{0D108BD9-81ED-4DB2-BD59-A6C34878D82A}">
                    <a16:rowId xmlns:a16="http://schemas.microsoft.com/office/drawing/2014/main" val="1521545149"/>
                  </a:ext>
                </a:extLst>
              </a:tr>
              <a:tr h="193856">
                <a:tc>
                  <a:txBody>
                    <a:bodyPr/>
                    <a:lstStyle/>
                    <a:p>
                      <a:pPr>
                        <a:lnSpc>
                          <a:spcPct val="115000"/>
                        </a:lnSpc>
                        <a:spcBef>
                          <a:spcPts val="600"/>
                        </a:spcBef>
                        <a:spcAft>
                          <a:spcPts val="600"/>
                        </a:spcAft>
                      </a:pPr>
                      <a:r>
                        <a:rPr lang="en-NZ" sz="800" kern="100">
                          <a:effectLst/>
                        </a:rPr>
                        <a:t>Whangarei</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gn="ctr">
                        <a:lnSpc>
                          <a:spcPct val="115000"/>
                        </a:lnSpc>
                        <a:spcBef>
                          <a:spcPts val="600"/>
                        </a:spcBef>
                        <a:spcAft>
                          <a:spcPts val="600"/>
                        </a:spcAft>
                      </a:pPr>
                      <a:r>
                        <a:rPr lang="en-NZ" sz="800" kern="100">
                          <a:effectLst/>
                        </a:rPr>
                        <a:t>56,900</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nSpc>
                          <a:spcPct val="115000"/>
                        </a:lnSpc>
                        <a:spcBef>
                          <a:spcPts val="600"/>
                        </a:spcBef>
                        <a:spcAft>
                          <a:spcPts val="600"/>
                        </a:spcAft>
                      </a:pPr>
                      <a:r>
                        <a:rPr lang="en-NZ" sz="800" kern="100">
                          <a:effectLst/>
                        </a:rPr>
                        <a:t>Whangarei</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nSpc>
                          <a:spcPct val="115000"/>
                        </a:lnSpc>
                        <a:spcBef>
                          <a:spcPts val="600"/>
                        </a:spcBef>
                        <a:spcAft>
                          <a:spcPts val="600"/>
                        </a:spcAft>
                      </a:pPr>
                      <a:r>
                        <a:rPr lang="en-NZ" sz="800" kern="100">
                          <a:effectLst/>
                        </a:rPr>
                        <a:t>In Whangarei</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extLst>
                  <a:ext uri="{0D108BD9-81ED-4DB2-BD59-A6C34878D82A}">
                    <a16:rowId xmlns:a16="http://schemas.microsoft.com/office/drawing/2014/main" val="3227691056"/>
                  </a:ext>
                </a:extLst>
              </a:tr>
              <a:tr h="193856">
                <a:tc>
                  <a:txBody>
                    <a:bodyPr/>
                    <a:lstStyle/>
                    <a:p>
                      <a:pPr>
                        <a:lnSpc>
                          <a:spcPct val="115000"/>
                        </a:lnSpc>
                        <a:spcBef>
                          <a:spcPts val="600"/>
                        </a:spcBef>
                        <a:spcAft>
                          <a:spcPts val="600"/>
                        </a:spcAft>
                      </a:pPr>
                      <a:r>
                        <a:rPr lang="en-NZ" sz="800" kern="100">
                          <a:effectLst/>
                        </a:rPr>
                        <a:t>Kapiti </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gn="ctr">
                        <a:lnSpc>
                          <a:spcPct val="115000"/>
                        </a:lnSpc>
                        <a:spcBef>
                          <a:spcPts val="600"/>
                        </a:spcBef>
                        <a:spcAft>
                          <a:spcPts val="600"/>
                        </a:spcAft>
                      </a:pPr>
                      <a:r>
                        <a:rPr lang="en-NZ" sz="800" kern="100">
                          <a:effectLst/>
                        </a:rPr>
                        <a:t>55,000</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nSpc>
                          <a:spcPct val="115000"/>
                        </a:lnSpc>
                        <a:spcBef>
                          <a:spcPts val="600"/>
                        </a:spcBef>
                        <a:spcAft>
                          <a:spcPts val="600"/>
                        </a:spcAft>
                      </a:pPr>
                      <a:r>
                        <a:rPr lang="en-NZ" sz="800" kern="100">
                          <a:effectLst/>
                        </a:rPr>
                        <a:t>Wellington</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nSpc>
                          <a:spcPct val="115000"/>
                        </a:lnSpc>
                        <a:spcBef>
                          <a:spcPts val="600"/>
                        </a:spcBef>
                        <a:spcAft>
                          <a:spcPts val="600"/>
                        </a:spcAft>
                      </a:pPr>
                      <a:r>
                        <a:rPr lang="en-NZ" sz="800" kern="100">
                          <a:effectLst/>
                          <a:highlight>
                            <a:srgbClr val="FFFF00"/>
                          </a:highlight>
                        </a:rPr>
                        <a:t>60 kms</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extLst>
                  <a:ext uri="{0D108BD9-81ED-4DB2-BD59-A6C34878D82A}">
                    <a16:rowId xmlns:a16="http://schemas.microsoft.com/office/drawing/2014/main" val="1286984536"/>
                  </a:ext>
                </a:extLst>
              </a:tr>
              <a:tr h="399443">
                <a:tc>
                  <a:txBody>
                    <a:bodyPr/>
                    <a:lstStyle/>
                    <a:p>
                      <a:pPr>
                        <a:lnSpc>
                          <a:spcPct val="115000"/>
                        </a:lnSpc>
                        <a:spcBef>
                          <a:spcPts val="600"/>
                        </a:spcBef>
                        <a:spcAft>
                          <a:spcPts val="600"/>
                        </a:spcAft>
                      </a:pPr>
                      <a:r>
                        <a:rPr lang="en-NZ" sz="800" kern="100">
                          <a:effectLst/>
                        </a:rPr>
                        <a:t>Hastings</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gn="ctr">
                        <a:lnSpc>
                          <a:spcPct val="115000"/>
                        </a:lnSpc>
                        <a:spcBef>
                          <a:spcPts val="600"/>
                        </a:spcBef>
                        <a:spcAft>
                          <a:spcPts val="600"/>
                        </a:spcAft>
                      </a:pPr>
                      <a:r>
                        <a:rPr lang="en-NZ" sz="800" kern="100">
                          <a:effectLst/>
                        </a:rPr>
                        <a:t>51,500</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nSpc>
                          <a:spcPct val="115000"/>
                        </a:lnSpc>
                        <a:spcBef>
                          <a:spcPts val="600"/>
                        </a:spcBef>
                        <a:spcAft>
                          <a:spcPts val="600"/>
                        </a:spcAft>
                      </a:pPr>
                      <a:r>
                        <a:rPr lang="en-NZ" sz="800" kern="100">
                          <a:effectLst/>
                        </a:rPr>
                        <a:t>Hawkes Bay Fallen Solders Memorial</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nSpc>
                          <a:spcPct val="115000"/>
                        </a:lnSpc>
                        <a:spcBef>
                          <a:spcPts val="600"/>
                        </a:spcBef>
                        <a:spcAft>
                          <a:spcPts val="600"/>
                        </a:spcAft>
                      </a:pPr>
                      <a:r>
                        <a:rPr lang="en-NZ" sz="800" kern="100">
                          <a:effectLst/>
                        </a:rPr>
                        <a:t>In Hastings</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extLst>
                  <a:ext uri="{0D108BD9-81ED-4DB2-BD59-A6C34878D82A}">
                    <a16:rowId xmlns:a16="http://schemas.microsoft.com/office/drawing/2014/main" val="115235702"/>
                  </a:ext>
                </a:extLst>
              </a:tr>
              <a:tr h="193856">
                <a:tc>
                  <a:txBody>
                    <a:bodyPr/>
                    <a:lstStyle/>
                    <a:p>
                      <a:pPr>
                        <a:lnSpc>
                          <a:spcPct val="115000"/>
                        </a:lnSpc>
                        <a:spcBef>
                          <a:spcPts val="600"/>
                        </a:spcBef>
                        <a:spcAft>
                          <a:spcPts val="600"/>
                        </a:spcAft>
                      </a:pPr>
                      <a:r>
                        <a:rPr lang="en-NZ" sz="800" kern="100">
                          <a:effectLst/>
                        </a:rPr>
                        <a:t>Invercargill</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gn="ctr">
                        <a:lnSpc>
                          <a:spcPct val="115000"/>
                        </a:lnSpc>
                        <a:spcBef>
                          <a:spcPts val="600"/>
                        </a:spcBef>
                        <a:spcAft>
                          <a:spcPts val="600"/>
                        </a:spcAft>
                      </a:pPr>
                      <a:r>
                        <a:rPr lang="en-NZ" sz="800" kern="100">
                          <a:effectLst/>
                        </a:rPr>
                        <a:t>51,000</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nSpc>
                          <a:spcPct val="115000"/>
                        </a:lnSpc>
                        <a:spcBef>
                          <a:spcPts val="600"/>
                        </a:spcBef>
                        <a:spcAft>
                          <a:spcPts val="600"/>
                        </a:spcAft>
                      </a:pPr>
                      <a:r>
                        <a:rPr lang="en-NZ" sz="800" kern="100">
                          <a:effectLst/>
                        </a:rPr>
                        <a:t>Invercargill</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nSpc>
                          <a:spcPct val="115000"/>
                        </a:lnSpc>
                        <a:spcBef>
                          <a:spcPts val="600"/>
                        </a:spcBef>
                        <a:spcAft>
                          <a:spcPts val="600"/>
                        </a:spcAft>
                      </a:pPr>
                      <a:r>
                        <a:rPr lang="en-NZ" sz="800" kern="100">
                          <a:effectLst/>
                        </a:rPr>
                        <a:t>In Invercargill</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extLst>
                  <a:ext uri="{0D108BD9-81ED-4DB2-BD59-A6C34878D82A}">
                    <a16:rowId xmlns:a16="http://schemas.microsoft.com/office/drawing/2014/main" val="3752947942"/>
                  </a:ext>
                </a:extLst>
              </a:tr>
              <a:tr h="193856">
                <a:tc>
                  <a:txBody>
                    <a:bodyPr/>
                    <a:lstStyle/>
                    <a:p>
                      <a:pPr>
                        <a:lnSpc>
                          <a:spcPct val="115000"/>
                        </a:lnSpc>
                        <a:spcBef>
                          <a:spcPts val="600"/>
                        </a:spcBef>
                        <a:spcAft>
                          <a:spcPts val="600"/>
                        </a:spcAft>
                      </a:pPr>
                      <a:r>
                        <a:rPr lang="en-NZ" sz="800" kern="100">
                          <a:effectLst/>
                        </a:rPr>
                        <a:t>Upper Hutt</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gn="ctr">
                        <a:lnSpc>
                          <a:spcPct val="115000"/>
                        </a:lnSpc>
                        <a:spcBef>
                          <a:spcPts val="600"/>
                        </a:spcBef>
                        <a:spcAft>
                          <a:spcPts val="600"/>
                        </a:spcAft>
                      </a:pPr>
                      <a:r>
                        <a:rPr lang="en-NZ" sz="800" kern="100">
                          <a:effectLst/>
                        </a:rPr>
                        <a:t>45,400</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nSpc>
                          <a:spcPct val="115000"/>
                        </a:lnSpc>
                        <a:spcBef>
                          <a:spcPts val="600"/>
                        </a:spcBef>
                        <a:spcAft>
                          <a:spcPts val="600"/>
                        </a:spcAft>
                      </a:pPr>
                      <a:r>
                        <a:rPr lang="en-NZ" sz="800" kern="100">
                          <a:effectLst/>
                        </a:rPr>
                        <a:t>Lower Hutt</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nSpc>
                          <a:spcPct val="115000"/>
                        </a:lnSpc>
                        <a:spcBef>
                          <a:spcPts val="600"/>
                        </a:spcBef>
                        <a:spcAft>
                          <a:spcPts val="600"/>
                        </a:spcAft>
                      </a:pPr>
                      <a:r>
                        <a:rPr lang="en-NZ" sz="800" kern="100">
                          <a:effectLst/>
                        </a:rPr>
                        <a:t>17 kms</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extLst>
                  <a:ext uri="{0D108BD9-81ED-4DB2-BD59-A6C34878D82A}">
                    <a16:rowId xmlns:a16="http://schemas.microsoft.com/office/drawing/2014/main" val="2287698184"/>
                  </a:ext>
                </a:extLst>
              </a:tr>
              <a:tr h="193856">
                <a:tc>
                  <a:txBody>
                    <a:bodyPr/>
                    <a:lstStyle/>
                    <a:p>
                      <a:pPr>
                        <a:lnSpc>
                          <a:spcPct val="115000"/>
                        </a:lnSpc>
                        <a:spcBef>
                          <a:spcPts val="600"/>
                        </a:spcBef>
                        <a:spcAft>
                          <a:spcPts val="600"/>
                        </a:spcAft>
                      </a:pPr>
                      <a:r>
                        <a:rPr lang="en-NZ" sz="800" kern="100">
                          <a:effectLst/>
                        </a:rPr>
                        <a:t>Wanganui</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gn="ctr">
                        <a:lnSpc>
                          <a:spcPct val="115000"/>
                        </a:lnSpc>
                        <a:spcBef>
                          <a:spcPts val="600"/>
                        </a:spcBef>
                        <a:spcAft>
                          <a:spcPts val="600"/>
                        </a:spcAft>
                      </a:pPr>
                      <a:r>
                        <a:rPr lang="en-NZ" sz="800" kern="100">
                          <a:effectLst/>
                        </a:rPr>
                        <a:t>42,800</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nSpc>
                          <a:spcPct val="115000"/>
                        </a:lnSpc>
                        <a:spcBef>
                          <a:spcPts val="600"/>
                        </a:spcBef>
                        <a:spcAft>
                          <a:spcPts val="600"/>
                        </a:spcAft>
                      </a:pPr>
                      <a:r>
                        <a:rPr lang="en-NZ" sz="800" kern="100">
                          <a:effectLst/>
                        </a:rPr>
                        <a:t>Whanganui</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nSpc>
                          <a:spcPct val="115000"/>
                        </a:lnSpc>
                        <a:spcBef>
                          <a:spcPts val="600"/>
                        </a:spcBef>
                        <a:spcAft>
                          <a:spcPts val="600"/>
                        </a:spcAft>
                      </a:pPr>
                      <a:r>
                        <a:rPr lang="en-NZ" sz="800" kern="100">
                          <a:effectLst/>
                        </a:rPr>
                        <a:t>In Whanganui</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extLst>
                  <a:ext uri="{0D108BD9-81ED-4DB2-BD59-A6C34878D82A}">
                    <a16:rowId xmlns:a16="http://schemas.microsoft.com/office/drawing/2014/main" val="1941556725"/>
                  </a:ext>
                </a:extLst>
              </a:tr>
              <a:tr h="193856">
                <a:tc>
                  <a:txBody>
                    <a:bodyPr/>
                    <a:lstStyle/>
                    <a:p>
                      <a:pPr>
                        <a:lnSpc>
                          <a:spcPct val="115000"/>
                        </a:lnSpc>
                        <a:spcBef>
                          <a:spcPts val="600"/>
                        </a:spcBef>
                        <a:spcAft>
                          <a:spcPts val="600"/>
                        </a:spcAft>
                      </a:pPr>
                      <a:r>
                        <a:rPr lang="en-NZ" sz="800" kern="100">
                          <a:effectLst/>
                        </a:rPr>
                        <a:t>Gisborne</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gn="ctr">
                        <a:lnSpc>
                          <a:spcPct val="115000"/>
                        </a:lnSpc>
                        <a:spcBef>
                          <a:spcPts val="600"/>
                        </a:spcBef>
                        <a:spcAft>
                          <a:spcPts val="600"/>
                        </a:spcAft>
                      </a:pPr>
                      <a:r>
                        <a:rPr lang="en-NZ" sz="800" kern="100">
                          <a:effectLst/>
                        </a:rPr>
                        <a:t>38,200</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nSpc>
                          <a:spcPct val="115000"/>
                        </a:lnSpc>
                        <a:spcBef>
                          <a:spcPts val="600"/>
                        </a:spcBef>
                        <a:spcAft>
                          <a:spcPts val="600"/>
                        </a:spcAft>
                      </a:pPr>
                      <a:r>
                        <a:rPr lang="en-NZ" sz="800" kern="100">
                          <a:effectLst/>
                        </a:rPr>
                        <a:t>Gisborne</a:t>
                      </a:r>
                      <a:endParaRPr lang="en-NZ" sz="900" kern="10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tc>
                  <a:txBody>
                    <a:bodyPr/>
                    <a:lstStyle/>
                    <a:p>
                      <a:pPr>
                        <a:lnSpc>
                          <a:spcPct val="115000"/>
                        </a:lnSpc>
                        <a:spcBef>
                          <a:spcPts val="600"/>
                        </a:spcBef>
                        <a:spcAft>
                          <a:spcPts val="600"/>
                        </a:spcAft>
                      </a:pPr>
                      <a:r>
                        <a:rPr lang="en-NZ" sz="800" kern="100" dirty="0">
                          <a:effectLst/>
                        </a:rPr>
                        <a:t>In Gisborne</a:t>
                      </a:r>
                      <a:endParaRPr lang="en-NZ" sz="900" kern="100" dirty="0">
                        <a:effectLst/>
                        <a:latin typeface="Aptos" panose="020B0004020202020204" pitchFamily="34" charset="0"/>
                        <a:ea typeface="Aptos" panose="020B0004020202020204" pitchFamily="34" charset="0"/>
                        <a:cs typeface="Times New Roman" panose="02020603050405020304" pitchFamily="18" charset="0"/>
                      </a:endParaRPr>
                    </a:p>
                  </a:txBody>
                  <a:tcPr marL="49466" marR="49466" marT="0" marB="0"/>
                </a:tc>
                <a:extLst>
                  <a:ext uri="{0D108BD9-81ED-4DB2-BD59-A6C34878D82A}">
                    <a16:rowId xmlns:a16="http://schemas.microsoft.com/office/drawing/2014/main" val="3432481564"/>
                  </a:ext>
                </a:extLst>
              </a:tr>
            </a:tbl>
          </a:graphicData>
        </a:graphic>
      </p:graphicFrame>
      <p:sp>
        <p:nvSpPr>
          <p:cNvPr id="3" name="Rectangle 1">
            <a:extLst>
              <a:ext uri="{FF2B5EF4-FFF2-40B4-BE49-F238E27FC236}">
                <a16:creationId xmlns:a16="http://schemas.microsoft.com/office/drawing/2014/main" id="{4347C247-5C72-EC03-0880-FDA5D9A3553E}"/>
              </a:ext>
            </a:extLst>
          </p:cNvPr>
          <p:cNvSpPr>
            <a:spLocks noChangeArrowheads="1"/>
          </p:cNvSpPr>
          <p:nvPr/>
        </p:nvSpPr>
        <p:spPr bwMode="auto">
          <a:xfrm>
            <a:off x="2911267" y="187072"/>
            <a:ext cx="21101301"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NZ" altLang="en-US" sz="1400" b="1" i="0" u="none" strike="noStrike" cap="none" normalizeH="0" baseline="0" dirty="0">
                <a:ln>
                  <a:noFill/>
                </a:ln>
                <a:solidFill>
                  <a:schemeClr val="accent2"/>
                </a:solidFill>
                <a:effectLst/>
                <a:latin typeface="Aptos" panose="020B0004020202020204" pitchFamily="34" charset="0"/>
                <a:ea typeface="Aptos" panose="020B0004020202020204" pitchFamily="34" charset="0"/>
                <a:cs typeface="Times New Roman" panose="02020603050405020304" pitchFamily="18" charset="0"/>
              </a:rPr>
              <a:t>Nearest Public Hospital to Cities in New Zealand</a:t>
            </a:r>
            <a:endParaRPr kumimoji="0" lang="en-NZ" altLang="en-US" sz="1800" b="0" i="0" u="none" strike="noStrike" cap="none" normalizeH="0" baseline="0" dirty="0">
              <a:ln>
                <a:noFill/>
              </a:ln>
              <a:solidFill>
                <a:schemeClr val="accent2"/>
              </a:solidFill>
              <a:effectLst/>
              <a:latin typeface="Arial" panose="020B0604020202020204" pitchFamily="34" charset="0"/>
            </a:endParaRPr>
          </a:p>
        </p:txBody>
      </p:sp>
    </p:spTree>
    <p:extLst>
      <p:ext uri="{BB962C8B-B14F-4D97-AF65-F5344CB8AC3E}">
        <p14:creationId xmlns:p14="http://schemas.microsoft.com/office/powerpoint/2010/main" val="32936712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72742-FF72-D514-6A4F-CE5CBF3CF87D}"/>
              </a:ext>
            </a:extLst>
          </p:cNvPr>
          <p:cNvSpPr>
            <a:spLocks noGrp="1"/>
          </p:cNvSpPr>
          <p:nvPr>
            <p:ph type="title"/>
          </p:nvPr>
        </p:nvSpPr>
        <p:spPr/>
        <p:txBody>
          <a:bodyPr>
            <a:normAutofit fontScale="90000"/>
          </a:bodyPr>
          <a:lstStyle/>
          <a:p>
            <a:pPr algn="ctr"/>
            <a:r>
              <a:rPr lang="en-NZ" dirty="0">
                <a:solidFill>
                  <a:srgbClr val="00B0F0"/>
                </a:solidFill>
              </a:rPr>
              <a:t>Karl Marx: The class struggle is a political </a:t>
            </a:r>
            <a:r>
              <a:rPr lang="en-NZ">
                <a:solidFill>
                  <a:srgbClr val="00B0F0"/>
                </a:solidFill>
              </a:rPr>
              <a:t>struggle [supported </a:t>
            </a:r>
            <a:r>
              <a:rPr lang="en-NZ" dirty="0">
                <a:solidFill>
                  <a:srgbClr val="00B0F0"/>
                </a:solidFill>
              </a:rPr>
              <a:t>by a </a:t>
            </a:r>
            <a:r>
              <a:rPr lang="en-NZ">
                <a:solidFill>
                  <a:srgbClr val="00B0F0"/>
                </a:solidFill>
              </a:rPr>
              <a:t>media strategy?]</a:t>
            </a:r>
            <a:endParaRPr lang="en-NZ" dirty="0"/>
          </a:p>
        </p:txBody>
      </p:sp>
      <p:pic>
        <p:nvPicPr>
          <p:cNvPr id="5" name="Content Placeholder 4" descr="A person in a suit&#10;&#10;Description automatically generated">
            <a:extLst>
              <a:ext uri="{FF2B5EF4-FFF2-40B4-BE49-F238E27FC236}">
                <a16:creationId xmlns:a16="http://schemas.microsoft.com/office/drawing/2014/main" id="{3FC18872-EBC4-9085-690E-1EE917394C7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1206" y="3482181"/>
            <a:ext cx="809625" cy="1238250"/>
          </a:xfrm>
        </p:spPr>
      </p:pic>
    </p:spTree>
    <p:extLst>
      <p:ext uri="{BB962C8B-B14F-4D97-AF65-F5344CB8AC3E}">
        <p14:creationId xmlns:p14="http://schemas.microsoft.com/office/powerpoint/2010/main" val="28986293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13430-E723-A63B-124E-59074B01860D}"/>
              </a:ext>
            </a:extLst>
          </p:cNvPr>
          <p:cNvSpPr>
            <a:spLocks noGrp="1"/>
          </p:cNvSpPr>
          <p:nvPr>
            <p:ph type="title"/>
          </p:nvPr>
        </p:nvSpPr>
        <p:spPr/>
        <p:txBody>
          <a:bodyPr/>
          <a:lstStyle/>
          <a:p>
            <a:pPr algn="ctr"/>
            <a:r>
              <a:rPr lang="en-NZ" dirty="0">
                <a:solidFill>
                  <a:srgbClr val="00B0F0"/>
                </a:solidFill>
              </a:rPr>
              <a:t>Consultation (subject to SSC approval)</a:t>
            </a:r>
            <a:endParaRPr lang="en-NZ" dirty="0"/>
          </a:p>
        </p:txBody>
      </p:sp>
      <p:sp>
        <p:nvSpPr>
          <p:cNvPr id="3" name="Content Placeholder 2">
            <a:extLst>
              <a:ext uri="{FF2B5EF4-FFF2-40B4-BE49-F238E27FC236}">
                <a16:creationId xmlns:a16="http://schemas.microsoft.com/office/drawing/2014/main" id="{9811B0C6-5B30-B458-6743-D248EC488C79}"/>
              </a:ext>
            </a:extLst>
          </p:cNvPr>
          <p:cNvSpPr>
            <a:spLocks noGrp="1"/>
          </p:cNvSpPr>
          <p:nvPr>
            <p:ph idx="1"/>
          </p:nvPr>
        </p:nvSpPr>
        <p:spPr/>
        <p:txBody>
          <a:bodyPr>
            <a:normAutofit fontScale="70000" lnSpcReduction="20000"/>
          </a:bodyPr>
          <a:lstStyle/>
          <a:p>
            <a:r>
              <a:rPr lang="en-NZ" sz="3000" dirty="0"/>
              <a:t>Hora </a:t>
            </a:r>
            <a:r>
              <a:rPr lang="en-NZ" sz="3000"/>
              <a:t>Te Pai </a:t>
            </a:r>
            <a:r>
              <a:rPr lang="en-NZ" sz="3000" dirty="0"/>
              <a:t>(co-located general practice; community trust)</a:t>
            </a:r>
          </a:p>
          <a:p>
            <a:r>
              <a:rPr lang="en-NZ" sz="3000" dirty="0"/>
              <a:t>Community Boards – meetings; public meetings?</a:t>
            </a:r>
          </a:p>
          <a:p>
            <a:r>
              <a:rPr lang="en-NZ" sz="3000" dirty="0"/>
              <a:t>PHOs – </a:t>
            </a:r>
            <a:r>
              <a:rPr lang="en-NZ" sz="3000" dirty="0">
                <a:effectLst/>
                <a:latin typeface="Aptos" panose="020B0004020202020204" pitchFamily="34" charset="0"/>
                <a:ea typeface="Aptos" panose="020B0004020202020204" pitchFamily="34" charset="0"/>
                <a:cs typeface="Times New Roman" panose="02020603050405020304" pitchFamily="18" charset="0"/>
              </a:rPr>
              <a:t>Tū Ora Compass and THINK Hauora [KCHN]</a:t>
            </a:r>
          </a:p>
          <a:p>
            <a:r>
              <a:rPr lang="en-NZ" sz="3000" dirty="0">
                <a:latin typeface="Aptos" panose="020B0004020202020204" pitchFamily="34" charset="0"/>
                <a:cs typeface="Times New Roman" panose="02020603050405020304" pitchFamily="18" charset="0"/>
              </a:rPr>
              <a:t>Iwi Māori Partnership Boards – KCDC </a:t>
            </a:r>
          </a:p>
          <a:p>
            <a:r>
              <a:rPr lang="en-NZ" sz="3000" dirty="0">
                <a:latin typeface="Aptos" panose="020B0004020202020204" pitchFamily="34" charset="0"/>
                <a:cs typeface="Times New Roman" panose="02020603050405020304" pitchFamily="18" charset="0"/>
              </a:rPr>
              <a:t>Health professionals – general practices; pharmacy; dentistry</a:t>
            </a:r>
          </a:p>
          <a:p>
            <a:r>
              <a:rPr lang="en-NZ" sz="3000" dirty="0">
                <a:latin typeface="Aptos" panose="020B0004020202020204" pitchFamily="34" charset="0"/>
                <a:cs typeface="Times New Roman" panose="02020603050405020304" pitchFamily="18" charset="0"/>
              </a:rPr>
              <a:t>Other providers – KYS; </a:t>
            </a:r>
            <a:r>
              <a:rPr lang="en-NZ" sz="3000" dirty="0">
                <a:solidFill>
                  <a:srgbClr val="FF0000"/>
                </a:solidFill>
                <a:latin typeface="Aptos" panose="020B0004020202020204" pitchFamily="34" charset="0"/>
                <a:cs typeface="Times New Roman" panose="02020603050405020304" pitchFamily="18" charset="0"/>
              </a:rPr>
              <a:t>WEF</a:t>
            </a:r>
            <a:r>
              <a:rPr lang="en-NZ" sz="3000" dirty="0">
                <a:latin typeface="Aptos" panose="020B0004020202020204" pitchFamily="34" charset="0"/>
                <a:cs typeface="Times New Roman" panose="02020603050405020304" pitchFamily="18" charset="0"/>
              </a:rPr>
              <a:t>; Mobile Health; hospice</a:t>
            </a:r>
          </a:p>
          <a:p>
            <a:pPr>
              <a:lnSpc>
                <a:spcPct val="150000"/>
              </a:lnSpc>
              <a:spcBef>
                <a:spcPts val="600"/>
              </a:spcBef>
              <a:spcAft>
                <a:spcPts val="600"/>
              </a:spcAft>
            </a:pPr>
            <a:r>
              <a:rPr lang="en-NZ" sz="3000" dirty="0">
                <a:latin typeface="Aptos" panose="020B0004020202020204" pitchFamily="34" charset="0"/>
                <a:cs typeface="Times New Roman" panose="02020603050405020304" pitchFamily="18" charset="0"/>
              </a:rPr>
              <a:t>Community groups – Grey Power; </a:t>
            </a:r>
            <a:r>
              <a:rPr lang="en-NZ" sz="3000" kern="100" dirty="0">
                <a:effectLst/>
                <a:latin typeface="Aptos" panose="020B0004020202020204" pitchFamily="34" charset="0"/>
                <a:ea typeface="Aptos" panose="020B0004020202020204" pitchFamily="34" charset="0"/>
                <a:cs typeface="Times New Roman" panose="02020603050405020304" pitchFamily="18" charset="0"/>
              </a:rPr>
              <a:t>Probus; Rotary; Lions; </a:t>
            </a:r>
            <a:r>
              <a:rPr lang="en-NZ" sz="3000" kern="100" dirty="0" err="1">
                <a:effectLst/>
                <a:latin typeface="Aptos" panose="020B0004020202020204" pitchFamily="34" charset="0"/>
                <a:ea typeface="Aptos" panose="020B0004020202020204" pitchFamily="34" charset="0"/>
                <a:cs typeface="Times New Roman" panose="02020603050405020304" pitchFamily="18" charset="0"/>
              </a:rPr>
              <a:t>Soroptomists</a:t>
            </a:r>
            <a:endParaRPr lang="en-NZ" sz="30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50000"/>
              </a:lnSpc>
              <a:spcBef>
                <a:spcPts val="600"/>
              </a:spcBef>
              <a:spcAft>
                <a:spcPts val="600"/>
              </a:spcAft>
            </a:pPr>
            <a:r>
              <a:rPr lang="en-NZ" sz="3000" kern="100" dirty="0">
                <a:latin typeface="Aptos" panose="020B0004020202020204" pitchFamily="34" charset="0"/>
                <a:ea typeface="Aptos" panose="020B0004020202020204" pitchFamily="34" charset="0"/>
                <a:cs typeface="Times New Roman" panose="02020603050405020304" pitchFamily="18" charset="0"/>
              </a:rPr>
              <a:t>MPs; Minister; opposition health spokespeople</a:t>
            </a:r>
            <a:endParaRPr lang="en-NZ" sz="30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NZ" dirty="0"/>
          </a:p>
          <a:p>
            <a:endParaRPr lang="en-NZ" dirty="0"/>
          </a:p>
        </p:txBody>
      </p:sp>
    </p:spTree>
    <p:extLst>
      <p:ext uri="{BB962C8B-B14F-4D97-AF65-F5344CB8AC3E}">
        <p14:creationId xmlns:p14="http://schemas.microsoft.com/office/powerpoint/2010/main" val="26117346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46BC7-3A56-71C9-0AFA-64AB9F2F31BB}"/>
              </a:ext>
            </a:extLst>
          </p:cNvPr>
          <p:cNvSpPr>
            <a:spLocks noGrp="1"/>
          </p:cNvSpPr>
          <p:nvPr>
            <p:ph type="title"/>
          </p:nvPr>
        </p:nvSpPr>
        <p:spPr/>
        <p:txBody>
          <a:bodyPr/>
          <a:lstStyle/>
          <a:p>
            <a:pPr algn="ctr"/>
            <a:r>
              <a:rPr lang="en-NZ" dirty="0">
                <a:solidFill>
                  <a:srgbClr val="00B0F0"/>
                </a:solidFill>
              </a:rPr>
              <a:t>Public meetings</a:t>
            </a:r>
            <a:endParaRPr lang="en-NZ" dirty="0"/>
          </a:p>
        </p:txBody>
      </p:sp>
      <p:sp>
        <p:nvSpPr>
          <p:cNvPr id="3" name="Content Placeholder 2">
            <a:extLst>
              <a:ext uri="{FF2B5EF4-FFF2-40B4-BE49-F238E27FC236}">
                <a16:creationId xmlns:a16="http://schemas.microsoft.com/office/drawing/2014/main" id="{9A4B7FF7-DB0E-6CD8-FE3A-A4E7FB822E5C}"/>
              </a:ext>
            </a:extLst>
          </p:cNvPr>
          <p:cNvSpPr>
            <a:spLocks noGrp="1"/>
          </p:cNvSpPr>
          <p:nvPr>
            <p:ph idx="1"/>
          </p:nvPr>
        </p:nvSpPr>
        <p:spPr/>
        <p:txBody>
          <a:bodyPr>
            <a:normAutofit/>
          </a:bodyPr>
          <a:lstStyle/>
          <a:p>
            <a:r>
              <a:rPr lang="en-NZ" sz="4800" dirty="0"/>
              <a:t>Political process</a:t>
            </a:r>
          </a:p>
          <a:p>
            <a:r>
              <a:rPr lang="en-NZ" sz="4800" dirty="0"/>
              <a:t>Seek support</a:t>
            </a:r>
          </a:p>
          <a:p>
            <a:r>
              <a:rPr lang="en-NZ" sz="4800" dirty="0"/>
              <a:t>KCDC organised?</a:t>
            </a:r>
          </a:p>
          <a:p>
            <a:r>
              <a:rPr lang="en-NZ" sz="4800" dirty="0"/>
              <a:t>Southwards?</a:t>
            </a:r>
          </a:p>
        </p:txBody>
      </p:sp>
    </p:spTree>
    <p:extLst>
      <p:ext uri="{BB962C8B-B14F-4D97-AF65-F5344CB8AC3E}">
        <p14:creationId xmlns:p14="http://schemas.microsoft.com/office/powerpoint/2010/main" val="13357367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05C8D-3720-9EC5-2501-99482B3EF5F2}"/>
              </a:ext>
            </a:extLst>
          </p:cNvPr>
          <p:cNvSpPr>
            <a:spLocks noGrp="1"/>
          </p:cNvSpPr>
          <p:nvPr>
            <p:ph type="title"/>
          </p:nvPr>
        </p:nvSpPr>
        <p:spPr/>
        <p:txBody>
          <a:bodyPr/>
          <a:lstStyle/>
          <a:p>
            <a:pPr algn="ctr"/>
            <a:r>
              <a:rPr lang="en-NZ" dirty="0">
                <a:solidFill>
                  <a:srgbClr val="00B0F0"/>
                </a:solidFill>
              </a:rPr>
              <a:t>Health New Zealand</a:t>
            </a:r>
            <a:endParaRPr lang="en-NZ" dirty="0"/>
          </a:p>
        </p:txBody>
      </p:sp>
      <p:sp>
        <p:nvSpPr>
          <p:cNvPr id="3" name="Content Placeholder 2">
            <a:extLst>
              <a:ext uri="{FF2B5EF4-FFF2-40B4-BE49-F238E27FC236}">
                <a16:creationId xmlns:a16="http://schemas.microsoft.com/office/drawing/2014/main" id="{608D4127-47C1-C141-680D-A544C2126312}"/>
              </a:ext>
            </a:extLst>
          </p:cNvPr>
          <p:cNvSpPr>
            <a:spLocks noGrp="1"/>
          </p:cNvSpPr>
          <p:nvPr>
            <p:ph idx="1"/>
          </p:nvPr>
        </p:nvSpPr>
        <p:spPr/>
        <p:txBody>
          <a:bodyPr/>
          <a:lstStyle/>
          <a:p>
            <a:r>
              <a:rPr lang="en-NZ" dirty="0"/>
              <a:t>Inexhaustible expletive deletives</a:t>
            </a:r>
          </a:p>
          <a:p>
            <a:r>
              <a:rPr lang="en-NZ" dirty="0"/>
              <a:t>Continual restructuring</a:t>
            </a:r>
          </a:p>
          <a:p>
            <a:r>
              <a:rPr lang="en-NZ" dirty="0"/>
              <a:t>Confused accountabilities</a:t>
            </a:r>
          </a:p>
          <a:p>
            <a:r>
              <a:rPr lang="en-NZ" dirty="0"/>
              <a:t>Isolated leadership bubble</a:t>
            </a:r>
          </a:p>
          <a:p>
            <a:r>
              <a:rPr lang="en-NZ" dirty="0"/>
              <a:t>Wading through thick treacle</a:t>
            </a:r>
          </a:p>
          <a:p>
            <a:r>
              <a:rPr lang="en-NZ" dirty="0"/>
              <a:t>Positive informal soundings but …</a:t>
            </a:r>
          </a:p>
          <a:p>
            <a:r>
              <a:rPr lang="en-NZ" dirty="0"/>
              <a:t>Keep in informal engagement loop </a:t>
            </a:r>
          </a:p>
        </p:txBody>
      </p:sp>
    </p:spTree>
    <p:extLst>
      <p:ext uri="{BB962C8B-B14F-4D97-AF65-F5344CB8AC3E}">
        <p14:creationId xmlns:p14="http://schemas.microsoft.com/office/powerpoint/2010/main" val="323657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5701C-A2A5-14E3-AAC0-8BF56AEDCC55}"/>
              </a:ext>
            </a:extLst>
          </p:cNvPr>
          <p:cNvSpPr>
            <a:spLocks noGrp="1"/>
          </p:cNvSpPr>
          <p:nvPr>
            <p:ph type="title"/>
          </p:nvPr>
        </p:nvSpPr>
        <p:spPr>
          <a:xfrm>
            <a:off x="736057" y="265652"/>
            <a:ext cx="8596668" cy="1320800"/>
          </a:xfrm>
        </p:spPr>
        <p:txBody>
          <a:bodyPr/>
          <a:lstStyle/>
          <a:p>
            <a:pPr algn="ctr"/>
            <a:r>
              <a:rPr lang="en-NZ" dirty="0">
                <a:solidFill>
                  <a:srgbClr val="00B0F0"/>
                </a:solidFill>
              </a:rPr>
              <a:t>KCDC</a:t>
            </a:r>
            <a:endParaRPr lang="en-NZ" dirty="0"/>
          </a:p>
        </p:txBody>
      </p:sp>
      <p:sp>
        <p:nvSpPr>
          <p:cNvPr id="3" name="Content Placeholder 2">
            <a:extLst>
              <a:ext uri="{FF2B5EF4-FFF2-40B4-BE49-F238E27FC236}">
                <a16:creationId xmlns:a16="http://schemas.microsoft.com/office/drawing/2014/main" id="{1BBDD885-A77F-D784-4CEB-D7F7D9C98629}"/>
              </a:ext>
            </a:extLst>
          </p:cNvPr>
          <p:cNvSpPr>
            <a:spLocks noGrp="1"/>
          </p:cNvSpPr>
          <p:nvPr>
            <p:ph idx="1"/>
          </p:nvPr>
        </p:nvSpPr>
        <p:spPr>
          <a:xfrm>
            <a:off x="366941" y="1194500"/>
            <a:ext cx="10515600" cy="4351338"/>
          </a:xfrm>
        </p:spPr>
        <p:txBody>
          <a:bodyPr>
            <a:noAutofit/>
          </a:bodyPr>
          <a:lstStyle/>
          <a:p>
            <a:pPr marL="514350" indent="-514350">
              <a:buFont typeface="+mj-lt"/>
              <a:buAutoNum type="arabicPeriod"/>
            </a:pPr>
            <a:r>
              <a:rPr lang="en-NZ" sz="6000" dirty="0"/>
              <a:t>Note </a:t>
            </a:r>
            <a:r>
              <a:rPr lang="en-NZ" sz="6000" dirty="0" err="1"/>
              <a:t>recommendationswith</a:t>
            </a:r>
            <a:r>
              <a:rPr lang="en-NZ" sz="6000" dirty="0"/>
              <a:t> support (pretty please)</a:t>
            </a:r>
          </a:p>
          <a:p>
            <a:pPr marL="514350" indent="-514350">
              <a:buFont typeface="+mj-lt"/>
              <a:buAutoNum type="arabicPeriod"/>
            </a:pPr>
            <a:r>
              <a:rPr lang="en-NZ" sz="6000" dirty="0"/>
              <a:t>Support engagement with HNZ</a:t>
            </a:r>
          </a:p>
        </p:txBody>
      </p:sp>
    </p:spTree>
    <p:extLst>
      <p:ext uri="{BB962C8B-B14F-4D97-AF65-F5344CB8AC3E}">
        <p14:creationId xmlns:p14="http://schemas.microsoft.com/office/powerpoint/2010/main" val="37346051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74226-5AA2-B029-C744-1D9D88A62D2B}"/>
              </a:ext>
            </a:extLst>
          </p:cNvPr>
          <p:cNvSpPr>
            <a:spLocks noGrp="1"/>
          </p:cNvSpPr>
          <p:nvPr>
            <p:ph type="title"/>
          </p:nvPr>
        </p:nvSpPr>
        <p:spPr/>
        <p:txBody>
          <a:bodyPr/>
          <a:lstStyle/>
          <a:p>
            <a:pPr algn="ctr"/>
            <a:r>
              <a:rPr lang="en-NZ" dirty="0">
                <a:solidFill>
                  <a:srgbClr val="00B0F0"/>
                </a:solidFill>
              </a:rPr>
              <a:t>In summary	- 1 				</a:t>
            </a:r>
          </a:p>
        </p:txBody>
      </p:sp>
      <p:sp>
        <p:nvSpPr>
          <p:cNvPr id="3" name="Content Placeholder 2">
            <a:extLst>
              <a:ext uri="{FF2B5EF4-FFF2-40B4-BE49-F238E27FC236}">
                <a16:creationId xmlns:a16="http://schemas.microsoft.com/office/drawing/2014/main" id="{2F5D53C1-26F8-7EF3-15BF-AC75F4C7292B}"/>
              </a:ext>
            </a:extLst>
          </p:cNvPr>
          <p:cNvSpPr>
            <a:spLocks noGrp="1"/>
          </p:cNvSpPr>
          <p:nvPr>
            <p:ph idx="1"/>
          </p:nvPr>
        </p:nvSpPr>
        <p:spPr>
          <a:xfrm>
            <a:off x="785622" y="1825625"/>
            <a:ext cx="10620756" cy="4351338"/>
          </a:xfrm>
        </p:spPr>
        <p:txBody>
          <a:bodyPr>
            <a:normAutofit fontScale="85000" lnSpcReduction="10000"/>
          </a:bodyPr>
          <a:lstStyle/>
          <a:p>
            <a:pPr marL="342900" lvl="0" indent="-342900">
              <a:lnSpc>
                <a:spcPct val="150000"/>
              </a:lnSpc>
              <a:spcBef>
                <a:spcPts val="600"/>
              </a:spcBef>
              <a:spcAft>
                <a:spcPts val="600"/>
              </a:spcAft>
              <a:buFont typeface="Symbol" panose="05050102010706020507" pitchFamily="18" charset="2"/>
              <a:buChar char=""/>
            </a:pPr>
            <a:r>
              <a:rPr lang="en-NZ" sz="2400" kern="100" dirty="0">
                <a:effectLst/>
                <a:latin typeface="Aptos" panose="020B0004020202020204" pitchFamily="34" charset="0"/>
                <a:ea typeface="Aptos" panose="020B0004020202020204" pitchFamily="34" charset="0"/>
                <a:cs typeface="Times New Roman" panose="02020603050405020304" pitchFamily="18" charset="0"/>
              </a:rPr>
              <a:t>‘Function’  first; ‘structure’ second; what the need is; then how delivered.</a:t>
            </a:r>
          </a:p>
          <a:p>
            <a:pPr marL="342900" lvl="0" indent="-342900">
              <a:lnSpc>
                <a:spcPct val="150000"/>
              </a:lnSpc>
              <a:spcBef>
                <a:spcPts val="600"/>
              </a:spcBef>
              <a:spcAft>
                <a:spcPts val="600"/>
              </a:spcAft>
              <a:buFont typeface="Symbol" panose="05050102010706020507" pitchFamily="18" charset="2"/>
              <a:buChar char=""/>
            </a:pPr>
            <a:r>
              <a:rPr lang="en-NZ" sz="2400" kern="100" dirty="0">
                <a:effectLst/>
                <a:latin typeface="Aptos" panose="020B0004020202020204" pitchFamily="34" charset="0"/>
                <a:ea typeface="Aptos" panose="020B0004020202020204" pitchFamily="34" charset="0"/>
                <a:cs typeface="Times New Roman" panose="02020603050405020304" pitchFamily="18" charset="0"/>
              </a:rPr>
              <a:t>Kāpiti Coast has a compelling need for </a:t>
            </a:r>
            <a:r>
              <a:rPr lang="en-NZ" sz="24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improved access</a:t>
            </a:r>
            <a:r>
              <a:rPr lang="en-NZ" sz="2400" kern="100" dirty="0">
                <a:effectLst/>
                <a:latin typeface="Aptos" panose="020B0004020202020204" pitchFamily="34" charset="0"/>
                <a:ea typeface="Aptos" panose="020B0004020202020204" pitchFamily="34" charset="0"/>
                <a:cs typeface="Times New Roman" panose="02020603050405020304" pitchFamily="18" charset="0"/>
              </a:rPr>
              <a:t> to health services, both community and hospital.</a:t>
            </a:r>
          </a:p>
          <a:p>
            <a:pPr marL="342900" lvl="0" indent="-342900">
              <a:lnSpc>
                <a:spcPct val="150000"/>
              </a:lnSpc>
              <a:spcBef>
                <a:spcPts val="600"/>
              </a:spcBef>
              <a:spcAft>
                <a:spcPts val="600"/>
              </a:spcAft>
              <a:buFont typeface="Symbol" panose="05050102010706020507" pitchFamily="18" charset="2"/>
              <a:buChar char=""/>
            </a:pPr>
            <a:r>
              <a:rPr lang="en-NZ" sz="2400" kern="100" dirty="0">
                <a:effectLst/>
                <a:latin typeface="Aptos" panose="020B0004020202020204" pitchFamily="34" charset="0"/>
                <a:ea typeface="Aptos" panose="020B0004020202020204" pitchFamily="34" charset="0"/>
                <a:cs typeface="Times New Roman" panose="02020603050405020304" pitchFamily="18" charset="0"/>
              </a:rPr>
              <a:t>Relative to the rest of the Greater Wellington region the population of the Kāpiti Coast is </a:t>
            </a:r>
            <a:r>
              <a:rPr lang="en-NZ" sz="24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disadvantaged, including access to preventative and higher end needs services</a:t>
            </a:r>
            <a:r>
              <a:rPr lang="en-NZ" sz="2400" kern="100" dirty="0">
                <a:effectLst/>
                <a:latin typeface="Aptos" panose="020B0004020202020204" pitchFamily="34" charset="0"/>
                <a:ea typeface="Aptos" panose="020B0004020202020204" pitchFamily="34" charset="0"/>
                <a:cs typeface="Times New Roman" panose="02020603050405020304" pitchFamily="18" charset="0"/>
              </a:rPr>
              <a:t>.</a:t>
            </a:r>
          </a:p>
          <a:p>
            <a:pPr marL="342900" lvl="0" indent="-342900">
              <a:lnSpc>
                <a:spcPct val="150000"/>
              </a:lnSpc>
              <a:spcBef>
                <a:spcPts val="600"/>
              </a:spcBef>
              <a:spcAft>
                <a:spcPts val="600"/>
              </a:spcAft>
              <a:buFont typeface="Symbol" panose="05050102010706020507" pitchFamily="18" charset="2"/>
              <a:buChar char=""/>
            </a:pPr>
            <a:r>
              <a:rPr lang="en-NZ" sz="2400" kern="100" dirty="0">
                <a:effectLst/>
                <a:latin typeface="Aptos" panose="020B0004020202020204" pitchFamily="34" charset="0"/>
                <a:ea typeface="Aptos" panose="020B0004020202020204" pitchFamily="34" charset="0"/>
                <a:cs typeface="Times New Roman" panose="02020603050405020304" pitchFamily="18" charset="0"/>
              </a:rPr>
              <a:t>Ensuring that </a:t>
            </a:r>
            <a:r>
              <a:rPr lang="en-NZ" sz="24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more health services </a:t>
            </a:r>
            <a:r>
              <a:rPr lang="en-NZ" sz="2400" kern="100" dirty="0">
                <a:effectLst/>
                <a:latin typeface="Aptos" panose="020B0004020202020204" pitchFamily="34" charset="0"/>
                <a:ea typeface="Aptos" panose="020B0004020202020204" pitchFamily="34" charset="0"/>
                <a:cs typeface="Times New Roman" panose="02020603050405020304" pitchFamily="18" charset="0"/>
              </a:rPr>
              <a:t>are available in Kāpiti is needed to improve this critical access.</a:t>
            </a:r>
          </a:p>
          <a:p>
            <a:pPr marL="342900" lvl="0" indent="-342900">
              <a:lnSpc>
                <a:spcPct val="150000"/>
              </a:lnSpc>
              <a:spcBef>
                <a:spcPts val="600"/>
              </a:spcBef>
              <a:spcAft>
                <a:spcPts val="600"/>
              </a:spcAft>
              <a:buFont typeface="Symbol" panose="05050102010706020507" pitchFamily="18" charset="2"/>
              <a:buChar char=""/>
            </a:pPr>
            <a:r>
              <a:rPr lang="en-NZ" sz="24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Incrementally</a:t>
            </a:r>
            <a:r>
              <a:rPr lang="en-NZ" sz="2400" kern="100" dirty="0">
                <a:effectLst/>
                <a:latin typeface="Aptos" panose="020B0004020202020204" pitchFamily="34" charset="0"/>
                <a:ea typeface="Aptos" panose="020B0004020202020204" pitchFamily="34" charset="0"/>
                <a:cs typeface="Times New Roman" panose="02020603050405020304" pitchFamily="18" charset="0"/>
              </a:rPr>
              <a:t> expand the range and volume services provided at HNZ’s Kāpiti Health Centre.</a:t>
            </a:r>
          </a:p>
          <a:p>
            <a:pPr marL="0" indent="0">
              <a:buNone/>
            </a:pPr>
            <a:endParaRPr lang="en-NZ" sz="6600" dirty="0"/>
          </a:p>
        </p:txBody>
      </p:sp>
    </p:spTree>
    <p:extLst>
      <p:ext uri="{BB962C8B-B14F-4D97-AF65-F5344CB8AC3E}">
        <p14:creationId xmlns:p14="http://schemas.microsoft.com/office/powerpoint/2010/main" val="2507871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4922A-7926-1FC6-1773-B0DE827A0E6B}"/>
              </a:ext>
            </a:extLst>
          </p:cNvPr>
          <p:cNvSpPr>
            <a:spLocks noGrp="1"/>
          </p:cNvSpPr>
          <p:nvPr>
            <p:ph type="title"/>
          </p:nvPr>
        </p:nvSpPr>
        <p:spPr/>
        <p:txBody>
          <a:bodyPr/>
          <a:lstStyle/>
          <a:p>
            <a:pPr algn="ctr"/>
            <a:r>
              <a:rPr lang="en-NZ" dirty="0">
                <a:solidFill>
                  <a:srgbClr val="00B0F0"/>
                </a:solidFill>
              </a:rPr>
              <a:t>In summary	- 2</a:t>
            </a:r>
            <a:endParaRPr lang="en-NZ" dirty="0"/>
          </a:p>
        </p:txBody>
      </p:sp>
      <p:sp>
        <p:nvSpPr>
          <p:cNvPr id="3" name="Content Placeholder 2">
            <a:extLst>
              <a:ext uri="{FF2B5EF4-FFF2-40B4-BE49-F238E27FC236}">
                <a16:creationId xmlns:a16="http://schemas.microsoft.com/office/drawing/2014/main" id="{4749DF8E-4F02-E5F7-6182-FC2EA43EF81E}"/>
              </a:ext>
            </a:extLst>
          </p:cNvPr>
          <p:cNvSpPr>
            <a:spLocks noGrp="1"/>
          </p:cNvSpPr>
          <p:nvPr>
            <p:ph idx="1"/>
          </p:nvPr>
        </p:nvSpPr>
        <p:spPr/>
        <p:txBody>
          <a:bodyPr>
            <a:normAutofit fontScale="55000" lnSpcReduction="20000"/>
          </a:bodyPr>
          <a:lstStyle/>
          <a:p>
            <a:pPr marL="342900" lvl="0" indent="-342900">
              <a:lnSpc>
                <a:spcPct val="150000"/>
              </a:lnSpc>
              <a:spcBef>
                <a:spcPts val="600"/>
              </a:spcBef>
              <a:spcAft>
                <a:spcPts val="600"/>
              </a:spcAft>
              <a:buFont typeface="Symbol" panose="05050102010706020507" pitchFamily="18" charset="2"/>
              <a:buChar char=""/>
            </a:pPr>
            <a:r>
              <a:rPr lang="en-NZ" sz="2800" kern="100" dirty="0">
                <a:effectLst/>
                <a:latin typeface="Aptos" panose="020B0004020202020204" pitchFamily="34" charset="0"/>
                <a:ea typeface="Aptos" panose="020B0004020202020204" pitchFamily="34" charset="0"/>
                <a:cs typeface="Times New Roman" panose="02020603050405020304" pitchFamily="18" charset="0"/>
              </a:rPr>
              <a:t>Objective: </a:t>
            </a:r>
            <a:r>
              <a:rPr lang="en-NZ" sz="28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expand </a:t>
            </a:r>
            <a:r>
              <a:rPr lang="en-NZ" sz="2800" kern="100" dirty="0">
                <a:effectLst/>
                <a:latin typeface="Aptos" panose="020B0004020202020204" pitchFamily="34" charset="0"/>
                <a:ea typeface="Aptos" panose="020B0004020202020204" pitchFamily="34" charset="0"/>
                <a:cs typeface="Times New Roman" panose="02020603050405020304" pitchFamily="18" charset="0"/>
              </a:rPr>
              <a:t>KHC to become the Kāpiti Polyclinic providing </a:t>
            </a:r>
            <a:r>
              <a:rPr lang="en-NZ" sz="28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community </a:t>
            </a:r>
            <a:r>
              <a:rPr lang="en-NZ" sz="2800" kern="100" dirty="0">
                <a:effectLst/>
                <a:latin typeface="Aptos" panose="020B0004020202020204" pitchFamily="34" charset="0"/>
                <a:ea typeface="Aptos" panose="020B0004020202020204" pitchFamily="34" charset="0"/>
                <a:cs typeface="Times New Roman" panose="02020603050405020304" pitchFamily="18" charset="0"/>
              </a:rPr>
              <a:t>(including primary) and </a:t>
            </a:r>
            <a:r>
              <a:rPr lang="en-NZ" sz="28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non-acute less complex hospital care </a:t>
            </a:r>
            <a:r>
              <a:rPr lang="en-NZ" sz="2800" kern="100" dirty="0">
                <a:effectLst/>
                <a:latin typeface="Aptos" panose="020B0004020202020204" pitchFamily="34" charset="0"/>
                <a:ea typeface="Aptos" panose="020B0004020202020204" pitchFamily="34" charset="0"/>
                <a:cs typeface="Times New Roman" panose="02020603050405020304" pitchFamily="18" charset="0"/>
              </a:rPr>
              <a:t>(treatment and diagnostic).</a:t>
            </a:r>
          </a:p>
          <a:p>
            <a:pPr marL="342900" lvl="0" indent="-342900">
              <a:lnSpc>
                <a:spcPct val="150000"/>
              </a:lnSpc>
              <a:spcBef>
                <a:spcPts val="600"/>
              </a:spcBef>
              <a:spcAft>
                <a:spcPts val="600"/>
              </a:spcAft>
              <a:buFont typeface="Symbol" panose="05050102010706020507" pitchFamily="18" charset="2"/>
              <a:buChar char=""/>
            </a:pPr>
            <a:r>
              <a:rPr lang="en-NZ" sz="2800" kern="100" dirty="0">
                <a:effectLst/>
                <a:latin typeface="Aptos" panose="020B0004020202020204" pitchFamily="34" charset="0"/>
                <a:ea typeface="Aptos" panose="020B0004020202020204" pitchFamily="34" charset="0"/>
                <a:cs typeface="Times New Roman" panose="02020603050405020304" pitchFamily="18" charset="0"/>
              </a:rPr>
              <a:t>Consistent with Government Policy Statement on Health 2024-27, Health Targets, and the Rural Health Strategy.</a:t>
            </a:r>
          </a:p>
          <a:p>
            <a:pPr marL="342900" lvl="0" indent="-342900">
              <a:lnSpc>
                <a:spcPct val="150000"/>
              </a:lnSpc>
              <a:spcBef>
                <a:spcPts val="600"/>
              </a:spcBef>
              <a:spcAft>
                <a:spcPts val="600"/>
              </a:spcAft>
              <a:buFont typeface="Symbol" panose="05050102010706020507" pitchFamily="18" charset="2"/>
              <a:buChar char=""/>
            </a:pPr>
            <a:r>
              <a:rPr lang="en-NZ" sz="2800" kern="100" dirty="0">
                <a:effectLst/>
                <a:latin typeface="Aptos" panose="020B0004020202020204" pitchFamily="34" charset="0"/>
                <a:ea typeface="Aptos" panose="020B0004020202020204" pitchFamily="34" charset="0"/>
                <a:cs typeface="Times New Roman" panose="02020603050405020304" pitchFamily="18" charset="0"/>
              </a:rPr>
              <a:t>Kāpiti Polyclinic would be an integral collaborative part of the wider Kāpiti Coast health system.</a:t>
            </a:r>
          </a:p>
          <a:p>
            <a:pPr marL="342900" lvl="0" indent="-342900">
              <a:lnSpc>
                <a:spcPct val="150000"/>
              </a:lnSpc>
              <a:spcBef>
                <a:spcPts val="600"/>
              </a:spcBef>
              <a:spcAft>
                <a:spcPts val="600"/>
              </a:spcAft>
              <a:buFont typeface="Symbol" panose="05050102010706020507" pitchFamily="18" charset="2"/>
              <a:buChar char=""/>
            </a:pPr>
            <a:r>
              <a:rPr lang="en-NZ" sz="2800" kern="100" dirty="0">
                <a:effectLst/>
                <a:latin typeface="Aptos" panose="020B0004020202020204" pitchFamily="34" charset="0"/>
                <a:ea typeface="Aptos" panose="020B0004020202020204" pitchFamily="34" charset="0"/>
                <a:cs typeface="Times New Roman" panose="02020603050405020304" pitchFamily="18" charset="0"/>
              </a:rPr>
              <a:t>Integral collaborative part of HNZ’s regional health system; reduce pressure on its hospitals including ED presentations. </a:t>
            </a:r>
          </a:p>
          <a:p>
            <a:pPr marL="342900" lvl="0" indent="-342900">
              <a:lnSpc>
                <a:spcPct val="150000"/>
              </a:lnSpc>
              <a:spcBef>
                <a:spcPts val="600"/>
              </a:spcBef>
              <a:spcAft>
                <a:spcPts val="600"/>
              </a:spcAft>
              <a:buFont typeface="Symbol" panose="05050102010706020507" pitchFamily="18" charset="2"/>
              <a:buChar char=""/>
            </a:pPr>
            <a:r>
              <a:rPr lang="en-NZ" sz="2800" kern="100" dirty="0">
                <a:effectLst/>
                <a:latin typeface="Aptos" panose="020B0004020202020204" pitchFamily="34" charset="0"/>
                <a:ea typeface="Aptos" panose="020B0004020202020204" pitchFamily="34" charset="0"/>
                <a:cs typeface="Times New Roman" panose="02020603050405020304" pitchFamily="18" charset="0"/>
              </a:rPr>
              <a:t>Expansion jointly planned by HNZ and KCDC consistent with their respective roles.</a:t>
            </a:r>
          </a:p>
          <a:p>
            <a:endParaRPr lang="en-NZ" dirty="0"/>
          </a:p>
        </p:txBody>
      </p:sp>
    </p:spTree>
    <p:extLst>
      <p:ext uri="{BB962C8B-B14F-4D97-AF65-F5344CB8AC3E}">
        <p14:creationId xmlns:p14="http://schemas.microsoft.com/office/powerpoint/2010/main" val="129626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11B7A-88E7-CFB3-3B1C-E2E4C9B2DA29}"/>
              </a:ext>
            </a:extLst>
          </p:cNvPr>
          <p:cNvSpPr>
            <a:spLocks noGrp="1"/>
          </p:cNvSpPr>
          <p:nvPr>
            <p:ph type="title"/>
          </p:nvPr>
        </p:nvSpPr>
        <p:spPr/>
        <p:txBody>
          <a:bodyPr/>
          <a:lstStyle/>
          <a:p>
            <a:pPr algn="ctr"/>
            <a:r>
              <a:rPr lang="en-NZ" dirty="0">
                <a:solidFill>
                  <a:srgbClr val="00B0F0"/>
                </a:solidFill>
              </a:rPr>
              <a:t>Recommendations</a:t>
            </a:r>
          </a:p>
        </p:txBody>
      </p:sp>
      <p:sp>
        <p:nvSpPr>
          <p:cNvPr id="3" name="Content Placeholder 2">
            <a:extLst>
              <a:ext uri="{FF2B5EF4-FFF2-40B4-BE49-F238E27FC236}">
                <a16:creationId xmlns:a16="http://schemas.microsoft.com/office/drawing/2014/main" id="{D4298D6C-C005-48BA-511D-F4E2479FF39E}"/>
              </a:ext>
            </a:extLst>
          </p:cNvPr>
          <p:cNvSpPr>
            <a:spLocks noGrp="1"/>
          </p:cNvSpPr>
          <p:nvPr>
            <p:ph idx="1"/>
          </p:nvPr>
        </p:nvSpPr>
        <p:spPr/>
        <p:txBody>
          <a:bodyPr>
            <a:normAutofit fontScale="25000" lnSpcReduction="20000"/>
          </a:bodyPr>
          <a:lstStyle/>
          <a:p>
            <a:pPr marL="342900" indent="-342900">
              <a:lnSpc>
                <a:spcPct val="220000"/>
              </a:lnSpc>
              <a:spcBef>
                <a:spcPts val="600"/>
              </a:spcBef>
              <a:spcAft>
                <a:spcPts val="600"/>
              </a:spcAft>
              <a:buFont typeface="+mj-lt"/>
              <a:buAutoNum type="arabicPeriod"/>
            </a:pPr>
            <a:r>
              <a:rPr lang="en-NZ" sz="5500" kern="100" dirty="0">
                <a:effectLst/>
                <a:latin typeface="Aptos" panose="020B0004020202020204" pitchFamily="34" charset="0"/>
                <a:ea typeface="Aptos" panose="020B0004020202020204" pitchFamily="34" charset="0"/>
                <a:cs typeface="Times New Roman" panose="02020603050405020304" pitchFamily="18" charset="0"/>
              </a:rPr>
              <a:t>That Health New Zealand and Kāpiti Coast District Council enter into a joint memorandum of agreement to incrementally expand services  at the Kāpiti Health Centre in order for it to evolve into the Kāpiti Polyclinic providing an integrated health service covering community (including primary), 24/7 urgent care, non-acute hospital diagnosis and treatment, and other support including telehealth.</a:t>
            </a:r>
          </a:p>
          <a:p>
            <a:pPr marL="342900" indent="-342900">
              <a:lnSpc>
                <a:spcPct val="220000"/>
              </a:lnSpc>
              <a:spcBef>
                <a:spcPts val="600"/>
              </a:spcBef>
              <a:spcAft>
                <a:spcPts val="600"/>
              </a:spcAft>
              <a:buFont typeface="+mj-lt"/>
              <a:buAutoNum type="arabicPeriod"/>
            </a:pPr>
            <a:r>
              <a:rPr lang="en-NZ" sz="5500" kern="100" dirty="0">
                <a:effectLst/>
                <a:latin typeface="Aptos" panose="020B0004020202020204" pitchFamily="34" charset="0"/>
                <a:ea typeface="Aptos" panose="020B0004020202020204" pitchFamily="34" charset="0"/>
                <a:cs typeface="Times New Roman" panose="02020603050405020304" pitchFamily="18" charset="0"/>
              </a:rPr>
              <a:t>That the implementation of this memorandum of agreement be co-designed and planned by Health New Zealand and Kāpiti Coast District Council in accordance with their respective statutory roles. </a:t>
            </a:r>
          </a:p>
          <a:p>
            <a:endParaRPr lang="en-NZ" dirty="0"/>
          </a:p>
        </p:txBody>
      </p:sp>
    </p:spTree>
    <p:extLst>
      <p:ext uri="{BB962C8B-B14F-4D97-AF65-F5344CB8AC3E}">
        <p14:creationId xmlns:p14="http://schemas.microsoft.com/office/powerpoint/2010/main" val="3011034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42504-D175-A0B4-AF26-F1C13F815F2E}"/>
              </a:ext>
            </a:extLst>
          </p:cNvPr>
          <p:cNvSpPr>
            <a:spLocks noGrp="1"/>
          </p:cNvSpPr>
          <p:nvPr>
            <p:ph type="title"/>
          </p:nvPr>
        </p:nvSpPr>
        <p:spPr/>
        <p:txBody>
          <a:bodyPr/>
          <a:lstStyle/>
          <a:p>
            <a:pPr algn="ctr"/>
            <a:r>
              <a:rPr lang="en-NZ" dirty="0">
                <a:solidFill>
                  <a:srgbClr val="00B0F0"/>
                </a:solidFill>
              </a:rPr>
              <a:t>Specific health conditions (excluding Otaki)</a:t>
            </a:r>
          </a:p>
        </p:txBody>
      </p:sp>
      <p:sp>
        <p:nvSpPr>
          <p:cNvPr id="3" name="Content Placeholder 2">
            <a:extLst>
              <a:ext uri="{FF2B5EF4-FFF2-40B4-BE49-F238E27FC236}">
                <a16:creationId xmlns:a16="http://schemas.microsoft.com/office/drawing/2014/main" id="{3E115562-DA7A-2305-85FD-D5EF2723F7F6}"/>
              </a:ext>
            </a:extLst>
          </p:cNvPr>
          <p:cNvSpPr>
            <a:spLocks noGrp="1"/>
          </p:cNvSpPr>
          <p:nvPr>
            <p:ph idx="1"/>
          </p:nvPr>
        </p:nvSpPr>
        <p:spPr/>
        <p:txBody>
          <a:bodyPr>
            <a:normAutofit fontScale="77500" lnSpcReduction="20000"/>
          </a:bodyPr>
          <a:lstStyle/>
          <a:p>
            <a:pPr marL="0" indent="0" algn="ctr">
              <a:buNone/>
            </a:pPr>
            <a:r>
              <a:rPr lang="en-NZ" sz="3900" dirty="0">
                <a:solidFill>
                  <a:srgbClr val="FF0000"/>
                </a:solidFill>
              </a:rPr>
              <a:t>Estimated Number (3,500+)</a:t>
            </a:r>
          </a:p>
          <a:p>
            <a:pPr marL="0" indent="0">
              <a:buNone/>
            </a:pPr>
            <a:endParaRPr lang="en-NZ" sz="3900" dirty="0"/>
          </a:p>
          <a:p>
            <a:pPr marL="0" indent="0">
              <a:buNone/>
            </a:pPr>
            <a:r>
              <a:rPr lang="en-NZ" sz="3900" dirty="0"/>
              <a:t>Diabetes (including pre)						5,024</a:t>
            </a:r>
          </a:p>
          <a:p>
            <a:pPr marL="0" indent="0">
              <a:buNone/>
            </a:pPr>
            <a:r>
              <a:rPr lang="en-NZ" sz="3900" dirty="0"/>
              <a:t>Cardiac condition							</a:t>
            </a:r>
            <a:r>
              <a:rPr lang="en-NZ" sz="3900" dirty="0">
                <a:effectLst/>
                <a:latin typeface="Aptos" panose="020B0004020202020204" pitchFamily="34" charset="0"/>
                <a:ea typeface="Aptos" panose="020B0004020202020204" pitchFamily="34" charset="0"/>
                <a:cs typeface="Times New Roman" panose="02020603050405020304" pitchFamily="18" charset="0"/>
              </a:rPr>
              <a:t>5,253</a:t>
            </a:r>
          </a:p>
          <a:p>
            <a:pPr marL="0" indent="0">
              <a:buNone/>
            </a:pPr>
            <a:r>
              <a:rPr lang="en-NZ" sz="3900" dirty="0">
                <a:latin typeface="Aptos" panose="020B0004020202020204" pitchFamily="34" charset="0"/>
                <a:ea typeface="Aptos" panose="020B0004020202020204" pitchFamily="34" charset="0"/>
                <a:cs typeface="Times New Roman" panose="02020603050405020304" pitchFamily="18" charset="0"/>
              </a:rPr>
              <a:t>Frail elderly								</a:t>
            </a:r>
            <a:r>
              <a:rPr lang="en-NZ" sz="3900" dirty="0">
                <a:effectLst/>
                <a:latin typeface="Aptos" panose="020B0004020202020204" pitchFamily="34" charset="0"/>
                <a:ea typeface="Aptos" panose="020B0004020202020204" pitchFamily="34" charset="0"/>
                <a:cs typeface="Times New Roman" panose="02020603050405020304" pitchFamily="18" charset="0"/>
              </a:rPr>
              <a:t>3,654</a:t>
            </a:r>
          </a:p>
          <a:p>
            <a:pPr marL="0" indent="0">
              <a:buNone/>
            </a:pPr>
            <a:r>
              <a:rPr lang="en-NZ" sz="3900" dirty="0">
                <a:effectLst/>
                <a:latin typeface="Aptos" panose="020B0004020202020204" pitchFamily="34" charset="0"/>
                <a:ea typeface="Aptos" panose="020B0004020202020204" pitchFamily="34" charset="0"/>
                <a:cs typeface="Times New Roman" panose="02020603050405020304" pitchFamily="18" charset="0"/>
              </a:rPr>
              <a:t>BMI ≥ 30								        10,339</a:t>
            </a:r>
          </a:p>
          <a:p>
            <a:pPr marL="0" indent="0">
              <a:buNone/>
            </a:pPr>
            <a:r>
              <a:rPr lang="en-NZ" sz="3900" dirty="0">
                <a:latin typeface="Aptos" panose="020B0004020202020204" pitchFamily="34" charset="0"/>
                <a:cs typeface="Times New Roman" panose="02020603050405020304" pitchFamily="18" charset="0"/>
              </a:rPr>
              <a:t>High/Very high risk of hospital admission		4,493</a:t>
            </a:r>
            <a:endParaRPr lang="en-NZ" sz="3900" dirty="0"/>
          </a:p>
          <a:p>
            <a:endParaRPr lang="en-NZ" dirty="0"/>
          </a:p>
          <a:p>
            <a:endParaRPr lang="en-NZ" dirty="0"/>
          </a:p>
        </p:txBody>
      </p:sp>
    </p:spTree>
    <p:extLst>
      <p:ext uri="{BB962C8B-B14F-4D97-AF65-F5344CB8AC3E}">
        <p14:creationId xmlns:p14="http://schemas.microsoft.com/office/powerpoint/2010/main" val="7501429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638AD-3EAE-44B0-5D3E-F7594231B540}"/>
              </a:ext>
            </a:extLst>
          </p:cNvPr>
          <p:cNvSpPr>
            <a:spLocks noGrp="1"/>
          </p:cNvSpPr>
          <p:nvPr>
            <p:ph type="title"/>
          </p:nvPr>
        </p:nvSpPr>
        <p:spPr/>
        <p:txBody>
          <a:bodyPr>
            <a:normAutofit/>
          </a:bodyPr>
          <a:lstStyle/>
          <a:p>
            <a:pPr algn="ctr"/>
            <a:r>
              <a:rPr lang="en-NZ" dirty="0">
                <a:solidFill>
                  <a:srgbClr val="00B0F0"/>
                </a:solidFill>
              </a:rPr>
              <a:t>Wairarapa – 15 health conditions</a:t>
            </a:r>
          </a:p>
        </p:txBody>
      </p:sp>
      <p:sp>
        <p:nvSpPr>
          <p:cNvPr id="3" name="Content Placeholder 2">
            <a:extLst>
              <a:ext uri="{FF2B5EF4-FFF2-40B4-BE49-F238E27FC236}">
                <a16:creationId xmlns:a16="http://schemas.microsoft.com/office/drawing/2014/main" id="{D23A9E39-2AE2-46C0-1724-1A89CCF6991B}"/>
              </a:ext>
            </a:extLst>
          </p:cNvPr>
          <p:cNvSpPr>
            <a:spLocks noGrp="1"/>
          </p:cNvSpPr>
          <p:nvPr>
            <p:ph idx="1"/>
          </p:nvPr>
        </p:nvSpPr>
        <p:spPr/>
        <p:txBody>
          <a:bodyPr>
            <a:normAutofit fontScale="85000" lnSpcReduction="10000"/>
          </a:bodyPr>
          <a:lstStyle/>
          <a:p>
            <a:pPr>
              <a:lnSpc>
                <a:spcPct val="200000"/>
              </a:lnSpc>
            </a:pPr>
            <a:r>
              <a:rPr lang="en-NZ" dirty="0">
                <a:effectLst/>
                <a:latin typeface="Aptos" panose="020B0004020202020204" pitchFamily="34" charset="0"/>
                <a:ea typeface="Aptos" panose="020B0004020202020204" pitchFamily="34" charset="0"/>
                <a:cs typeface="Times New Roman" panose="02020603050405020304" pitchFamily="18" charset="0"/>
              </a:rPr>
              <a:t>Kāpiti (excluding Ōtaki) has higher percentages in five conditions – cardiac, frail elderly, high predicted risks, very high predicted risks, and high fall risks; same for CVR (heart attack and stroke) risks.</a:t>
            </a:r>
          </a:p>
          <a:p>
            <a:pPr>
              <a:lnSpc>
                <a:spcPct val="200000"/>
              </a:lnSpc>
            </a:pPr>
            <a:r>
              <a:rPr lang="en-NZ" dirty="0">
                <a:latin typeface="Aptos" panose="020B0004020202020204" pitchFamily="34" charset="0"/>
                <a:ea typeface="Aptos" panose="020B0004020202020204" pitchFamily="34" charset="0"/>
                <a:cs typeface="Times New Roman" panose="02020603050405020304" pitchFamily="18" charset="0"/>
              </a:rPr>
              <a:t>S</a:t>
            </a:r>
            <a:r>
              <a:rPr lang="en-NZ" dirty="0">
                <a:effectLst/>
                <a:latin typeface="Aptos" panose="020B0004020202020204" pitchFamily="34" charset="0"/>
                <a:ea typeface="Aptos" panose="020B0004020202020204" pitchFamily="34" charset="0"/>
                <a:cs typeface="Times New Roman" panose="02020603050405020304" pitchFamily="18" charset="0"/>
              </a:rPr>
              <a:t>lightly bigger population than Wairarapa.</a:t>
            </a:r>
          </a:p>
          <a:p>
            <a:pPr>
              <a:lnSpc>
                <a:spcPct val="200000"/>
              </a:lnSpc>
            </a:pPr>
            <a:r>
              <a:rPr lang="en-NZ" kern="100" dirty="0">
                <a:effectLst/>
                <a:latin typeface="Aptos" panose="020B0004020202020204" pitchFamily="34" charset="0"/>
                <a:ea typeface="Aptos" panose="020B0004020202020204" pitchFamily="34" charset="0"/>
                <a:cs typeface="Times New Roman" panose="02020603050405020304" pitchFamily="18" charset="0"/>
              </a:rPr>
              <a:t>Wairarapa has a hospital with around 89 inpatient beds; full range of </a:t>
            </a:r>
            <a:r>
              <a:rPr lang="en-NZ" kern="100" dirty="0">
                <a:solidFill>
                  <a:srgbClr val="040C28"/>
                </a:solidFill>
                <a:effectLst/>
                <a:latin typeface="Aptos" panose="020B0004020202020204" pitchFamily="34" charset="0"/>
                <a:ea typeface="Aptos" panose="020B0004020202020204" pitchFamily="34" charset="0"/>
                <a:cs typeface="Times New Roman" panose="02020603050405020304" pitchFamily="18" charset="0"/>
              </a:rPr>
              <a:t>secondary medical, surgical and obstetrics and gynaecology services</a:t>
            </a:r>
            <a:r>
              <a:rPr lang="en-NZ" kern="100" dirty="0">
                <a:solidFill>
                  <a:srgbClr val="040C28"/>
                </a:solidFill>
                <a:latin typeface="Aptos" panose="020B0004020202020204" pitchFamily="34" charset="0"/>
                <a:ea typeface="Aptos" panose="020B0004020202020204" pitchFamily="34" charset="0"/>
                <a:cs typeface="Times New Roman" panose="02020603050405020304" pitchFamily="18" charset="0"/>
              </a:rPr>
              <a:t>;</a:t>
            </a:r>
            <a:r>
              <a:rPr lang="en-NZ" kern="100" dirty="0">
                <a:effectLst/>
                <a:latin typeface="Aptos" panose="020B0004020202020204" pitchFamily="34" charset="0"/>
                <a:ea typeface="Aptos" panose="020B0004020202020204" pitchFamily="34" charset="0"/>
                <a:cs typeface="Times New Roman" panose="02020603050405020304" pitchFamily="18" charset="0"/>
              </a:rPr>
              <a:t> 24 hour acute/emergency services covering medical, surgical, obstetric, paediatric, assessment and rehabilitation for young and older adults, high dependency care and mental health.</a:t>
            </a:r>
          </a:p>
          <a:p>
            <a:endParaRPr lang="en-NZ" dirty="0"/>
          </a:p>
        </p:txBody>
      </p:sp>
    </p:spTree>
    <p:extLst>
      <p:ext uri="{BB962C8B-B14F-4D97-AF65-F5344CB8AC3E}">
        <p14:creationId xmlns:p14="http://schemas.microsoft.com/office/powerpoint/2010/main" val="25790901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4A26D-CE00-4E65-25A0-FBCE43030F8C}"/>
              </a:ext>
            </a:extLst>
          </p:cNvPr>
          <p:cNvSpPr>
            <a:spLocks noGrp="1"/>
          </p:cNvSpPr>
          <p:nvPr>
            <p:ph type="title"/>
          </p:nvPr>
        </p:nvSpPr>
        <p:spPr/>
        <p:txBody>
          <a:bodyPr>
            <a:normAutofit/>
          </a:bodyPr>
          <a:lstStyle/>
          <a:p>
            <a:pPr algn="ctr"/>
            <a:r>
              <a:rPr lang="en-NZ" dirty="0">
                <a:solidFill>
                  <a:srgbClr val="00B0F0"/>
                </a:solidFill>
              </a:rPr>
              <a:t>Clinics (400+) at KHC, 2023-24 (Table 14)</a:t>
            </a:r>
          </a:p>
        </p:txBody>
      </p:sp>
      <p:sp>
        <p:nvSpPr>
          <p:cNvPr id="3" name="Content Placeholder 2">
            <a:extLst>
              <a:ext uri="{FF2B5EF4-FFF2-40B4-BE49-F238E27FC236}">
                <a16:creationId xmlns:a16="http://schemas.microsoft.com/office/drawing/2014/main" id="{683FABDC-783C-57DD-037D-DD8742555078}"/>
              </a:ext>
            </a:extLst>
          </p:cNvPr>
          <p:cNvSpPr>
            <a:spLocks noGrp="1"/>
          </p:cNvSpPr>
          <p:nvPr>
            <p:ph idx="1"/>
          </p:nvPr>
        </p:nvSpPr>
        <p:spPr/>
        <p:txBody>
          <a:bodyPr>
            <a:noAutofit/>
          </a:bodyPr>
          <a:lstStyle/>
          <a:p>
            <a:pPr marL="0" indent="0">
              <a:buNone/>
            </a:pPr>
            <a:r>
              <a:rPr lang="en-NZ" sz="3200" dirty="0"/>
              <a:t>Adult Mental Health				595	 (17%)</a:t>
            </a:r>
          </a:p>
          <a:p>
            <a:pPr marL="0" indent="0">
              <a:buNone/>
            </a:pPr>
            <a:r>
              <a:rPr lang="en-NZ" sz="3200" dirty="0"/>
              <a:t>Allied health &amp; other				799	 (</a:t>
            </a:r>
            <a:r>
              <a:rPr lang="en-NZ" sz="3200" dirty="0">
                <a:solidFill>
                  <a:srgbClr val="FF0000"/>
                </a:solidFill>
              </a:rPr>
              <a:t>23%</a:t>
            </a:r>
            <a:r>
              <a:rPr lang="en-NZ" sz="3200" dirty="0"/>
              <a:t>)</a:t>
            </a:r>
          </a:p>
          <a:p>
            <a:pPr marL="0" indent="0">
              <a:buNone/>
            </a:pPr>
            <a:r>
              <a:rPr lang="en-NZ" sz="3200" dirty="0">
                <a:effectLst/>
                <a:latin typeface="Aptos" panose="020B0004020202020204" pitchFamily="34" charset="0"/>
                <a:ea typeface="Aptos" panose="020B0004020202020204" pitchFamily="34" charset="0"/>
                <a:cs typeface="Times New Roman" panose="02020603050405020304" pitchFamily="18" charset="0"/>
              </a:rPr>
              <a:t>Acute Child etc Mental Health 		513	 (15%)</a:t>
            </a:r>
          </a:p>
          <a:p>
            <a:pPr marL="0" indent="0">
              <a:buNone/>
            </a:pPr>
            <a:r>
              <a:rPr lang="en-NZ" sz="3200" dirty="0">
                <a:latin typeface="Aptos" panose="020B0004020202020204" pitchFamily="34" charset="0"/>
                <a:cs typeface="Times New Roman" panose="02020603050405020304" pitchFamily="18" charset="0"/>
              </a:rPr>
              <a:t>Geriatric active rehab.			410	 (12%)</a:t>
            </a:r>
          </a:p>
          <a:p>
            <a:pPr marL="0" indent="0">
              <a:buNone/>
            </a:pPr>
            <a:r>
              <a:rPr lang="en-NZ" sz="3200" dirty="0">
                <a:latin typeface="Aptos" panose="020B0004020202020204" pitchFamily="34" charset="0"/>
                <a:cs typeface="Times New Roman" panose="02020603050405020304" pitchFamily="18" charset="0"/>
              </a:rPr>
              <a:t>Nursing						427	(12%)</a:t>
            </a:r>
          </a:p>
          <a:p>
            <a:pPr marL="0" indent="0">
              <a:buNone/>
            </a:pPr>
            <a:r>
              <a:rPr lang="en-NZ" sz="3200" dirty="0">
                <a:latin typeface="Aptos" panose="020B0004020202020204" pitchFamily="34" charset="0"/>
                <a:cs typeface="Times New Roman" panose="02020603050405020304" pitchFamily="18" charset="0"/>
              </a:rPr>
              <a:t>Total							</a:t>
            </a:r>
            <a:r>
              <a:rPr lang="en-NZ" sz="3200" dirty="0">
                <a:solidFill>
                  <a:srgbClr val="FF0000"/>
                </a:solidFill>
                <a:latin typeface="Aptos" panose="020B0004020202020204" pitchFamily="34" charset="0"/>
                <a:cs typeface="Times New Roman" panose="02020603050405020304" pitchFamily="18" charset="0"/>
              </a:rPr>
              <a:t>3,461</a:t>
            </a:r>
            <a:endParaRPr lang="en-NZ" sz="3200" dirty="0">
              <a:solidFill>
                <a:srgbClr val="FF0000"/>
              </a:solidFill>
            </a:endParaRPr>
          </a:p>
        </p:txBody>
      </p:sp>
    </p:spTree>
    <p:extLst>
      <p:ext uri="{BB962C8B-B14F-4D97-AF65-F5344CB8AC3E}">
        <p14:creationId xmlns:p14="http://schemas.microsoft.com/office/powerpoint/2010/main" val="1325003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AEBDB-1FDF-1861-C85D-8031AE38A9C8}"/>
              </a:ext>
            </a:extLst>
          </p:cNvPr>
          <p:cNvSpPr>
            <a:spLocks noGrp="1"/>
          </p:cNvSpPr>
          <p:nvPr>
            <p:ph type="title"/>
          </p:nvPr>
        </p:nvSpPr>
        <p:spPr/>
        <p:txBody>
          <a:bodyPr/>
          <a:lstStyle/>
          <a:p>
            <a:pPr algn="ctr"/>
            <a:r>
              <a:rPr lang="en-NZ" dirty="0">
                <a:solidFill>
                  <a:srgbClr val="00B0F0"/>
                </a:solidFill>
              </a:rPr>
              <a:t>Kapiti Presentations to Wellington ED</a:t>
            </a:r>
            <a:br>
              <a:rPr lang="en-NZ" dirty="0">
                <a:solidFill>
                  <a:srgbClr val="00B0F0"/>
                </a:solidFill>
              </a:rPr>
            </a:br>
            <a:r>
              <a:rPr lang="en-NZ" dirty="0">
                <a:solidFill>
                  <a:srgbClr val="00B0F0"/>
                </a:solidFill>
              </a:rPr>
              <a:t>2019-23</a:t>
            </a:r>
          </a:p>
        </p:txBody>
      </p:sp>
      <p:graphicFrame>
        <p:nvGraphicFramePr>
          <p:cNvPr id="6" name="Content Placeholder 5">
            <a:extLst>
              <a:ext uri="{FF2B5EF4-FFF2-40B4-BE49-F238E27FC236}">
                <a16:creationId xmlns:a16="http://schemas.microsoft.com/office/drawing/2014/main" id="{8DF6C5A9-09F0-BDF2-D152-F3EBEB5723A3}"/>
              </a:ext>
            </a:extLst>
          </p:cNvPr>
          <p:cNvGraphicFramePr>
            <a:graphicFrameLocks noGrp="1"/>
          </p:cNvGraphicFramePr>
          <p:nvPr>
            <p:ph idx="1"/>
            <p:extLst>
              <p:ext uri="{D42A27DB-BD31-4B8C-83A1-F6EECF244321}">
                <p14:modId xmlns:p14="http://schemas.microsoft.com/office/powerpoint/2010/main" val="3391031548"/>
              </p:ext>
            </p:extLst>
          </p:nvPr>
        </p:nvGraphicFramePr>
        <p:xfrm>
          <a:off x="677863" y="2160588"/>
          <a:ext cx="8596312" cy="3881437"/>
        </p:xfrm>
        <a:graphic>
          <a:graphicData uri="http://schemas.openxmlformats.org/drawingml/2006/table">
            <a:tbl>
              <a:tblPr firstRow="1" bandRow="1">
                <a:tableStyleId>{5C22544A-7EE6-4342-B048-85BDC9FD1C3A}</a:tableStyleId>
              </a:tblPr>
              <a:tblGrid>
                <a:gridCol w="2149078">
                  <a:extLst>
                    <a:ext uri="{9D8B030D-6E8A-4147-A177-3AD203B41FA5}">
                      <a16:colId xmlns:a16="http://schemas.microsoft.com/office/drawing/2014/main" val="2659507048"/>
                    </a:ext>
                  </a:extLst>
                </a:gridCol>
                <a:gridCol w="2149078">
                  <a:extLst>
                    <a:ext uri="{9D8B030D-6E8A-4147-A177-3AD203B41FA5}">
                      <a16:colId xmlns:a16="http://schemas.microsoft.com/office/drawing/2014/main" val="3677479488"/>
                    </a:ext>
                  </a:extLst>
                </a:gridCol>
                <a:gridCol w="2149078">
                  <a:extLst>
                    <a:ext uri="{9D8B030D-6E8A-4147-A177-3AD203B41FA5}">
                      <a16:colId xmlns:a16="http://schemas.microsoft.com/office/drawing/2014/main" val="1775699675"/>
                    </a:ext>
                  </a:extLst>
                </a:gridCol>
                <a:gridCol w="2149078">
                  <a:extLst>
                    <a:ext uri="{9D8B030D-6E8A-4147-A177-3AD203B41FA5}">
                      <a16:colId xmlns:a16="http://schemas.microsoft.com/office/drawing/2014/main" val="129398581"/>
                    </a:ext>
                  </a:extLst>
                </a:gridCol>
              </a:tblGrid>
              <a:tr h="370840">
                <a:tc>
                  <a:txBody>
                    <a:bodyPr/>
                    <a:lstStyle/>
                    <a:p>
                      <a:r>
                        <a:rPr lang="en-NZ" sz="4000" dirty="0"/>
                        <a:t>Outcome</a:t>
                      </a:r>
                    </a:p>
                  </a:txBody>
                  <a:tcPr marL="74751" marR="74751"/>
                </a:tc>
                <a:tc>
                  <a:txBody>
                    <a:bodyPr/>
                    <a:lstStyle/>
                    <a:p>
                      <a:pPr algn="ctr"/>
                      <a:r>
                        <a:rPr lang="en-NZ" sz="4000" dirty="0"/>
                        <a:t>2019</a:t>
                      </a:r>
                    </a:p>
                  </a:txBody>
                  <a:tcPr marL="74751" marR="74751"/>
                </a:tc>
                <a:tc>
                  <a:txBody>
                    <a:bodyPr/>
                    <a:lstStyle/>
                    <a:p>
                      <a:pPr algn="ctr"/>
                      <a:r>
                        <a:rPr lang="en-NZ" sz="4000" dirty="0"/>
                        <a:t>2023</a:t>
                      </a:r>
                    </a:p>
                  </a:txBody>
                  <a:tcPr marL="74751" marR="74751"/>
                </a:tc>
                <a:tc>
                  <a:txBody>
                    <a:bodyPr/>
                    <a:lstStyle/>
                    <a:p>
                      <a:pPr algn="ctr"/>
                      <a:r>
                        <a:rPr lang="en-NZ" sz="4000" dirty="0"/>
                        <a:t>%</a:t>
                      </a:r>
                    </a:p>
                  </a:txBody>
                  <a:tcPr marL="74751" marR="74751"/>
                </a:tc>
                <a:extLst>
                  <a:ext uri="{0D108BD9-81ED-4DB2-BD59-A6C34878D82A}">
                    <a16:rowId xmlns:a16="http://schemas.microsoft.com/office/drawing/2014/main" val="3079804453"/>
                  </a:ext>
                </a:extLst>
              </a:tr>
              <a:tr h="370840">
                <a:tc>
                  <a:txBody>
                    <a:bodyPr/>
                    <a:lstStyle/>
                    <a:p>
                      <a:r>
                        <a:rPr lang="en-NZ" sz="4000" dirty="0"/>
                        <a:t>Admitted </a:t>
                      </a:r>
                    </a:p>
                  </a:txBody>
                  <a:tcPr marL="74751" marR="74751"/>
                </a:tc>
                <a:tc>
                  <a:txBody>
                    <a:bodyPr/>
                    <a:lstStyle/>
                    <a:p>
                      <a:pPr algn="ctr"/>
                      <a:r>
                        <a:rPr lang="en-NZ" sz="4000" kern="1200" dirty="0">
                          <a:solidFill>
                            <a:schemeClr val="dk1"/>
                          </a:solidFill>
                          <a:effectLst/>
                          <a:latin typeface="+mn-lt"/>
                          <a:ea typeface="+mn-ea"/>
                          <a:cs typeface="+mn-cs"/>
                        </a:rPr>
                        <a:t>3,709</a:t>
                      </a:r>
                      <a:endParaRPr lang="en-NZ" sz="4000" dirty="0"/>
                    </a:p>
                  </a:txBody>
                  <a:tcPr marL="74751" marR="74751"/>
                </a:tc>
                <a:tc>
                  <a:txBody>
                    <a:bodyPr/>
                    <a:lstStyle/>
                    <a:p>
                      <a:pPr algn="ctr"/>
                      <a:r>
                        <a:rPr lang="en-NZ" sz="4000" kern="1200" dirty="0">
                          <a:solidFill>
                            <a:schemeClr val="dk1"/>
                          </a:solidFill>
                          <a:effectLst/>
                          <a:latin typeface="+mn-lt"/>
                          <a:ea typeface="+mn-ea"/>
                          <a:cs typeface="+mn-cs"/>
                        </a:rPr>
                        <a:t>3,538</a:t>
                      </a:r>
                      <a:endParaRPr lang="en-NZ" sz="4000" dirty="0"/>
                    </a:p>
                  </a:txBody>
                  <a:tcPr marL="74751" marR="74751"/>
                </a:tc>
                <a:tc>
                  <a:txBody>
                    <a:bodyPr/>
                    <a:lstStyle/>
                    <a:p>
                      <a:pPr algn="ctr"/>
                      <a:r>
                        <a:rPr lang="en-NZ" sz="4000" dirty="0"/>
                        <a:t>-5%</a:t>
                      </a:r>
                    </a:p>
                  </a:txBody>
                  <a:tcPr marL="74751" marR="74751"/>
                </a:tc>
                <a:extLst>
                  <a:ext uri="{0D108BD9-81ED-4DB2-BD59-A6C34878D82A}">
                    <a16:rowId xmlns:a16="http://schemas.microsoft.com/office/drawing/2014/main" val="2733598539"/>
                  </a:ext>
                </a:extLst>
              </a:tr>
              <a:tr h="370840">
                <a:tc>
                  <a:txBody>
                    <a:bodyPr/>
                    <a:lstStyle/>
                    <a:p>
                      <a:r>
                        <a:rPr lang="en-NZ" sz="4000" dirty="0"/>
                        <a:t>Treated &amp; Discharged</a:t>
                      </a:r>
                    </a:p>
                  </a:txBody>
                  <a:tcPr marL="74751" marR="74751"/>
                </a:tc>
                <a:tc>
                  <a:txBody>
                    <a:bodyPr/>
                    <a:lstStyle/>
                    <a:p>
                      <a:pPr algn="ctr"/>
                      <a:r>
                        <a:rPr lang="en-NZ" sz="4000" kern="1200" dirty="0">
                          <a:solidFill>
                            <a:schemeClr val="dk1"/>
                          </a:solidFill>
                          <a:effectLst/>
                          <a:latin typeface="+mn-lt"/>
                          <a:ea typeface="+mn-ea"/>
                          <a:cs typeface="+mn-cs"/>
                        </a:rPr>
                        <a:t>2,846</a:t>
                      </a:r>
                      <a:endParaRPr lang="en-NZ" sz="4000" dirty="0"/>
                    </a:p>
                  </a:txBody>
                  <a:tcPr marL="74751" marR="74751"/>
                </a:tc>
                <a:tc>
                  <a:txBody>
                    <a:bodyPr/>
                    <a:lstStyle/>
                    <a:p>
                      <a:pPr algn="ctr"/>
                      <a:r>
                        <a:rPr lang="en-NZ" sz="4000" kern="1200" dirty="0">
                          <a:solidFill>
                            <a:srgbClr val="FF0000"/>
                          </a:solidFill>
                          <a:effectLst/>
                          <a:latin typeface="+mn-lt"/>
                          <a:ea typeface="+mn-ea"/>
                          <a:cs typeface="+mn-cs"/>
                        </a:rPr>
                        <a:t>3,632</a:t>
                      </a:r>
                      <a:endParaRPr lang="en-NZ" sz="4000" dirty="0">
                        <a:solidFill>
                          <a:srgbClr val="FF0000"/>
                        </a:solidFill>
                      </a:endParaRPr>
                    </a:p>
                  </a:txBody>
                  <a:tcPr marL="74751" marR="74751"/>
                </a:tc>
                <a:tc>
                  <a:txBody>
                    <a:bodyPr/>
                    <a:lstStyle/>
                    <a:p>
                      <a:pPr algn="ctr"/>
                      <a:r>
                        <a:rPr lang="en-NZ" sz="4000" dirty="0">
                          <a:solidFill>
                            <a:srgbClr val="FF0000"/>
                          </a:solidFill>
                        </a:rPr>
                        <a:t>+27%</a:t>
                      </a:r>
                    </a:p>
                  </a:txBody>
                  <a:tcPr marL="74751" marR="74751"/>
                </a:tc>
                <a:extLst>
                  <a:ext uri="{0D108BD9-81ED-4DB2-BD59-A6C34878D82A}">
                    <a16:rowId xmlns:a16="http://schemas.microsoft.com/office/drawing/2014/main" val="513849657"/>
                  </a:ext>
                </a:extLst>
              </a:tr>
              <a:tr h="370840">
                <a:tc>
                  <a:txBody>
                    <a:bodyPr/>
                    <a:lstStyle/>
                    <a:p>
                      <a:r>
                        <a:rPr lang="en-NZ" sz="4000" dirty="0"/>
                        <a:t>Total</a:t>
                      </a:r>
                    </a:p>
                  </a:txBody>
                  <a:tcPr marL="74751" marR="74751"/>
                </a:tc>
                <a:tc>
                  <a:txBody>
                    <a:bodyPr/>
                    <a:lstStyle/>
                    <a:p>
                      <a:pPr algn="ctr"/>
                      <a:r>
                        <a:rPr lang="en-NZ" sz="4000" b="1" kern="1200" dirty="0">
                          <a:solidFill>
                            <a:schemeClr val="dk1"/>
                          </a:solidFill>
                          <a:effectLst/>
                          <a:latin typeface="+mn-lt"/>
                          <a:ea typeface="+mn-ea"/>
                          <a:cs typeface="+mn-cs"/>
                        </a:rPr>
                        <a:t>6,558</a:t>
                      </a:r>
                      <a:endParaRPr lang="en-NZ" sz="4000" dirty="0"/>
                    </a:p>
                  </a:txBody>
                  <a:tcPr marL="74751" marR="74751"/>
                </a:tc>
                <a:tc>
                  <a:txBody>
                    <a:bodyPr/>
                    <a:lstStyle/>
                    <a:p>
                      <a:pPr algn="ctr"/>
                      <a:r>
                        <a:rPr lang="en-NZ" sz="4000" b="1" kern="1200" dirty="0">
                          <a:solidFill>
                            <a:schemeClr val="dk1"/>
                          </a:solidFill>
                          <a:effectLst/>
                          <a:latin typeface="+mn-lt"/>
                          <a:ea typeface="+mn-ea"/>
                          <a:cs typeface="+mn-cs"/>
                        </a:rPr>
                        <a:t>7,170</a:t>
                      </a:r>
                      <a:endParaRPr lang="en-NZ" sz="4000" dirty="0"/>
                    </a:p>
                  </a:txBody>
                  <a:tcPr marL="74751" marR="74751"/>
                </a:tc>
                <a:tc>
                  <a:txBody>
                    <a:bodyPr/>
                    <a:lstStyle/>
                    <a:p>
                      <a:pPr algn="ctr"/>
                      <a:r>
                        <a:rPr lang="en-NZ" sz="4000" dirty="0"/>
                        <a:t>+9%</a:t>
                      </a:r>
                    </a:p>
                  </a:txBody>
                  <a:tcPr marL="74751" marR="74751"/>
                </a:tc>
                <a:extLst>
                  <a:ext uri="{0D108BD9-81ED-4DB2-BD59-A6C34878D82A}">
                    <a16:rowId xmlns:a16="http://schemas.microsoft.com/office/drawing/2014/main" val="709217038"/>
                  </a:ext>
                </a:extLst>
              </a:tr>
            </a:tbl>
          </a:graphicData>
        </a:graphic>
      </p:graphicFrame>
    </p:spTree>
    <p:extLst>
      <p:ext uri="{BB962C8B-B14F-4D97-AF65-F5344CB8AC3E}">
        <p14:creationId xmlns:p14="http://schemas.microsoft.com/office/powerpoint/2010/main" val="32739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6AE5C-1B50-A743-2D22-B484CF007A62}"/>
              </a:ext>
            </a:extLst>
          </p:cNvPr>
          <p:cNvSpPr>
            <a:spLocks noGrp="1"/>
          </p:cNvSpPr>
          <p:nvPr>
            <p:ph type="title"/>
          </p:nvPr>
        </p:nvSpPr>
        <p:spPr/>
        <p:txBody>
          <a:bodyPr>
            <a:normAutofit fontScale="90000"/>
          </a:bodyPr>
          <a:lstStyle/>
          <a:p>
            <a:pPr algn="ctr"/>
            <a:r>
              <a:rPr lang="en-NZ" dirty="0">
                <a:solidFill>
                  <a:srgbClr val="00B0F0"/>
                </a:solidFill>
              </a:rPr>
              <a:t>Otaki Presentations to Palmerston North ED</a:t>
            </a:r>
            <a:br>
              <a:rPr lang="en-NZ" dirty="0">
                <a:solidFill>
                  <a:srgbClr val="00B0F0"/>
                </a:solidFill>
              </a:rPr>
            </a:br>
            <a:r>
              <a:rPr lang="en-NZ" dirty="0">
                <a:solidFill>
                  <a:srgbClr val="00B0F0"/>
                </a:solidFill>
              </a:rPr>
              <a:t>2019-23</a:t>
            </a:r>
          </a:p>
        </p:txBody>
      </p:sp>
      <p:graphicFrame>
        <p:nvGraphicFramePr>
          <p:cNvPr id="4" name="Content Placeholder 3">
            <a:extLst>
              <a:ext uri="{FF2B5EF4-FFF2-40B4-BE49-F238E27FC236}">
                <a16:creationId xmlns:a16="http://schemas.microsoft.com/office/drawing/2014/main" id="{AA340C31-0112-D4B9-CDC3-CE505D17A00D}"/>
              </a:ext>
            </a:extLst>
          </p:cNvPr>
          <p:cNvGraphicFramePr>
            <a:graphicFrameLocks noGrp="1"/>
          </p:cNvGraphicFramePr>
          <p:nvPr>
            <p:ph idx="1"/>
            <p:extLst>
              <p:ext uri="{D42A27DB-BD31-4B8C-83A1-F6EECF244321}">
                <p14:modId xmlns:p14="http://schemas.microsoft.com/office/powerpoint/2010/main" val="3740140085"/>
              </p:ext>
            </p:extLst>
          </p:nvPr>
        </p:nvGraphicFramePr>
        <p:xfrm>
          <a:off x="677863" y="2160588"/>
          <a:ext cx="8596312" cy="3881437"/>
        </p:xfrm>
        <a:graphic>
          <a:graphicData uri="http://schemas.openxmlformats.org/drawingml/2006/table">
            <a:tbl>
              <a:tblPr firstRow="1" bandRow="1">
                <a:tableStyleId>{5C22544A-7EE6-4342-B048-85BDC9FD1C3A}</a:tableStyleId>
              </a:tblPr>
              <a:tblGrid>
                <a:gridCol w="1719263">
                  <a:extLst>
                    <a:ext uri="{9D8B030D-6E8A-4147-A177-3AD203B41FA5}">
                      <a16:colId xmlns:a16="http://schemas.microsoft.com/office/drawing/2014/main" val="2234067790"/>
                    </a:ext>
                  </a:extLst>
                </a:gridCol>
                <a:gridCol w="1719263">
                  <a:extLst>
                    <a:ext uri="{9D8B030D-6E8A-4147-A177-3AD203B41FA5}">
                      <a16:colId xmlns:a16="http://schemas.microsoft.com/office/drawing/2014/main" val="2018404517"/>
                    </a:ext>
                  </a:extLst>
                </a:gridCol>
                <a:gridCol w="1719263">
                  <a:extLst>
                    <a:ext uri="{9D8B030D-6E8A-4147-A177-3AD203B41FA5}">
                      <a16:colId xmlns:a16="http://schemas.microsoft.com/office/drawing/2014/main" val="470153430"/>
                    </a:ext>
                  </a:extLst>
                </a:gridCol>
                <a:gridCol w="1719263">
                  <a:extLst>
                    <a:ext uri="{9D8B030D-6E8A-4147-A177-3AD203B41FA5}">
                      <a16:colId xmlns:a16="http://schemas.microsoft.com/office/drawing/2014/main" val="102653232"/>
                    </a:ext>
                  </a:extLst>
                </a:gridCol>
                <a:gridCol w="1719263">
                  <a:extLst>
                    <a:ext uri="{9D8B030D-6E8A-4147-A177-3AD203B41FA5}">
                      <a16:colId xmlns:a16="http://schemas.microsoft.com/office/drawing/2014/main" val="51450701"/>
                    </a:ext>
                  </a:extLst>
                </a:gridCol>
              </a:tblGrid>
              <a:tr h="370840">
                <a:tc>
                  <a:txBody>
                    <a:bodyPr/>
                    <a:lstStyle/>
                    <a:p>
                      <a:endParaRPr lang="en-NZ" sz="3200" dirty="0"/>
                    </a:p>
                  </a:txBody>
                  <a:tcPr marL="74751" marR="74751"/>
                </a:tc>
                <a:tc>
                  <a:txBody>
                    <a:bodyPr/>
                    <a:lstStyle/>
                    <a:p>
                      <a:pPr algn="ctr"/>
                      <a:r>
                        <a:rPr lang="en-NZ" sz="3200" dirty="0"/>
                        <a:t>2019</a:t>
                      </a:r>
                    </a:p>
                  </a:txBody>
                  <a:tcPr marL="74751" marR="74751"/>
                </a:tc>
                <a:tc>
                  <a:txBody>
                    <a:bodyPr/>
                    <a:lstStyle/>
                    <a:p>
                      <a:pPr algn="ctr"/>
                      <a:r>
                        <a:rPr lang="en-NZ" sz="3200" dirty="0"/>
                        <a:t>2024</a:t>
                      </a:r>
                    </a:p>
                  </a:txBody>
                  <a:tcPr marL="74751" marR="74751"/>
                </a:tc>
                <a:tc>
                  <a:txBody>
                    <a:bodyPr/>
                    <a:lstStyle/>
                    <a:p>
                      <a:pPr algn="ctr"/>
                      <a:r>
                        <a:rPr lang="en-NZ" sz="3200" dirty="0"/>
                        <a:t>Change</a:t>
                      </a:r>
                    </a:p>
                  </a:txBody>
                  <a:tcPr marL="74751" marR="74751"/>
                </a:tc>
                <a:tc>
                  <a:txBody>
                    <a:bodyPr/>
                    <a:lstStyle/>
                    <a:p>
                      <a:pPr algn="ctr"/>
                      <a:r>
                        <a:rPr lang="en-NZ" sz="3200" dirty="0"/>
                        <a:t>%</a:t>
                      </a:r>
                    </a:p>
                  </a:txBody>
                  <a:tcPr marL="74751" marR="74751"/>
                </a:tc>
                <a:extLst>
                  <a:ext uri="{0D108BD9-81ED-4DB2-BD59-A6C34878D82A}">
                    <a16:rowId xmlns:a16="http://schemas.microsoft.com/office/drawing/2014/main" val="314851487"/>
                  </a:ext>
                </a:extLst>
              </a:tr>
              <a:tr h="370840">
                <a:tc>
                  <a:txBody>
                    <a:bodyPr/>
                    <a:lstStyle/>
                    <a:p>
                      <a:r>
                        <a:rPr lang="en-NZ" sz="3200" dirty="0"/>
                        <a:t>Presented</a:t>
                      </a:r>
                    </a:p>
                  </a:txBody>
                  <a:tcPr marL="74751" marR="74751"/>
                </a:tc>
                <a:tc>
                  <a:txBody>
                    <a:bodyPr/>
                    <a:lstStyle/>
                    <a:p>
                      <a:pPr algn="ctr"/>
                      <a:r>
                        <a:rPr lang="en-NZ" sz="3200" dirty="0"/>
                        <a:t>799</a:t>
                      </a:r>
                    </a:p>
                  </a:txBody>
                  <a:tcPr marL="74751" marR="74751"/>
                </a:tc>
                <a:tc>
                  <a:txBody>
                    <a:bodyPr/>
                    <a:lstStyle/>
                    <a:p>
                      <a:pPr algn="ctr"/>
                      <a:r>
                        <a:rPr lang="en-NZ" sz="3200" dirty="0"/>
                        <a:t>752</a:t>
                      </a:r>
                    </a:p>
                  </a:txBody>
                  <a:tcPr marL="74751" marR="74751"/>
                </a:tc>
                <a:tc>
                  <a:txBody>
                    <a:bodyPr/>
                    <a:lstStyle/>
                    <a:p>
                      <a:pPr algn="ctr"/>
                      <a:r>
                        <a:rPr lang="en-NZ" sz="3200" dirty="0"/>
                        <a:t>-47</a:t>
                      </a:r>
                    </a:p>
                  </a:txBody>
                  <a:tcPr marL="74751" marR="74751"/>
                </a:tc>
                <a:tc>
                  <a:txBody>
                    <a:bodyPr/>
                    <a:lstStyle/>
                    <a:p>
                      <a:pPr algn="ctr"/>
                      <a:r>
                        <a:rPr lang="en-NZ" sz="3200" dirty="0"/>
                        <a:t>-6%</a:t>
                      </a:r>
                    </a:p>
                  </a:txBody>
                  <a:tcPr marL="74751" marR="74751"/>
                </a:tc>
                <a:extLst>
                  <a:ext uri="{0D108BD9-81ED-4DB2-BD59-A6C34878D82A}">
                    <a16:rowId xmlns:a16="http://schemas.microsoft.com/office/drawing/2014/main" val="3597805443"/>
                  </a:ext>
                </a:extLst>
              </a:tr>
              <a:tr h="370840">
                <a:tc>
                  <a:txBody>
                    <a:bodyPr/>
                    <a:lstStyle/>
                    <a:p>
                      <a:r>
                        <a:rPr lang="en-NZ" sz="3200" dirty="0"/>
                        <a:t>Admitted</a:t>
                      </a:r>
                    </a:p>
                  </a:txBody>
                  <a:tcPr marL="74751" marR="74751"/>
                </a:tc>
                <a:tc>
                  <a:txBody>
                    <a:bodyPr/>
                    <a:lstStyle/>
                    <a:p>
                      <a:pPr algn="ctr"/>
                      <a:r>
                        <a:rPr lang="en-NZ" sz="3200" dirty="0"/>
                        <a:t>352</a:t>
                      </a:r>
                    </a:p>
                  </a:txBody>
                  <a:tcPr marL="74751" marR="74751"/>
                </a:tc>
                <a:tc>
                  <a:txBody>
                    <a:bodyPr/>
                    <a:lstStyle/>
                    <a:p>
                      <a:pPr algn="ctr"/>
                      <a:r>
                        <a:rPr lang="en-NZ" sz="3200" dirty="0"/>
                        <a:t>307</a:t>
                      </a:r>
                    </a:p>
                  </a:txBody>
                  <a:tcPr marL="74751" marR="74751"/>
                </a:tc>
                <a:tc>
                  <a:txBody>
                    <a:bodyPr/>
                    <a:lstStyle/>
                    <a:p>
                      <a:pPr algn="ctr"/>
                      <a:r>
                        <a:rPr lang="en-NZ" sz="3200" dirty="0"/>
                        <a:t>-45</a:t>
                      </a:r>
                    </a:p>
                  </a:txBody>
                  <a:tcPr marL="74751" marR="74751"/>
                </a:tc>
                <a:tc>
                  <a:txBody>
                    <a:bodyPr/>
                    <a:lstStyle/>
                    <a:p>
                      <a:pPr algn="ctr"/>
                      <a:r>
                        <a:rPr lang="en-NZ" sz="3200" dirty="0"/>
                        <a:t>-13%</a:t>
                      </a:r>
                    </a:p>
                  </a:txBody>
                  <a:tcPr marL="74751" marR="74751"/>
                </a:tc>
                <a:extLst>
                  <a:ext uri="{0D108BD9-81ED-4DB2-BD59-A6C34878D82A}">
                    <a16:rowId xmlns:a16="http://schemas.microsoft.com/office/drawing/2014/main" val="2177772613"/>
                  </a:ext>
                </a:extLst>
              </a:tr>
              <a:tr h="370840">
                <a:tc>
                  <a:txBody>
                    <a:bodyPr/>
                    <a:lstStyle/>
                    <a:p>
                      <a:r>
                        <a:rPr lang="en-NZ" sz="3200" dirty="0"/>
                        <a:t>Treated &amp; Discharged</a:t>
                      </a:r>
                    </a:p>
                  </a:txBody>
                  <a:tcPr marL="74751" marR="74751"/>
                </a:tc>
                <a:tc>
                  <a:txBody>
                    <a:bodyPr/>
                    <a:lstStyle/>
                    <a:p>
                      <a:pPr algn="ctr"/>
                      <a:r>
                        <a:rPr lang="en-NZ" sz="3200" dirty="0"/>
                        <a:t>402</a:t>
                      </a:r>
                    </a:p>
                  </a:txBody>
                  <a:tcPr marL="74751" marR="74751"/>
                </a:tc>
                <a:tc>
                  <a:txBody>
                    <a:bodyPr/>
                    <a:lstStyle/>
                    <a:p>
                      <a:pPr algn="ctr"/>
                      <a:r>
                        <a:rPr lang="en-NZ" sz="3200" dirty="0"/>
                        <a:t>345</a:t>
                      </a:r>
                    </a:p>
                  </a:txBody>
                  <a:tcPr marL="74751" marR="74751"/>
                </a:tc>
                <a:tc>
                  <a:txBody>
                    <a:bodyPr/>
                    <a:lstStyle/>
                    <a:p>
                      <a:pPr algn="ctr"/>
                      <a:r>
                        <a:rPr lang="en-NZ" sz="3200" dirty="0"/>
                        <a:t>-57</a:t>
                      </a:r>
                    </a:p>
                  </a:txBody>
                  <a:tcPr marL="74751" marR="74751"/>
                </a:tc>
                <a:tc>
                  <a:txBody>
                    <a:bodyPr/>
                    <a:lstStyle/>
                    <a:p>
                      <a:pPr algn="ctr"/>
                      <a:r>
                        <a:rPr lang="en-NZ" sz="3200" dirty="0"/>
                        <a:t>-</a:t>
                      </a:r>
                      <a:r>
                        <a:rPr lang="en-NZ" sz="3200" dirty="0">
                          <a:solidFill>
                            <a:srgbClr val="FF0000"/>
                          </a:solidFill>
                        </a:rPr>
                        <a:t>14%</a:t>
                      </a:r>
                    </a:p>
                  </a:txBody>
                  <a:tcPr marL="74751" marR="74751"/>
                </a:tc>
                <a:extLst>
                  <a:ext uri="{0D108BD9-81ED-4DB2-BD59-A6C34878D82A}">
                    <a16:rowId xmlns:a16="http://schemas.microsoft.com/office/drawing/2014/main" val="1573609111"/>
                  </a:ext>
                </a:extLst>
              </a:tr>
            </a:tbl>
          </a:graphicData>
        </a:graphic>
      </p:graphicFrame>
    </p:spTree>
    <p:extLst>
      <p:ext uri="{BB962C8B-B14F-4D97-AF65-F5344CB8AC3E}">
        <p14:creationId xmlns:p14="http://schemas.microsoft.com/office/powerpoint/2010/main" val="84599217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D32B93429FD5649A5CB4001832FD225" ma:contentTypeVersion="53" ma:contentTypeDescription="Create a new document." ma:contentTypeScope="" ma:versionID="2421adbc6d7722b3b57ef850ce0e470a">
  <xsd:schema xmlns:xsd="http://www.w3.org/2001/XMLSchema" xmlns:xs="http://www.w3.org/2001/XMLSchema" xmlns:p="http://schemas.microsoft.com/office/2006/metadata/properties" xmlns:ns2="f37e0360-3b46-4e73-9940-567cdfdcdeea" targetNamespace="http://schemas.microsoft.com/office/2006/metadata/properties" ma:root="true" ma:fieldsID="fd4b486e13fe77abc419cd5d0f8475d0" ns2:_="">
    <xsd:import namespace="f37e0360-3b46-4e73-9940-567cdfdcdeea"/>
    <xsd:element name="properties">
      <xsd:complexType>
        <xsd:sequence>
          <xsd:element name="documentManagement">
            <xsd:complexType>
              <xsd:all>
                <xsd:element ref="ns2:DocumentType" minOccurs="0"/>
                <xsd:element ref="ns2:FunctionGroup" minOccurs="0"/>
                <xsd:element ref="ns2:Function" minOccurs="0"/>
                <xsd:element ref="ns2:Activity" minOccurs="0"/>
                <xsd:element ref="ns2:Subactivity" minOccurs="0"/>
                <xsd:element ref="ns2:Case" minOccurs="0"/>
                <xsd:element ref="ns2:Project" minOccurs="0"/>
                <xsd:element ref="ns2:CategoryName" minOccurs="0"/>
                <xsd:element ref="ns2:CategoryValue" minOccurs="0"/>
                <xsd:element ref="ns2:BusinessValue" minOccurs="0"/>
                <xsd:element ref="ns2:Narrative" minOccurs="0"/>
                <xsd:element ref="ns2:RelatedPeople" minOccurs="0"/>
                <xsd:element ref="ns2:PRAType" minOccurs="0"/>
                <xsd:element ref="ns2:PRADate1" minOccurs="0"/>
                <xsd:element ref="ns2:PRADate2" minOccurs="0"/>
                <xsd:element ref="ns2:PRADate3" minOccurs="0"/>
                <xsd:element ref="ns2:PRADateDisposal" minOccurs="0"/>
                <xsd:element ref="ns2:PRADateTrigger" minOccurs="0"/>
                <xsd:element ref="ns2:PRAText1" minOccurs="0"/>
                <xsd:element ref="ns2:PRAText2" minOccurs="0"/>
                <xsd:element ref="ns2:PRAText3" minOccurs="0"/>
                <xsd:element ref="ns2:PRAText4" minOccurs="0"/>
                <xsd:element ref="ns2:PRAText5" minOccurs="0"/>
                <xsd:element ref="ns2:AggregationStatus" minOccurs="0"/>
                <xsd:element ref="ns2:To" minOccurs="0"/>
                <xsd:element ref="ns2:Sent" minOccurs="0"/>
                <xsd:element ref="ns2:OriginalSubject" minOccurs="0"/>
                <xsd:element ref="ns2:SecurityClassification" minOccurs="0"/>
                <xsd:element ref="ns2:KeyWords" minOccurs="0"/>
                <xsd:element ref="ns2:Received" minOccurs="0"/>
                <xsd:element ref="ns2:HarmonieUIHidden" minOccurs="0"/>
                <xsd:element ref="ns2:MailPreviewData" minOccurs="0"/>
                <xsd:element ref="ns2:AggregationNarrative" minOccurs="0"/>
                <xsd:element ref="ns2:Team" minOccurs="0"/>
                <xsd:element ref="ns2:Channel" minOccurs="0"/>
                <xsd:element ref="ns2:Level2" minOccurs="0"/>
                <xsd:element ref="ns2:Level3" minOccurs="0"/>
                <xsd:element ref="ns2:Year" minOccurs="0"/>
                <xsd:element ref="ns2:ILFrom" minOccurs="0"/>
                <xsd:element ref="ns2:Comments" minOccurs="0"/>
                <xsd:element ref="ns2:ServiceRequestNumber" minOccurs="0"/>
                <xsd:element ref="ns2:InternalOnly" minOccurs="0"/>
                <xsd:element ref="ns2:FilePath" minOccurs="0"/>
                <xsd:element ref="ns2:FolderPath" minOccurs="0"/>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7e0360-3b46-4e73-9940-567cdfdcdeea" elementFormDefault="qualified">
    <xsd:import namespace="http://schemas.microsoft.com/office/2006/documentManagement/types"/>
    <xsd:import namespace="http://schemas.microsoft.com/office/infopath/2007/PartnerControls"/>
    <xsd:element name="DocumentType" ma:index="8" nillable="true" ma:displayName="Document Type" ma:format="Dropdown" ma:internalName="DocumentType">
      <xsd:simpleType>
        <xsd:restriction base="dms:Choice">
          <xsd:enumeration value="APPLICATION, certificate, consent related"/>
          <xsd:enumeration value="CONTRACT, Variation, Agreement"/>
          <xsd:enumeration value="CORRESPONDENCE"/>
          <xsd:enumeration value="DRAWING, Plan, Map"/>
          <xsd:enumeration value="EMPLOYMENT related"/>
          <xsd:enumeration value="FINANCIAL related"/>
          <xsd:enumeration value="KNOWLEDGE article"/>
          <xsd:enumeration value="MEETING related"/>
          <xsd:enumeration value="MEMO, Filenote, Email"/>
          <xsd:enumeration value="MODEL, Calculation, Working"/>
          <xsd:enumeration value="PHOTO, Image or Multi-media"/>
          <xsd:enumeration value="PRESENTATION"/>
          <xsd:enumeration value="PUBLICATION material"/>
          <xsd:enumeration value="PURCHASING related"/>
          <xsd:enumeration value="REPORT, or planning related"/>
          <xsd:enumeration value="RULES, Policy, Bylaw, procedure"/>
          <xsd:enumeration value="SERVICE REQUEST related"/>
          <xsd:enumeration value="SPECIFICATION or standard"/>
          <xsd:enumeration value="SUPPLIER PRODUCT Info"/>
          <xsd:enumeration value="TEMPLATE, Checklist or Form"/>
        </xsd:restriction>
      </xsd:simpleType>
    </xsd:element>
    <xsd:element name="FunctionGroup" ma:index="9" nillable="true" ma:displayName="Function Group" ma:default="Corporate Support" ma:internalName="FunctionGroup">
      <xsd:simpleType>
        <xsd:restriction base="dms:Text">
          <xsd:maxLength value="255"/>
        </xsd:restriction>
      </xsd:simpleType>
    </xsd:element>
    <xsd:element name="Function" ma:index="10" nillable="true" ma:displayName="Function" ma:default="Business Unit Management" ma:internalName="Function">
      <xsd:simpleType>
        <xsd:restriction base="dms:Text">
          <xsd:maxLength value="255"/>
        </xsd:restriction>
      </xsd:simpleType>
    </xsd:element>
    <xsd:element name="Activity" ma:index="11" nillable="true" ma:displayName="Activity" ma:default="NA" ma:internalName="Activity">
      <xsd:simpleType>
        <xsd:restriction base="dms:Text">
          <xsd:maxLength value="255"/>
        </xsd:restriction>
      </xsd:simpleType>
    </xsd:element>
    <xsd:element name="Subactivity" ma:index="12" nillable="true" ma:displayName="Subactivity" ma:default="NA" ma:internalName="Subactivity">
      <xsd:simpleType>
        <xsd:restriction base="dms:Text">
          <xsd:maxLength value="255"/>
        </xsd:restriction>
      </xsd:simpleType>
    </xsd:element>
    <xsd:element name="Case" ma:index="13" nillable="true" ma:displayName="Case" ma:default="NA" ma:internalName="Case">
      <xsd:simpleType>
        <xsd:restriction base="dms:Text">
          <xsd:maxLength value="255"/>
        </xsd:restriction>
      </xsd:simpleType>
    </xsd:element>
    <xsd:element name="Project" ma:index="14" nillable="true" ma:displayName="Project" ma:default="NA" ma:internalName="Project">
      <xsd:simpleType>
        <xsd:restriction base="dms:Text">
          <xsd:maxLength value="255"/>
        </xsd:restriction>
      </xsd:simpleType>
    </xsd:element>
    <xsd:element name="CategoryName" ma:index="15" nillable="true" ma:displayName="Category 1" ma:default="NA" ma:internalName="CategoryName">
      <xsd:simpleType>
        <xsd:restriction base="dms:Text">
          <xsd:maxLength value="255"/>
        </xsd:restriction>
      </xsd:simpleType>
    </xsd:element>
    <xsd:element name="CategoryValue" ma:index="16" nillable="true" ma:displayName="Category 2" ma:default="NA" ma:internalName="CategoryValue">
      <xsd:simpleType>
        <xsd:restriction base="dms:Text">
          <xsd:maxLength value="255"/>
        </xsd:restriction>
      </xsd:simpleType>
    </xsd:element>
    <xsd:element name="BusinessValue" ma:index="17" nillable="true" ma:displayName="Business Value" ma:internalName="BusinessValue">
      <xsd:simpleType>
        <xsd:restriction base="dms:Text">
          <xsd:maxLength value="255"/>
        </xsd:restriction>
      </xsd:simpleType>
    </xsd:element>
    <xsd:element name="Narrative" ma:index="18" nillable="true" ma:displayName="Narrative" ma:internalName="Narrative">
      <xsd:simpleType>
        <xsd:restriction base="dms:Note">
          <xsd:maxLength value="255"/>
        </xsd:restriction>
      </xsd:simpleType>
    </xsd:element>
    <xsd:element name="RelatedPeople" ma:index="19" nillable="true" ma:displayName="Related People" ma:list="UserInfo" ma:SharePointGroup="0" ma:internalName="RelatedPeopl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PRAType" ma:index="20" nillable="true" ma:displayName="PRA Type" ma:default="Doc" ma:internalName="PRAType">
      <xsd:simpleType>
        <xsd:restriction base="dms:Text">
          <xsd:maxLength value="255"/>
        </xsd:restriction>
      </xsd:simpleType>
    </xsd:element>
    <xsd:element name="PRADate1" ma:index="21" nillable="true" ma:displayName="PRA Date 1" ma:format="DateOnly" ma:internalName="PRADate1">
      <xsd:simpleType>
        <xsd:restriction base="dms:DateTime"/>
      </xsd:simpleType>
    </xsd:element>
    <xsd:element name="PRADate2" ma:index="22" nillable="true" ma:displayName="PRA Date 2" ma:format="DateOnly" ma:internalName="PRADate2">
      <xsd:simpleType>
        <xsd:restriction base="dms:DateTime"/>
      </xsd:simpleType>
    </xsd:element>
    <xsd:element name="PRADate3" ma:index="23" nillable="true" ma:displayName="PRA Date 3" ma:format="DateOnly" ma:internalName="PRADate3">
      <xsd:simpleType>
        <xsd:restriction base="dms:DateTime"/>
      </xsd:simpleType>
    </xsd:element>
    <xsd:element name="PRADateDisposal" ma:index="24" nillable="true" ma:displayName="PRA Date Disposal" ma:format="DateOnly" ma:internalName="PRADateDisposal">
      <xsd:simpleType>
        <xsd:restriction base="dms:DateTime"/>
      </xsd:simpleType>
    </xsd:element>
    <xsd:element name="PRADateTrigger" ma:index="25" nillable="true" ma:displayName="PRA Date Trigger" ma:format="DateOnly" ma:internalName="PRADateTrigger">
      <xsd:simpleType>
        <xsd:restriction base="dms:DateTime"/>
      </xsd:simpleType>
    </xsd:element>
    <xsd:element name="PRAText1" ma:index="26" nillable="true" ma:displayName="PRA Text 1" ma:internalName="PRAText1">
      <xsd:simpleType>
        <xsd:restriction base="dms:Text">
          <xsd:maxLength value="255"/>
        </xsd:restriction>
      </xsd:simpleType>
    </xsd:element>
    <xsd:element name="PRAText2" ma:index="27" nillable="true" ma:displayName="PRA Text 2" ma:internalName="PRAText2">
      <xsd:simpleType>
        <xsd:restriction base="dms:Text">
          <xsd:maxLength value="255"/>
        </xsd:restriction>
      </xsd:simpleType>
    </xsd:element>
    <xsd:element name="PRAText3" ma:index="28" nillable="true" ma:displayName="PRA Text 3" ma:internalName="PRAText3">
      <xsd:simpleType>
        <xsd:restriction base="dms:Text">
          <xsd:maxLength value="255"/>
        </xsd:restriction>
      </xsd:simpleType>
    </xsd:element>
    <xsd:element name="PRAText4" ma:index="29" nillable="true" ma:displayName="PRA Text 4" ma:internalName="PRAText4">
      <xsd:simpleType>
        <xsd:restriction base="dms:Text">
          <xsd:maxLength value="255"/>
        </xsd:restriction>
      </xsd:simpleType>
    </xsd:element>
    <xsd:element name="PRAText5" ma:index="30" nillable="true" ma:displayName="PRA Text 5" ma:internalName="PRAText5">
      <xsd:simpleType>
        <xsd:restriction base="dms:Text">
          <xsd:maxLength value="255"/>
        </xsd:restriction>
      </xsd:simpleType>
    </xsd:element>
    <xsd:element name="AggregationStatus" ma:index="31" nillable="true" ma:displayName="Aggregation Status" ma:default="Normal" ma:format="Dropdown" ma:internalName="AggregationStatus">
      <xsd:simpleType>
        <xsd:union memberTypes="dms:Text">
          <xsd:simpleType>
            <xsd:restriction base="dms:Choice">
              <xsd:enumeration value="Delete Soon"/>
              <xsd:enumeration value="Transfer Soon"/>
              <xsd:enumeration value="Appraise Soon"/>
              <xsd:enumeration value="Delete"/>
              <xsd:enumeration value="Transfer"/>
              <xsd:enumeration value="Appraise"/>
              <xsd:enumeration value="Hold"/>
              <xsd:enumeration value="Normal"/>
              <xsd:enumeration value="Archive"/>
            </xsd:restriction>
          </xsd:simpleType>
        </xsd:union>
      </xsd:simpleType>
    </xsd:element>
    <xsd:element name="To" ma:index="32" nillable="true" ma:displayName="To" ma:internalName="To">
      <xsd:simpleType>
        <xsd:restriction base="dms:Text">
          <xsd:maxLength value="255"/>
        </xsd:restriction>
      </xsd:simpleType>
    </xsd:element>
    <xsd:element name="Sent" ma:index="33" nillable="true" ma:displayName="Sent" ma:format="DateTime" ma:internalName="Sent">
      <xsd:simpleType>
        <xsd:restriction base="dms:DateTime"/>
      </xsd:simpleType>
    </xsd:element>
    <xsd:element name="OriginalSubject" ma:index="34" nillable="true" ma:displayName="Original Subject" ma:internalName="OriginalSubject">
      <xsd:simpleType>
        <xsd:restriction base="dms:Text">
          <xsd:maxLength value="255"/>
        </xsd:restriction>
      </xsd:simpleType>
    </xsd:element>
    <xsd:element name="SecurityClassification" ma:index="35" nillable="true" ma:displayName="Security Classification" ma:format="Dropdown" ma:internalName="SecurityClassification">
      <xsd:simpleType>
        <xsd:restriction base="dms:Choice">
          <xsd:enumeration value="Confidential"/>
          <xsd:enumeration value="Restricted"/>
          <xsd:enumeration value="Unrestricted"/>
        </xsd:restriction>
      </xsd:simpleType>
    </xsd:element>
    <xsd:element name="KeyWords" ma:index="36" nillable="true" ma:displayName="Key Words" ma:internalName="KeyWords">
      <xsd:simpleType>
        <xsd:restriction base="dms:Note">
          <xsd:maxLength value="255"/>
        </xsd:restriction>
      </xsd:simpleType>
    </xsd:element>
    <xsd:element name="Received" ma:index="37" nillable="true" ma:displayName="Received" ma:format="DateOnly" ma:internalName="Received">
      <xsd:simpleType>
        <xsd:restriction base="dms:DateTime"/>
      </xsd:simpleType>
    </xsd:element>
    <xsd:element name="HarmonieUIHidden" ma:index="38" nillable="true" ma:displayName="HarmonieUIHidden" ma:internalName="HarmonieUIHidden">
      <xsd:simpleType>
        <xsd:restriction base="dms:Text">
          <xsd:maxLength value="255"/>
        </xsd:restriction>
      </xsd:simpleType>
    </xsd:element>
    <xsd:element name="MailPreviewData" ma:index="39" nillable="true" ma:displayName="MailPreviewData" ma:internalName="MailPreviewData">
      <xsd:simpleType>
        <xsd:restriction base="dms:Note"/>
      </xsd:simpleType>
    </xsd:element>
    <xsd:element name="AggregationNarrative" ma:index="40" nillable="true" ma:displayName="Aggregation Narrative" ma:internalName="AggregationNarrative">
      <xsd:simpleType>
        <xsd:restriction base="dms:Text">
          <xsd:maxLength value="255"/>
        </xsd:restriction>
      </xsd:simpleType>
    </xsd:element>
    <xsd:element name="Team" ma:index="41" nillable="true" ma:displayName="Team" ma:default="Democracy Services" ma:internalName="Team">
      <xsd:simpleType>
        <xsd:restriction base="dms:Text">
          <xsd:maxLength value="255"/>
        </xsd:restriction>
      </xsd:simpleType>
    </xsd:element>
    <xsd:element name="Channel" ma:index="42" nillable="true" ma:displayName="Channel" ma:default="NA" ma:internalName="Channel">
      <xsd:simpleType>
        <xsd:restriction base="dms:Text">
          <xsd:maxLength value="255"/>
        </xsd:restriction>
      </xsd:simpleType>
    </xsd:element>
    <xsd:element name="Level2" ma:index="44" nillable="true" ma:displayName="Level2" ma:internalName="Level2">
      <xsd:simpleType>
        <xsd:restriction base="dms:Text">
          <xsd:maxLength value="255"/>
        </xsd:restriction>
      </xsd:simpleType>
    </xsd:element>
    <xsd:element name="Level3" ma:index="45" nillable="true" ma:displayName="Level3" ma:internalName="Level3">
      <xsd:simpleType>
        <xsd:restriction base="dms:Text">
          <xsd:maxLength value="255"/>
        </xsd:restriction>
      </xsd:simpleType>
    </xsd:element>
    <xsd:element name="Year" ma:index="46" nillable="true" ma:displayName="Year" ma:internalName="Year">
      <xsd:simpleType>
        <xsd:restriction base="dms:Text">
          <xsd:maxLength value="255"/>
        </xsd:restriction>
      </xsd:simpleType>
    </xsd:element>
    <xsd:element name="ILFrom" ma:index="47" nillable="true" ma:displayName="From" ma:internalName="ILFrom">
      <xsd:simpleType>
        <xsd:restriction base="dms:Text">
          <xsd:maxLength value="255"/>
        </xsd:restriction>
      </xsd:simpleType>
    </xsd:element>
    <xsd:element name="Comments" ma:index="48" nillable="true" ma:displayName="Comments" ma:internalName="Comments">
      <xsd:simpleType>
        <xsd:restriction base="dms:Note">
          <xsd:maxLength value="255"/>
        </xsd:restriction>
      </xsd:simpleType>
    </xsd:element>
    <xsd:element name="ServiceRequestNumber" ma:index="49" nillable="true" ma:displayName="Service Request Number" ma:internalName="ServiceRequestNumber">
      <xsd:simpleType>
        <xsd:restriction base="dms:Text">
          <xsd:maxLength value="255"/>
        </xsd:restriction>
      </xsd:simpleType>
    </xsd:element>
    <xsd:element name="InternalOnly" ma:index="50" nillable="true" ma:displayName="Internal Only" ma:default="0" ma:internalName="InternalOnly">
      <xsd:simpleType>
        <xsd:restriction base="dms:Boolean"/>
      </xsd:simpleType>
    </xsd:element>
    <xsd:element name="FilePath" ma:index="51" nillable="true" ma:displayName="FilePath" ma:internalName="FilePath">
      <xsd:simpleType>
        <xsd:restriction base="dms:Text">
          <xsd:maxLength value="255"/>
        </xsd:restriction>
      </xsd:simpleType>
    </xsd:element>
    <xsd:element name="FolderPath" ma:index="52" nillable="true" ma:displayName="FolderPath" ma:internalName="FolderPath">
      <xsd:simpleType>
        <xsd:restriction base="dms:Text">
          <xsd:maxLength value="255"/>
        </xsd:restriction>
      </xsd:simpleType>
    </xsd:element>
    <xsd:element name="MediaServiceMetadata" ma:index="53" nillable="true" ma:displayName="MediaServiceMetadata" ma:hidden="true" ma:internalName="MediaServiceMetadata" ma:readOnly="true">
      <xsd:simpleType>
        <xsd:restriction base="dms:Note"/>
      </xsd:simpleType>
    </xsd:element>
    <xsd:element name="MediaServiceFastMetadata" ma:index="54" nillable="true" ma:displayName="MediaServiceFastMetadata" ma:hidden="true" ma:internalName="MediaServiceFastMetadata" ma:readOnly="true">
      <xsd:simpleType>
        <xsd:restriction base="dms:Note"/>
      </xsd:simpleType>
    </xsd:element>
    <xsd:element name="MediaServiceSearchProperties" ma:index="55" nillable="true" ma:displayName="MediaServiceSearchProperties" ma:hidden="true" ma:internalName="MediaServiceSearchProperties" ma:readOnly="true">
      <xsd:simpleType>
        <xsd:restriction base="dms:Note"/>
      </xsd:simpleType>
    </xsd:element>
    <xsd:element name="MediaServiceObjectDetectorVersions" ma:index="56" nillable="true" ma:displayName="MediaServiceObjectDetectorVersions" ma:hidden="true" ma:indexed="true" ma:internalName="MediaServiceObjectDetectorVersions" ma:readOnly="true">
      <xsd:simpleType>
        <xsd:restriction base="dms:Text"/>
      </xsd:simpleType>
    </xsd:element>
    <xsd:element name="MediaServiceDateTaken" ma:index="57" nillable="true" ma:displayName="MediaServiceDateTaken" ma:hidden="true" ma:indexed="true" ma:internalName="MediaServiceDateTaken" ma:readOnly="true">
      <xsd:simpleType>
        <xsd:restriction base="dms:Text"/>
      </xsd:simpleType>
    </xsd:element>
    <xsd:element name="MediaServiceGenerationTime" ma:index="58" nillable="true" ma:displayName="MediaServiceGenerationTime" ma:hidden="true" ma:internalName="MediaServiceGenerationTime" ma:readOnly="true">
      <xsd:simpleType>
        <xsd:restriction base="dms:Text"/>
      </xsd:simpleType>
    </xsd:element>
    <xsd:element name="MediaServiceEventHashCode" ma:index="59" nillable="true" ma:displayName="MediaServiceEventHashCode" ma:hidden="true" ma:internalName="MediaServiceEventHashCode" ma:readOnly="true">
      <xsd:simpleType>
        <xsd:restriction base="dms:Text"/>
      </xsd:simpleType>
    </xsd:element>
    <xsd:element name="MediaLengthInSeconds" ma:index="60"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43" ma:displayName="Subject"/>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CategoryName xmlns="f37e0360-3b46-4e73-9940-567cdfdcdeea">NA</CategoryName>
    <Narrative xmlns="f37e0360-3b46-4e73-9940-567cdfdcdeea" xsi:nil="true"/>
    <PRAType xmlns="f37e0360-3b46-4e73-9940-567cdfdcdeea">Doc</PRAType>
    <Received xmlns="f37e0360-3b46-4e73-9940-567cdfdcdeea" xsi:nil="true"/>
    <Team xmlns="f37e0360-3b46-4e73-9940-567cdfdcdeea">Democracy Services</Team>
    <Case xmlns="f37e0360-3b46-4e73-9940-567cdfdcdeea">NA</Case>
    <PRAText5 xmlns="f37e0360-3b46-4e73-9940-567cdfdcdeea" xsi:nil="true"/>
    <FunctionGroup xmlns="f37e0360-3b46-4e73-9940-567cdfdcdeea">Corporate Support</FunctionGroup>
    <BusinessValue xmlns="f37e0360-3b46-4e73-9940-567cdfdcdeea" xsi:nil="true"/>
    <Level2 xmlns="f37e0360-3b46-4e73-9940-567cdfdcdeea" xsi:nil="true"/>
    <PRADate3 xmlns="f37e0360-3b46-4e73-9940-567cdfdcdeea" xsi:nil="true"/>
    <Sent xmlns="f37e0360-3b46-4e73-9940-567cdfdcdeea" xsi:nil="true"/>
    <SecurityClassification xmlns="f37e0360-3b46-4e73-9940-567cdfdcdeea" xsi:nil="true"/>
    <PRAText1 xmlns="f37e0360-3b46-4e73-9940-567cdfdcdeea" xsi:nil="true"/>
    <PRAText4 xmlns="f37e0360-3b46-4e73-9940-567cdfdcdeea" xsi:nil="true"/>
    <Year xmlns="f37e0360-3b46-4e73-9940-567cdfdcdeea" xsi:nil="true"/>
    <ILFrom xmlns="f37e0360-3b46-4e73-9940-567cdfdcdeea" xsi:nil="true"/>
    <PRADate2 xmlns="f37e0360-3b46-4e73-9940-567cdfdcdeea" xsi:nil="true"/>
    <PRADateTrigger xmlns="f37e0360-3b46-4e73-9940-567cdfdcdeea" xsi:nil="true"/>
    <KeyWords xmlns="f37e0360-3b46-4e73-9940-567cdfdcdeea" xsi:nil="true"/>
    <To xmlns="f37e0360-3b46-4e73-9940-567cdfdcdeea" xsi:nil="true"/>
    <HarmonieUIHidden xmlns="f37e0360-3b46-4e73-9940-567cdfdcdeea" xsi:nil="true"/>
    <Subactivity xmlns="f37e0360-3b46-4e73-9940-567cdfdcdeea">NA</Subactivity>
    <PRADateDisposal xmlns="f37e0360-3b46-4e73-9940-567cdfdcdeea" xsi:nil="true"/>
    <MailPreviewData xmlns="f37e0360-3b46-4e73-9940-567cdfdcdeea" xsi:nil="true"/>
    <Comments xmlns="f37e0360-3b46-4e73-9940-567cdfdcdeea" xsi:nil="true"/>
    <AggregationStatus xmlns="f37e0360-3b46-4e73-9940-567cdfdcdeea">Normal</AggregationStatus>
    <FilePath xmlns="f37e0360-3b46-4e73-9940-567cdfdcdeea" xsi:nil="true"/>
    <PRAText3 xmlns="f37e0360-3b46-4e73-9940-567cdfdcdeea" xsi:nil="true"/>
    <AggregationNarrative xmlns="f37e0360-3b46-4e73-9940-567cdfdcdeea" xsi:nil="true"/>
    <Channel xmlns="f37e0360-3b46-4e73-9940-567cdfdcdeea">NA</Channel>
    <ServiceRequestNumber xmlns="f37e0360-3b46-4e73-9940-567cdfdcdeea" xsi:nil="true"/>
    <Project xmlns="f37e0360-3b46-4e73-9940-567cdfdcdeea">NA</Project>
    <RelatedPeople xmlns="f37e0360-3b46-4e73-9940-567cdfdcdeea">
      <UserInfo>
        <DisplayName/>
        <AccountId xsi:nil="true"/>
        <AccountType/>
      </UserInfo>
    </RelatedPeople>
    <CategoryValue xmlns="f37e0360-3b46-4e73-9940-567cdfdcdeea">NA</CategoryValue>
    <PRADate1 xmlns="f37e0360-3b46-4e73-9940-567cdfdcdeea" xsi:nil="true"/>
    <InternalOnly xmlns="f37e0360-3b46-4e73-9940-567cdfdcdeea">false</InternalOnly>
    <DocumentType xmlns="f37e0360-3b46-4e73-9940-567cdfdcdeea" xsi:nil="true"/>
    <PRAText2 xmlns="f37e0360-3b46-4e73-9940-567cdfdcdeea" xsi:nil="true"/>
    <Function xmlns="f37e0360-3b46-4e73-9940-567cdfdcdeea">Business Unit Management</Function>
    <Activity xmlns="f37e0360-3b46-4e73-9940-567cdfdcdeea">NA</Activity>
    <FolderPath xmlns="f37e0360-3b46-4e73-9940-567cdfdcdeea" xsi:nil="true"/>
    <OriginalSubject xmlns="f37e0360-3b46-4e73-9940-567cdfdcdeea" xsi:nil="true"/>
    <Level3 xmlns="f37e0360-3b46-4e73-9940-567cdfdcdeea" xsi:nil="true"/>
  </documentManagement>
</p:properties>
</file>

<file path=customXml/itemProps1.xml><?xml version="1.0" encoding="utf-8"?>
<ds:datastoreItem xmlns:ds="http://schemas.openxmlformats.org/officeDocument/2006/customXml" ds:itemID="{CA12B4B7-3D9E-41C2-94EA-010C7E60FDF6}"/>
</file>

<file path=customXml/itemProps2.xml><?xml version="1.0" encoding="utf-8"?>
<ds:datastoreItem xmlns:ds="http://schemas.openxmlformats.org/officeDocument/2006/customXml" ds:itemID="{3375E5E2-37AD-41BD-AF2E-E5464B055D1D}"/>
</file>

<file path=customXml/itemProps3.xml><?xml version="1.0" encoding="utf-8"?>
<ds:datastoreItem xmlns:ds="http://schemas.openxmlformats.org/officeDocument/2006/customXml" ds:itemID="{AEAE3F30-4034-4900-AF75-13CA3F4AA09E}"/>
</file>

<file path=docProps/app.xml><?xml version="1.0" encoding="utf-8"?>
<Properties xmlns="http://schemas.openxmlformats.org/officeDocument/2006/extended-properties" xmlns:vt="http://schemas.openxmlformats.org/officeDocument/2006/docPropsVTypes">
  <Template>Facet</Template>
  <TotalTime>692</TotalTime>
  <Words>1054</Words>
  <Application>Microsoft Office PowerPoint</Application>
  <PresentationFormat>Widescreen</PresentationFormat>
  <Paragraphs>215</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Aptos</vt:lpstr>
      <vt:lpstr>Arial</vt:lpstr>
      <vt:lpstr>Calibri</vt:lpstr>
      <vt:lpstr>Symbol</vt:lpstr>
      <vt:lpstr>Trebuchet MS</vt:lpstr>
      <vt:lpstr>Wingdings 3</vt:lpstr>
      <vt:lpstr>Facet</vt:lpstr>
      <vt:lpstr>Presentation to KCDC Social Sustainability Committee: Next Steps towards a Polyclinic</vt:lpstr>
      <vt:lpstr>In summary - 1     </vt:lpstr>
      <vt:lpstr>In summary - 2</vt:lpstr>
      <vt:lpstr>Recommendations</vt:lpstr>
      <vt:lpstr>Specific health conditions (excluding Otaki)</vt:lpstr>
      <vt:lpstr>Wairarapa – 15 health conditions</vt:lpstr>
      <vt:lpstr>Clinics (400+) at KHC, 2023-24 (Table 14)</vt:lpstr>
      <vt:lpstr>Kapiti Presentations to Wellington ED 2019-23</vt:lpstr>
      <vt:lpstr>Otaki Presentations to Palmerston North ED 2019-23</vt:lpstr>
      <vt:lpstr>Percentage Comparisons of Total &amp; Kapiti only Referral Sources, Wellington ED 2023</vt:lpstr>
      <vt:lpstr>Kapiti Relative to Other Urban Areas</vt:lpstr>
      <vt:lpstr>PowerPoint Presentation</vt:lpstr>
      <vt:lpstr>Karl Marx: The class struggle is a political struggle [supported by a media strategy?]</vt:lpstr>
      <vt:lpstr>Consultation (subject to SSC approval)</vt:lpstr>
      <vt:lpstr>Public meetings</vt:lpstr>
      <vt:lpstr>Health New Zealand</vt:lpstr>
      <vt:lpstr>KCDC</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 WHATU ORA – WHAT WE NOW HAVE, RISKS, &amp; MAKING IT BETTER FOR PATIENT CARE</dc:title>
  <dc:creator>Ian Powell</dc:creator>
  <cp:lastModifiedBy>Gina Anderson-Lister</cp:lastModifiedBy>
  <cp:revision>12</cp:revision>
  <cp:lastPrinted>2024-04-04T05:24:30Z</cp:lastPrinted>
  <dcterms:created xsi:type="dcterms:W3CDTF">2023-08-02T03:44:35Z</dcterms:created>
  <dcterms:modified xsi:type="dcterms:W3CDTF">2024-11-03T23:47:23Z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0x0101004D32B93429FD5649A5CB4001832FD225</vt:lpwstr>
  </property>
</Properties>
</file>